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78" r:id="rId4"/>
    <p:sldId id="260" r:id="rId5"/>
    <p:sldId id="291" r:id="rId6"/>
    <p:sldId id="303" r:id="rId7"/>
    <p:sldId id="304" r:id="rId8"/>
    <p:sldId id="299" r:id="rId9"/>
    <p:sldId id="300" r:id="rId10"/>
    <p:sldId id="305" r:id="rId11"/>
    <p:sldId id="297" r:id="rId12"/>
    <p:sldId id="301" r:id="rId13"/>
    <p:sldId id="28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E84936-211E-4D05-8DA8-04F193354C6E}" type="datetimeFigureOut">
              <a:rPr lang="en-IN" smtClean="0"/>
              <a:t>12-01-2021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5680C-AA9E-4151-9543-3C409403B18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31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E84936-211E-4D05-8DA8-04F193354C6E}" type="datetimeFigureOut">
              <a:rPr lang="en-IN" smtClean="0"/>
              <a:t>12-01-2021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5680C-AA9E-4151-9543-3C409403B18C}" type="slidenum">
              <a:rPr lang="en-IN" smtClean="0"/>
              <a:t>‹#›</a:t>
            </a:fld>
            <a:endParaRPr lang="en-IN"/>
          </a:p>
        </p:txBody>
      </p:sp>
    </p:spTree>
    <p:extLst>
      <p:ext uri="{BB962C8B-B14F-4D97-AF65-F5344CB8AC3E}">
        <p14:creationId xmlns:p14="http://schemas.microsoft.com/office/powerpoint/2010/main" val="2941314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E84936-211E-4D05-8DA8-04F193354C6E}" type="datetimeFigureOut">
              <a:rPr lang="en-IN" smtClean="0"/>
              <a:t>12-01-2021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5680C-AA9E-4151-9543-3C409403B18C}" type="slidenum">
              <a:rPr lang="en-IN" smtClean="0"/>
              <a:t>‹#›</a:t>
            </a:fld>
            <a:endParaRPr lang="en-IN"/>
          </a:p>
        </p:txBody>
      </p:sp>
    </p:spTree>
    <p:extLst>
      <p:ext uri="{BB962C8B-B14F-4D97-AF65-F5344CB8AC3E}">
        <p14:creationId xmlns:p14="http://schemas.microsoft.com/office/powerpoint/2010/main" val="1326202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E84936-211E-4D05-8DA8-04F193354C6E}" type="datetimeFigureOut">
              <a:rPr lang="en-IN" smtClean="0"/>
              <a:t>12-01-2021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5680C-AA9E-4151-9543-3C409403B18C}" type="slidenum">
              <a:rPr lang="en-IN" smtClean="0"/>
              <a:t>‹#›</a:t>
            </a:fld>
            <a:endParaRPr lang="en-IN"/>
          </a:p>
        </p:txBody>
      </p:sp>
    </p:spTree>
    <p:extLst>
      <p:ext uri="{BB962C8B-B14F-4D97-AF65-F5344CB8AC3E}">
        <p14:creationId xmlns:p14="http://schemas.microsoft.com/office/powerpoint/2010/main" val="3336677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E84936-211E-4D05-8DA8-04F193354C6E}" type="datetimeFigureOut">
              <a:rPr lang="en-IN" smtClean="0"/>
              <a:t>12-01-2021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5680C-AA9E-4151-9543-3C409403B18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92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E84936-211E-4D05-8DA8-04F193354C6E}" type="datetimeFigureOut">
              <a:rPr lang="en-IN" smtClean="0"/>
              <a:t>12-01-2021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45680C-AA9E-4151-9543-3C409403B18C}" type="slidenum">
              <a:rPr lang="en-IN" smtClean="0"/>
              <a:t>‹#›</a:t>
            </a:fld>
            <a:endParaRPr lang="en-IN"/>
          </a:p>
        </p:txBody>
      </p:sp>
    </p:spTree>
    <p:extLst>
      <p:ext uri="{BB962C8B-B14F-4D97-AF65-F5344CB8AC3E}">
        <p14:creationId xmlns:p14="http://schemas.microsoft.com/office/powerpoint/2010/main" val="2792546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E84936-211E-4D05-8DA8-04F193354C6E}" type="datetimeFigureOut">
              <a:rPr lang="en-IN" smtClean="0"/>
              <a:t>12-01-2021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45680C-AA9E-4151-9543-3C409403B18C}" type="slidenum">
              <a:rPr lang="en-IN" smtClean="0"/>
              <a:t>‹#›</a:t>
            </a:fld>
            <a:endParaRPr lang="en-IN"/>
          </a:p>
        </p:txBody>
      </p:sp>
    </p:spTree>
    <p:extLst>
      <p:ext uri="{BB962C8B-B14F-4D97-AF65-F5344CB8AC3E}">
        <p14:creationId xmlns:p14="http://schemas.microsoft.com/office/powerpoint/2010/main" val="677579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E84936-211E-4D05-8DA8-04F193354C6E}" type="datetimeFigureOut">
              <a:rPr lang="en-IN" smtClean="0"/>
              <a:t>12-01-2021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45680C-AA9E-4151-9543-3C409403B18C}" type="slidenum">
              <a:rPr lang="en-IN" smtClean="0"/>
              <a:t>‹#›</a:t>
            </a:fld>
            <a:endParaRPr lang="en-IN"/>
          </a:p>
        </p:txBody>
      </p:sp>
    </p:spTree>
    <p:extLst>
      <p:ext uri="{BB962C8B-B14F-4D97-AF65-F5344CB8AC3E}">
        <p14:creationId xmlns:p14="http://schemas.microsoft.com/office/powerpoint/2010/main" val="994442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E84936-211E-4D05-8DA8-04F193354C6E}" type="datetimeFigureOut">
              <a:rPr lang="en-IN" smtClean="0"/>
              <a:t>12-01-2021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945680C-AA9E-4151-9543-3C409403B18C}" type="slidenum">
              <a:rPr lang="en-IN" smtClean="0"/>
              <a:t>‹#›</a:t>
            </a:fld>
            <a:endParaRPr lang="en-IN"/>
          </a:p>
        </p:txBody>
      </p:sp>
    </p:spTree>
    <p:extLst>
      <p:ext uri="{BB962C8B-B14F-4D97-AF65-F5344CB8AC3E}">
        <p14:creationId xmlns:p14="http://schemas.microsoft.com/office/powerpoint/2010/main" val="348963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E84936-211E-4D05-8DA8-04F193354C6E}" type="datetimeFigureOut">
              <a:rPr lang="en-IN" smtClean="0"/>
              <a:t>12-01-2021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945680C-AA9E-4151-9543-3C409403B18C}" type="slidenum">
              <a:rPr lang="en-IN" smtClean="0"/>
              <a:t>‹#›</a:t>
            </a:fld>
            <a:endParaRPr lang="en-IN"/>
          </a:p>
        </p:txBody>
      </p:sp>
    </p:spTree>
    <p:extLst>
      <p:ext uri="{BB962C8B-B14F-4D97-AF65-F5344CB8AC3E}">
        <p14:creationId xmlns:p14="http://schemas.microsoft.com/office/powerpoint/2010/main" val="1195234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E84936-211E-4D05-8DA8-04F193354C6E}" type="datetimeFigureOut">
              <a:rPr lang="en-IN" smtClean="0"/>
              <a:t>12-01-2021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45680C-AA9E-4151-9543-3C409403B18C}" type="slidenum">
              <a:rPr lang="en-IN" smtClean="0"/>
              <a:t>‹#›</a:t>
            </a:fld>
            <a:endParaRPr lang="en-IN"/>
          </a:p>
        </p:txBody>
      </p:sp>
    </p:spTree>
    <p:extLst>
      <p:ext uri="{BB962C8B-B14F-4D97-AF65-F5344CB8AC3E}">
        <p14:creationId xmlns:p14="http://schemas.microsoft.com/office/powerpoint/2010/main" val="301868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E84936-211E-4D05-8DA8-04F193354C6E}" type="datetimeFigureOut">
              <a:rPr lang="en-IN" smtClean="0"/>
              <a:t>12-01-2021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945680C-AA9E-4151-9543-3C409403B18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578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88;p1" descr="yay logo1">
            <a:extLst>
              <a:ext uri="{FF2B5EF4-FFF2-40B4-BE49-F238E27FC236}">
                <a16:creationId xmlns:a16="http://schemas.microsoft.com/office/drawing/2014/main" id="{AD40AB46-F2F6-4512-8631-111C019BB647}"/>
              </a:ext>
            </a:extLst>
          </p:cNvPr>
          <p:cNvPicPr preferRelativeResize="0"/>
          <p:nvPr/>
        </p:nvPicPr>
        <p:blipFill rotWithShape="1">
          <a:blip r:embed="rId2">
            <a:alphaModFix/>
          </a:blip>
          <a:srcRect/>
          <a:stretch/>
        </p:blipFill>
        <p:spPr>
          <a:xfrm>
            <a:off x="2550531" y="150725"/>
            <a:ext cx="7608352" cy="4076770"/>
          </a:xfrm>
          <a:prstGeom prst="rect">
            <a:avLst/>
          </a:prstGeom>
          <a:noFill/>
          <a:ln>
            <a:noFill/>
          </a:ln>
        </p:spPr>
      </p:pic>
      <p:sp>
        <p:nvSpPr>
          <p:cNvPr id="5" name="Google Shape;89;p1">
            <a:extLst>
              <a:ext uri="{FF2B5EF4-FFF2-40B4-BE49-F238E27FC236}">
                <a16:creationId xmlns:a16="http://schemas.microsoft.com/office/drawing/2014/main" id="{36E45746-8620-41ED-A94A-4E6E7152CD00}"/>
              </a:ext>
            </a:extLst>
          </p:cNvPr>
          <p:cNvSpPr/>
          <p:nvPr/>
        </p:nvSpPr>
        <p:spPr>
          <a:xfrm>
            <a:off x="71239" y="5313143"/>
            <a:ext cx="12371070" cy="101473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6000" b="1" i="0" u="none" strike="noStrike" cap="none" dirty="0">
                <a:solidFill>
                  <a:srgbClr val="FF0000"/>
                </a:solidFill>
                <a:latin typeface="Arial"/>
                <a:ea typeface="Arial"/>
                <a:cs typeface="Arial"/>
                <a:sym typeface="Arial"/>
              </a:rPr>
              <a:t>YAY!</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002060"/>
                </a:solidFill>
                <a:latin typeface="Arial"/>
                <a:ea typeface="Arial"/>
                <a:cs typeface="Arial"/>
                <a:sym typeface="Arial"/>
              </a:rPr>
              <a:t>-</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002060"/>
                </a:solidFill>
                <a:latin typeface="Arial"/>
                <a:ea typeface="Arial"/>
                <a:cs typeface="Arial"/>
                <a:sym typeface="Arial"/>
              </a:rPr>
              <a:t>Celebrating</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FF0000"/>
                </a:solidFill>
                <a:latin typeface="Arial"/>
                <a:ea typeface="Arial"/>
                <a:cs typeface="Arial"/>
                <a:sym typeface="Arial"/>
              </a:rPr>
              <a:t>Education</a:t>
            </a:r>
            <a:endParaRPr sz="6000" b="1" i="0" u="none" strike="noStrike" cap="none" dirty="0">
              <a:solidFill>
                <a:srgbClr val="FF0000"/>
              </a:solidFill>
              <a:latin typeface="Arial"/>
              <a:ea typeface="Arial"/>
              <a:cs typeface="Arial"/>
              <a:sym typeface="Arial"/>
            </a:endParaRPr>
          </a:p>
        </p:txBody>
      </p:sp>
    </p:spTree>
    <p:extLst>
      <p:ext uri="{BB962C8B-B14F-4D97-AF65-F5344CB8AC3E}">
        <p14:creationId xmlns:p14="http://schemas.microsoft.com/office/powerpoint/2010/main" val="76845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2" name="TextBox 1">
            <a:extLst>
              <a:ext uri="{FF2B5EF4-FFF2-40B4-BE49-F238E27FC236}">
                <a16:creationId xmlns:a16="http://schemas.microsoft.com/office/drawing/2014/main" id="{B65570EF-7D8E-41AB-AC00-F64C3E1FB700}"/>
              </a:ext>
            </a:extLst>
          </p:cNvPr>
          <p:cNvSpPr txBox="1"/>
          <p:nvPr/>
        </p:nvSpPr>
        <p:spPr>
          <a:xfrm>
            <a:off x="3205423" y="231112"/>
            <a:ext cx="6320413" cy="769441"/>
          </a:xfrm>
          <a:prstGeom prst="rect">
            <a:avLst/>
          </a:prstGeom>
          <a:noFill/>
        </p:spPr>
        <p:txBody>
          <a:bodyPr wrap="square" rtlCol="0">
            <a:spAutoFit/>
          </a:bodyPr>
          <a:lstStyle/>
          <a:p>
            <a:r>
              <a:rPr lang="en-IN" sz="4400" b="1" dirty="0">
                <a:solidFill>
                  <a:srgbClr val="002060"/>
                </a:solidFill>
              </a:rPr>
              <a:t>What are we going to do?</a:t>
            </a:r>
            <a:endParaRPr lang="en-IN" sz="2800" b="1" dirty="0">
              <a:solidFill>
                <a:srgbClr val="002060"/>
              </a:solidFill>
            </a:endParaRPr>
          </a:p>
        </p:txBody>
      </p:sp>
      <p:sp>
        <p:nvSpPr>
          <p:cNvPr id="6" name="TextBox 5">
            <a:extLst>
              <a:ext uri="{FF2B5EF4-FFF2-40B4-BE49-F238E27FC236}">
                <a16:creationId xmlns:a16="http://schemas.microsoft.com/office/drawing/2014/main" id="{72413C32-1246-4AEE-8D6D-73E146F605F8}"/>
              </a:ext>
            </a:extLst>
          </p:cNvPr>
          <p:cNvSpPr txBox="1"/>
          <p:nvPr/>
        </p:nvSpPr>
        <p:spPr>
          <a:xfrm>
            <a:off x="553460" y="1404591"/>
            <a:ext cx="11244105" cy="3970318"/>
          </a:xfrm>
          <a:prstGeom prst="rect">
            <a:avLst/>
          </a:prstGeom>
          <a:noFill/>
        </p:spPr>
        <p:txBody>
          <a:bodyPr wrap="square">
            <a:spAutoFit/>
          </a:bodyPr>
          <a:lstStyle/>
          <a:p>
            <a:pPr algn="l" fontAlgn="base"/>
            <a:r>
              <a:rPr lang="en-US" sz="2800" b="0" i="0" dirty="0">
                <a:solidFill>
                  <a:srgbClr val="444444"/>
                </a:solidFill>
                <a:effectLst/>
              </a:rPr>
              <a:t>Let’s check the steps to build a MP3 Player using Python-</a:t>
            </a:r>
          </a:p>
          <a:p>
            <a:pPr algn="l"/>
            <a:r>
              <a:rPr lang="en-US" sz="2800" dirty="0">
                <a:solidFill>
                  <a:srgbClr val="292929"/>
                </a:solidFill>
                <a:latin typeface="charter"/>
              </a:rPr>
              <a:t>5.</a:t>
            </a:r>
            <a:r>
              <a:rPr lang="en-US" sz="2800" b="0" i="0" dirty="0">
                <a:solidFill>
                  <a:srgbClr val="292929"/>
                </a:solidFill>
                <a:effectLst/>
                <a:latin typeface="charter"/>
              </a:rPr>
              <a:t>The player should allow the user to browse through the contents of the computer drive to choose song/s to be played or queued.</a:t>
            </a:r>
          </a:p>
          <a:p>
            <a:pPr algn="l"/>
            <a:r>
              <a:rPr lang="en-US" sz="2800" b="0" i="0" dirty="0">
                <a:solidFill>
                  <a:srgbClr val="292929"/>
                </a:solidFill>
                <a:effectLst/>
                <a:latin typeface="charter"/>
              </a:rPr>
              <a:t>6.It should provide the user with option to pause or resume the song.</a:t>
            </a:r>
          </a:p>
          <a:p>
            <a:pPr algn="l"/>
            <a:r>
              <a:rPr lang="en-US" sz="2800" b="0" i="0" dirty="0">
                <a:solidFill>
                  <a:srgbClr val="292929"/>
                </a:solidFill>
                <a:effectLst/>
                <a:latin typeface="charter"/>
              </a:rPr>
              <a:t>7.The user should be able to play the previous or the next song in the playlist.</a:t>
            </a:r>
          </a:p>
          <a:p>
            <a:pPr algn="l"/>
            <a:r>
              <a:rPr lang="en-US" sz="2800" b="0" i="0" dirty="0">
                <a:solidFill>
                  <a:srgbClr val="292929"/>
                </a:solidFill>
                <a:effectLst/>
                <a:latin typeface="charter"/>
              </a:rPr>
              <a:t>8.Lastly, the user should get basic details about the current playing song. The details can include the song name, singer’s name, the duration of the song, size of the file, etc.</a:t>
            </a:r>
          </a:p>
        </p:txBody>
      </p:sp>
    </p:spTree>
    <p:extLst>
      <p:ext uri="{BB962C8B-B14F-4D97-AF65-F5344CB8AC3E}">
        <p14:creationId xmlns:p14="http://schemas.microsoft.com/office/powerpoint/2010/main" val="3441723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2" name="TextBox 1">
            <a:extLst>
              <a:ext uri="{FF2B5EF4-FFF2-40B4-BE49-F238E27FC236}">
                <a16:creationId xmlns:a16="http://schemas.microsoft.com/office/drawing/2014/main" id="{B65570EF-7D8E-41AB-AC00-F64C3E1FB700}"/>
              </a:ext>
            </a:extLst>
          </p:cNvPr>
          <p:cNvSpPr txBox="1"/>
          <p:nvPr/>
        </p:nvSpPr>
        <p:spPr>
          <a:xfrm>
            <a:off x="4388179" y="221173"/>
            <a:ext cx="6320413" cy="769441"/>
          </a:xfrm>
          <a:prstGeom prst="rect">
            <a:avLst/>
          </a:prstGeom>
          <a:noFill/>
        </p:spPr>
        <p:txBody>
          <a:bodyPr wrap="square" rtlCol="0">
            <a:spAutoFit/>
          </a:bodyPr>
          <a:lstStyle/>
          <a:p>
            <a:r>
              <a:rPr lang="en-IN" sz="4400" b="1" dirty="0">
                <a:solidFill>
                  <a:srgbClr val="002060"/>
                </a:solidFill>
              </a:rPr>
              <a:t>ALGORITHM</a:t>
            </a:r>
            <a:endParaRPr lang="en-IN" sz="2800" b="1" dirty="0">
              <a:solidFill>
                <a:srgbClr val="002060"/>
              </a:solidFill>
            </a:endParaRPr>
          </a:p>
        </p:txBody>
      </p:sp>
      <p:sp>
        <p:nvSpPr>
          <p:cNvPr id="6" name="TextBox 5">
            <a:extLst>
              <a:ext uri="{FF2B5EF4-FFF2-40B4-BE49-F238E27FC236}">
                <a16:creationId xmlns:a16="http://schemas.microsoft.com/office/drawing/2014/main" id="{72413C32-1246-4AEE-8D6D-73E146F605F8}"/>
              </a:ext>
            </a:extLst>
          </p:cNvPr>
          <p:cNvSpPr txBox="1"/>
          <p:nvPr/>
        </p:nvSpPr>
        <p:spPr>
          <a:xfrm>
            <a:off x="473947" y="915936"/>
            <a:ext cx="11244105" cy="5232202"/>
          </a:xfrm>
          <a:prstGeom prst="rect">
            <a:avLst/>
          </a:prstGeom>
          <a:noFill/>
        </p:spPr>
        <p:txBody>
          <a:bodyPr wrap="square">
            <a:spAutoFit/>
          </a:bodyPr>
          <a:lstStyle/>
          <a:p>
            <a:pPr algn="l" fontAlgn="base"/>
            <a:r>
              <a:rPr lang="en-US" b="0" i="0" dirty="0">
                <a:solidFill>
                  <a:srgbClr val="292929"/>
                </a:solidFill>
                <a:effectLst/>
                <a:latin typeface="charter"/>
              </a:rPr>
              <a:t>1.Import the libraries.</a:t>
            </a:r>
            <a:br>
              <a:rPr lang="en-US" dirty="0"/>
            </a:br>
            <a:r>
              <a:rPr lang="en-US" b="0" i="0" dirty="0">
                <a:solidFill>
                  <a:srgbClr val="292929"/>
                </a:solidFill>
                <a:effectLst/>
                <a:latin typeface="charter"/>
              </a:rPr>
              <a:t>2. Create an object of the </a:t>
            </a:r>
            <a:r>
              <a:rPr lang="en-US" b="0" i="0" dirty="0" err="1">
                <a:solidFill>
                  <a:srgbClr val="292929"/>
                </a:solidFill>
                <a:effectLst/>
                <a:latin typeface="charter"/>
              </a:rPr>
              <a:t>tkinter</a:t>
            </a:r>
            <a:r>
              <a:rPr lang="en-US" b="0" i="0" dirty="0">
                <a:solidFill>
                  <a:srgbClr val="292929"/>
                </a:solidFill>
                <a:effectLst/>
                <a:latin typeface="charter"/>
              </a:rPr>
              <a:t> and </a:t>
            </a:r>
            <a:r>
              <a:rPr lang="en-US" b="0" i="0" dirty="0" err="1">
                <a:solidFill>
                  <a:srgbClr val="292929"/>
                </a:solidFill>
                <a:effectLst/>
                <a:latin typeface="charter"/>
              </a:rPr>
              <a:t>Pygame</a:t>
            </a:r>
            <a:r>
              <a:rPr lang="en-US" b="0" i="0" dirty="0">
                <a:solidFill>
                  <a:srgbClr val="292929"/>
                </a:solidFill>
                <a:effectLst/>
                <a:latin typeface="charter"/>
              </a:rPr>
              <a:t> libraries.</a:t>
            </a:r>
            <a:br>
              <a:rPr lang="en-US" dirty="0"/>
            </a:br>
            <a:r>
              <a:rPr lang="en-US" b="0" i="0" dirty="0">
                <a:solidFill>
                  <a:srgbClr val="292929"/>
                </a:solidFill>
                <a:effectLst/>
                <a:latin typeface="charter"/>
              </a:rPr>
              <a:t>3. Create a window using </a:t>
            </a:r>
            <a:r>
              <a:rPr lang="en-US" b="0" i="0" dirty="0" err="1">
                <a:solidFill>
                  <a:srgbClr val="292929"/>
                </a:solidFill>
                <a:effectLst/>
                <a:latin typeface="charter"/>
              </a:rPr>
              <a:t>Tkinter</a:t>
            </a:r>
            <a:r>
              <a:rPr lang="en-US" b="0" i="0" dirty="0">
                <a:solidFill>
                  <a:srgbClr val="292929"/>
                </a:solidFill>
                <a:effectLst/>
                <a:latin typeface="charter"/>
              </a:rPr>
              <a:t> object.</a:t>
            </a:r>
            <a:br>
              <a:rPr lang="en-US" dirty="0"/>
            </a:br>
            <a:r>
              <a:rPr lang="en-US" b="0" i="0" dirty="0">
                <a:solidFill>
                  <a:srgbClr val="292929"/>
                </a:solidFill>
                <a:effectLst/>
                <a:latin typeface="charter"/>
              </a:rPr>
              <a:t>4. Add buttons that provide different functionalities.</a:t>
            </a:r>
            <a:br>
              <a:rPr lang="en-US" dirty="0"/>
            </a:br>
            <a:r>
              <a:rPr lang="en-US" dirty="0"/>
              <a:t> </a:t>
            </a:r>
            <a:r>
              <a:rPr lang="en-US" b="1" i="0" dirty="0">
                <a:solidFill>
                  <a:srgbClr val="FF0000"/>
                </a:solidFill>
                <a:effectLst/>
                <a:latin typeface="charter"/>
              </a:rPr>
              <a:t>Add a song</a:t>
            </a:r>
            <a:br>
              <a:rPr lang="en-US" b="1" dirty="0">
                <a:solidFill>
                  <a:srgbClr val="FF0000"/>
                </a:solidFill>
              </a:rPr>
            </a:br>
            <a:r>
              <a:rPr lang="en-US" b="1" dirty="0">
                <a:solidFill>
                  <a:srgbClr val="FF0000"/>
                </a:solidFill>
              </a:rPr>
              <a:t> </a:t>
            </a:r>
            <a:r>
              <a:rPr lang="en-US" b="1" i="0" dirty="0">
                <a:solidFill>
                  <a:srgbClr val="FF0000"/>
                </a:solidFill>
                <a:effectLst/>
                <a:latin typeface="charter"/>
              </a:rPr>
              <a:t>Play the song</a:t>
            </a:r>
            <a:br>
              <a:rPr lang="en-US" b="1" dirty="0">
                <a:solidFill>
                  <a:srgbClr val="FF0000"/>
                </a:solidFill>
              </a:rPr>
            </a:br>
            <a:r>
              <a:rPr lang="en-US" b="1" dirty="0">
                <a:solidFill>
                  <a:srgbClr val="FF0000"/>
                </a:solidFill>
              </a:rPr>
              <a:t> </a:t>
            </a:r>
            <a:r>
              <a:rPr lang="en-US" b="1" i="0" dirty="0">
                <a:solidFill>
                  <a:srgbClr val="FF0000"/>
                </a:solidFill>
                <a:effectLst/>
                <a:latin typeface="charter"/>
              </a:rPr>
              <a:t>Pause the song</a:t>
            </a:r>
            <a:br>
              <a:rPr lang="en-US" b="1" dirty="0">
                <a:solidFill>
                  <a:srgbClr val="FF0000"/>
                </a:solidFill>
              </a:rPr>
            </a:br>
            <a:r>
              <a:rPr lang="en-US" b="1" dirty="0">
                <a:solidFill>
                  <a:srgbClr val="FF0000"/>
                </a:solidFill>
              </a:rPr>
              <a:t> </a:t>
            </a:r>
            <a:r>
              <a:rPr lang="en-US" b="1" i="0" dirty="0">
                <a:solidFill>
                  <a:srgbClr val="FF0000"/>
                </a:solidFill>
                <a:effectLst/>
                <a:latin typeface="charter"/>
              </a:rPr>
              <a:t>Play previous song</a:t>
            </a:r>
            <a:br>
              <a:rPr lang="en-US" b="1" dirty="0">
                <a:solidFill>
                  <a:srgbClr val="FF0000"/>
                </a:solidFill>
              </a:rPr>
            </a:br>
            <a:r>
              <a:rPr lang="en-US" b="1" dirty="0">
                <a:solidFill>
                  <a:srgbClr val="FF0000"/>
                </a:solidFill>
              </a:rPr>
              <a:t> </a:t>
            </a:r>
            <a:r>
              <a:rPr lang="en-US" b="1" i="0" dirty="0">
                <a:solidFill>
                  <a:srgbClr val="FF0000"/>
                </a:solidFill>
                <a:effectLst/>
                <a:latin typeface="charter"/>
              </a:rPr>
              <a:t>Play next song</a:t>
            </a:r>
            <a:br>
              <a:rPr lang="en-US" b="1" u="sng" dirty="0"/>
            </a:br>
            <a:r>
              <a:rPr lang="en-US" b="0" i="0" dirty="0">
                <a:solidFill>
                  <a:srgbClr val="292929"/>
                </a:solidFill>
                <a:effectLst/>
                <a:latin typeface="charter"/>
              </a:rPr>
              <a:t>5. Add a song button when pressed should open a dialog box to browse and choose the file.</a:t>
            </a:r>
            <a:br>
              <a:rPr lang="en-US" dirty="0"/>
            </a:br>
            <a:r>
              <a:rPr lang="en-US" b="0" i="0" dirty="0">
                <a:solidFill>
                  <a:srgbClr val="292929"/>
                </a:solidFill>
                <a:effectLst/>
                <a:latin typeface="charter"/>
              </a:rPr>
              <a:t>6. Add label to display the song’s information.</a:t>
            </a:r>
            <a:br>
              <a:rPr lang="en-US" dirty="0"/>
            </a:br>
            <a:r>
              <a:rPr lang="en-US" b="0" i="0" dirty="0">
                <a:solidFill>
                  <a:srgbClr val="292929"/>
                </a:solidFill>
                <a:effectLst/>
                <a:latin typeface="charter"/>
              </a:rPr>
              <a:t> Name</a:t>
            </a:r>
            <a:br>
              <a:rPr lang="en-US" dirty="0"/>
            </a:br>
            <a:r>
              <a:rPr lang="en-US" b="0" i="0" dirty="0">
                <a:solidFill>
                  <a:srgbClr val="292929"/>
                </a:solidFill>
                <a:effectLst/>
                <a:latin typeface="charter"/>
              </a:rPr>
              <a:t> Singer</a:t>
            </a:r>
            <a:br>
              <a:rPr lang="en-US" dirty="0"/>
            </a:br>
            <a:r>
              <a:rPr lang="en-US" b="0" i="0" dirty="0">
                <a:solidFill>
                  <a:srgbClr val="292929"/>
                </a:solidFill>
                <a:effectLst/>
                <a:latin typeface="charter"/>
              </a:rPr>
              <a:t> Duration</a:t>
            </a:r>
            <a:br>
              <a:rPr lang="en-US" dirty="0"/>
            </a:br>
            <a:r>
              <a:rPr lang="en-US" b="0" i="0" dirty="0">
                <a:solidFill>
                  <a:srgbClr val="292929"/>
                </a:solidFill>
                <a:effectLst/>
                <a:latin typeface="charter"/>
              </a:rPr>
              <a:t> Size of the file, etc.</a:t>
            </a:r>
            <a:br>
              <a:rPr lang="en-US" dirty="0"/>
            </a:br>
            <a:r>
              <a:rPr lang="en-US" b="0" i="0" dirty="0">
                <a:solidFill>
                  <a:srgbClr val="292929"/>
                </a:solidFill>
                <a:effectLst/>
                <a:latin typeface="charter"/>
              </a:rPr>
              <a:t>7. Display screen will display the details of the entire playlist.</a:t>
            </a:r>
            <a:br>
              <a:rPr lang="en-US" dirty="0"/>
            </a:br>
            <a:r>
              <a:rPr lang="en-US" b="0" i="0" dirty="0">
                <a:solidFill>
                  <a:srgbClr val="292929"/>
                </a:solidFill>
                <a:effectLst/>
                <a:latin typeface="charter"/>
              </a:rPr>
              <a:t>8. Close button will automatically clear the song list and will stop playing the song</a:t>
            </a:r>
            <a:endParaRPr lang="en-US" b="0" i="0" dirty="0">
              <a:solidFill>
                <a:srgbClr val="444444"/>
              </a:solidFill>
              <a:effectLst/>
            </a:endParaRPr>
          </a:p>
          <a:p>
            <a:pPr algn="l" fontAlgn="base"/>
            <a:endParaRPr lang="en-US" sz="2800" b="0" i="0" dirty="0">
              <a:solidFill>
                <a:srgbClr val="444444"/>
              </a:solidFill>
              <a:effectLst/>
            </a:endParaRPr>
          </a:p>
        </p:txBody>
      </p:sp>
    </p:spTree>
    <p:extLst>
      <p:ext uri="{BB962C8B-B14F-4D97-AF65-F5344CB8AC3E}">
        <p14:creationId xmlns:p14="http://schemas.microsoft.com/office/powerpoint/2010/main" val="2796768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pic>
        <p:nvPicPr>
          <p:cNvPr id="1026" name="Picture 2" descr="Image for post">
            <a:extLst>
              <a:ext uri="{FF2B5EF4-FFF2-40B4-BE49-F238E27FC236}">
                <a16:creationId xmlns:a16="http://schemas.microsoft.com/office/drawing/2014/main" id="{37E8EAC6-D145-4419-AD2D-F92E39F7DC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6331" y="0"/>
            <a:ext cx="48593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654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pic>
        <p:nvPicPr>
          <p:cNvPr id="3" name="Google Shape;349;p37" descr="yay logo1">
            <a:extLst>
              <a:ext uri="{FF2B5EF4-FFF2-40B4-BE49-F238E27FC236}">
                <a16:creationId xmlns:a16="http://schemas.microsoft.com/office/drawing/2014/main" id="{2ED04FF1-FE27-42F1-A021-62EE9AA7D075}"/>
              </a:ext>
            </a:extLst>
          </p:cNvPr>
          <p:cNvPicPr preferRelativeResize="0">
            <a:picLocks/>
          </p:cNvPicPr>
          <p:nvPr/>
        </p:nvPicPr>
        <p:blipFill rotWithShape="1">
          <a:blip r:embed="rId3">
            <a:alphaModFix/>
          </a:blip>
          <a:srcRect/>
          <a:stretch/>
        </p:blipFill>
        <p:spPr>
          <a:xfrm>
            <a:off x="2839085" y="1061720"/>
            <a:ext cx="6085205" cy="2751455"/>
          </a:xfrm>
          <a:prstGeom prst="rect">
            <a:avLst/>
          </a:prstGeom>
          <a:noFill/>
          <a:ln>
            <a:noFill/>
          </a:ln>
        </p:spPr>
      </p:pic>
      <p:sp>
        <p:nvSpPr>
          <p:cNvPr id="6" name="Google Shape;347;p37">
            <a:extLst>
              <a:ext uri="{FF2B5EF4-FFF2-40B4-BE49-F238E27FC236}">
                <a16:creationId xmlns:a16="http://schemas.microsoft.com/office/drawing/2014/main" id="{98D9DDB1-C20E-49DA-8183-E06F1C48F405}"/>
              </a:ext>
            </a:extLst>
          </p:cNvPr>
          <p:cNvSpPr txBox="1">
            <a:spLocks/>
          </p:cNvSpPr>
          <p:nvPr/>
        </p:nvSpPr>
        <p:spPr>
          <a:xfrm>
            <a:off x="394970" y="3975418"/>
            <a:ext cx="10972800" cy="1143000"/>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Bef>
                <a:spcPts val="0"/>
              </a:spcBef>
            </a:pPr>
            <a:r>
              <a:rPr lang="en-IN" sz="5400" b="1" dirty="0">
                <a:solidFill>
                  <a:srgbClr val="002060"/>
                </a:solidFill>
              </a:rPr>
              <a:t>Thank You!</a:t>
            </a:r>
          </a:p>
        </p:txBody>
      </p:sp>
    </p:spTree>
    <p:extLst>
      <p:ext uri="{BB962C8B-B14F-4D97-AF65-F5344CB8AC3E}">
        <p14:creationId xmlns:p14="http://schemas.microsoft.com/office/powerpoint/2010/main" val="1602072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6" name="TextBox 5">
            <a:extLst>
              <a:ext uri="{FF2B5EF4-FFF2-40B4-BE49-F238E27FC236}">
                <a16:creationId xmlns:a16="http://schemas.microsoft.com/office/drawing/2014/main" id="{3D812F7F-ACD0-4057-A915-A94FC7433028}"/>
              </a:ext>
            </a:extLst>
          </p:cNvPr>
          <p:cNvSpPr txBox="1"/>
          <p:nvPr/>
        </p:nvSpPr>
        <p:spPr>
          <a:xfrm>
            <a:off x="3048838" y="121808"/>
            <a:ext cx="6094324" cy="830997"/>
          </a:xfrm>
          <a:prstGeom prst="rect">
            <a:avLst/>
          </a:prstGeom>
          <a:noFill/>
        </p:spPr>
        <p:txBody>
          <a:bodyPr wrap="square">
            <a:spAutoFit/>
          </a:bodyPr>
          <a:lstStyle/>
          <a:p>
            <a:pPr algn="ctr"/>
            <a:r>
              <a:rPr lang="en-IN" sz="4800" b="1" dirty="0">
                <a:solidFill>
                  <a:srgbClr val="FF0000"/>
                </a:solidFill>
              </a:rPr>
              <a:t>Python </a:t>
            </a:r>
            <a:r>
              <a:rPr lang="en-IN" sz="4800" b="1" dirty="0">
                <a:solidFill>
                  <a:srgbClr val="002060"/>
                </a:solidFill>
              </a:rPr>
              <a:t>Course</a:t>
            </a:r>
            <a:endParaRPr lang="en-IN" sz="4800" dirty="0"/>
          </a:p>
        </p:txBody>
      </p:sp>
      <p:pic>
        <p:nvPicPr>
          <p:cNvPr id="7" name="Google Shape;95;p2">
            <a:extLst>
              <a:ext uri="{FF2B5EF4-FFF2-40B4-BE49-F238E27FC236}">
                <a16:creationId xmlns:a16="http://schemas.microsoft.com/office/drawing/2014/main" id="{F04FDE53-FA19-4B19-AC79-95D2C6D2067C}"/>
              </a:ext>
            </a:extLst>
          </p:cNvPr>
          <p:cNvPicPr preferRelativeResize="0">
            <a:picLocks/>
          </p:cNvPicPr>
          <p:nvPr/>
        </p:nvPicPr>
        <p:blipFill rotWithShape="1">
          <a:blip r:embed="rId3">
            <a:alphaModFix/>
          </a:blip>
          <a:srcRect/>
          <a:stretch/>
        </p:blipFill>
        <p:spPr>
          <a:xfrm>
            <a:off x="3689838" y="1223917"/>
            <a:ext cx="4648200" cy="3674100"/>
          </a:xfrm>
          <a:prstGeom prst="rect">
            <a:avLst/>
          </a:prstGeom>
          <a:noFill/>
          <a:ln>
            <a:noFill/>
          </a:ln>
        </p:spPr>
      </p:pic>
      <p:sp>
        <p:nvSpPr>
          <p:cNvPr id="8" name="Google Shape;97;p2">
            <a:extLst>
              <a:ext uri="{FF2B5EF4-FFF2-40B4-BE49-F238E27FC236}">
                <a16:creationId xmlns:a16="http://schemas.microsoft.com/office/drawing/2014/main" id="{F23AAB88-B559-4086-A11B-E6A56C37BA50}"/>
              </a:ext>
            </a:extLst>
          </p:cNvPr>
          <p:cNvSpPr txBox="1"/>
          <p:nvPr/>
        </p:nvSpPr>
        <p:spPr>
          <a:xfrm>
            <a:off x="4688688" y="5250000"/>
            <a:ext cx="2650500" cy="368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b="1" i="0" u="none" strike="noStrike" cap="none" dirty="0">
                <a:solidFill>
                  <a:srgbClr val="FF0000"/>
                </a:solidFill>
                <a:latin typeface="Arial"/>
                <a:ea typeface="Arial"/>
                <a:cs typeface="Arial"/>
                <a:sym typeface="Arial"/>
              </a:rPr>
              <a:t>(Basics)</a:t>
            </a:r>
            <a:endParaRPr sz="1800" b="1" i="0" u="none" strike="noStrike" cap="none" dirty="0">
              <a:solidFill>
                <a:srgbClr val="FF0000"/>
              </a:solidFill>
              <a:latin typeface="Arial"/>
              <a:ea typeface="Arial"/>
              <a:cs typeface="Arial"/>
              <a:sym typeface="Arial"/>
            </a:endParaRPr>
          </a:p>
        </p:txBody>
      </p:sp>
    </p:spTree>
    <p:extLst>
      <p:ext uri="{BB962C8B-B14F-4D97-AF65-F5344CB8AC3E}">
        <p14:creationId xmlns:p14="http://schemas.microsoft.com/office/powerpoint/2010/main" val="4150748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303F2D14-233D-4B5E-9DBA-0608C498378F}"/>
              </a:ext>
            </a:extLst>
          </p:cNvPr>
          <p:cNvSpPr txBox="1"/>
          <p:nvPr/>
        </p:nvSpPr>
        <p:spPr>
          <a:xfrm>
            <a:off x="113882" y="2397622"/>
            <a:ext cx="11964236" cy="707886"/>
          </a:xfrm>
          <a:prstGeom prst="rect">
            <a:avLst/>
          </a:prstGeom>
          <a:noFill/>
        </p:spPr>
        <p:txBody>
          <a:bodyPr wrap="square">
            <a:spAutoFit/>
          </a:bodyPr>
          <a:lstStyle/>
          <a:p>
            <a:pPr algn="ctr"/>
            <a:r>
              <a:rPr lang="en-IN" sz="4000" b="1" dirty="0">
                <a:solidFill>
                  <a:srgbClr val="002060"/>
                </a:solidFill>
              </a:rPr>
              <a:t>To build a MP3 Player in </a:t>
            </a:r>
            <a:r>
              <a:rPr lang="en-IN" sz="4000" b="1" dirty="0">
                <a:solidFill>
                  <a:srgbClr val="FF0000"/>
                </a:solidFill>
              </a:rPr>
              <a:t>Python!</a:t>
            </a:r>
          </a:p>
        </p:txBody>
      </p:sp>
    </p:spTree>
    <p:extLst>
      <p:ext uri="{BB962C8B-B14F-4D97-AF65-F5344CB8AC3E}">
        <p14:creationId xmlns:p14="http://schemas.microsoft.com/office/powerpoint/2010/main" val="3295441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303F2D14-233D-4B5E-9DBA-0608C498378F}"/>
              </a:ext>
            </a:extLst>
          </p:cNvPr>
          <p:cNvSpPr txBox="1"/>
          <p:nvPr/>
        </p:nvSpPr>
        <p:spPr>
          <a:xfrm>
            <a:off x="3499338" y="337709"/>
            <a:ext cx="6094324" cy="707886"/>
          </a:xfrm>
          <a:prstGeom prst="rect">
            <a:avLst/>
          </a:prstGeom>
          <a:noFill/>
        </p:spPr>
        <p:txBody>
          <a:bodyPr wrap="square">
            <a:spAutoFit/>
          </a:bodyPr>
          <a:lstStyle/>
          <a:p>
            <a:r>
              <a:rPr lang="en-IN" sz="4000" b="1" dirty="0">
                <a:solidFill>
                  <a:srgbClr val="002060"/>
                </a:solidFill>
              </a:rPr>
              <a:t>Agenda for </a:t>
            </a:r>
            <a:r>
              <a:rPr lang="en-IN" sz="4000" b="1" dirty="0">
                <a:solidFill>
                  <a:srgbClr val="FF0000"/>
                </a:solidFill>
              </a:rPr>
              <a:t>Today</a:t>
            </a:r>
            <a:endParaRPr lang="en-IN" sz="3600" dirty="0"/>
          </a:p>
        </p:txBody>
      </p:sp>
      <p:sp>
        <p:nvSpPr>
          <p:cNvPr id="6" name="Google Shape;126;p9">
            <a:extLst>
              <a:ext uri="{FF2B5EF4-FFF2-40B4-BE49-F238E27FC236}">
                <a16:creationId xmlns:a16="http://schemas.microsoft.com/office/drawing/2014/main" id="{F3225078-189A-47B1-8C1E-E792DAF083F8}"/>
              </a:ext>
            </a:extLst>
          </p:cNvPr>
          <p:cNvSpPr txBox="1"/>
          <p:nvPr/>
        </p:nvSpPr>
        <p:spPr>
          <a:xfrm>
            <a:off x="632777" y="1600116"/>
            <a:ext cx="10926445" cy="397027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800"/>
              <a:buFont typeface="Noto Sans Symbols"/>
              <a:buChar char="⮚"/>
            </a:pPr>
            <a:r>
              <a:rPr lang="en-IN" sz="2800" dirty="0"/>
              <a:t>Introduction</a:t>
            </a:r>
          </a:p>
          <a:p>
            <a:pPr marL="285750" marR="0" lvl="0" indent="-285750" algn="l" rtl="0">
              <a:spcBef>
                <a:spcPts val="0"/>
              </a:spcBef>
              <a:spcAft>
                <a:spcPts val="0"/>
              </a:spcAft>
              <a:buClr>
                <a:schemeClr val="dk1"/>
              </a:buClr>
              <a:buSzPts val="2800"/>
              <a:buFont typeface="Noto Sans Symbols"/>
              <a:buChar char="⮚"/>
            </a:pPr>
            <a:r>
              <a:rPr lang="en-IN" sz="2800" dirty="0"/>
              <a:t>What can you do?</a:t>
            </a:r>
          </a:p>
          <a:p>
            <a:pPr marL="285750" marR="0" lvl="0" indent="-285750" algn="l" rtl="0">
              <a:spcBef>
                <a:spcPts val="0"/>
              </a:spcBef>
              <a:spcAft>
                <a:spcPts val="0"/>
              </a:spcAft>
              <a:buClr>
                <a:schemeClr val="dk1"/>
              </a:buClr>
              <a:buSzPts val="2800"/>
              <a:buFont typeface="Noto Sans Symbols"/>
              <a:buChar char="⮚"/>
            </a:pPr>
            <a:r>
              <a:rPr lang="en-IN" sz="2800" dirty="0"/>
              <a:t>What are we going to do?</a:t>
            </a:r>
          </a:p>
          <a:p>
            <a:pPr marL="285750" marR="0" lvl="0" indent="-285750" algn="l" rtl="0">
              <a:spcBef>
                <a:spcPts val="0"/>
              </a:spcBef>
              <a:spcAft>
                <a:spcPts val="0"/>
              </a:spcAft>
              <a:buClr>
                <a:schemeClr val="dk1"/>
              </a:buClr>
              <a:buSzPts val="2800"/>
              <a:buFont typeface="Noto Sans Symbols"/>
              <a:buChar char="⮚"/>
            </a:pPr>
            <a:r>
              <a:rPr lang="en-IN" sz="2800" dirty="0"/>
              <a:t>Some Prerequisites</a:t>
            </a:r>
          </a:p>
          <a:p>
            <a:pPr marL="285750" marR="0" lvl="0" indent="-285750" algn="l" rtl="0">
              <a:spcBef>
                <a:spcPts val="0"/>
              </a:spcBef>
              <a:spcAft>
                <a:spcPts val="0"/>
              </a:spcAft>
              <a:buClr>
                <a:schemeClr val="dk1"/>
              </a:buClr>
              <a:buSzPts val="2800"/>
              <a:buFont typeface="Noto Sans Symbols"/>
              <a:buChar char="⮚"/>
            </a:pPr>
            <a:r>
              <a:rPr lang="en-IN" sz="2800" dirty="0"/>
              <a:t>Algorithm</a:t>
            </a:r>
          </a:p>
          <a:p>
            <a:pPr marL="285750" marR="0" lvl="0" indent="-285750" algn="l" rtl="0">
              <a:spcBef>
                <a:spcPts val="0"/>
              </a:spcBef>
              <a:spcAft>
                <a:spcPts val="0"/>
              </a:spcAft>
              <a:buClr>
                <a:schemeClr val="dk1"/>
              </a:buClr>
              <a:buSzPts val="2800"/>
              <a:buFont typeface="Noto Sans Symbols"/>
              <a:buChar char="⮚"/>
            </a:pPr>
            <a:r>
              <a:rPr lang="en-IN" sz="2800" dirty="0"/>
              <a:t>Flowchart</a:t>
            </a:r>
          </a:p>
          <a:p>
            <a:pPr marL="285750" marR="0" lvl="0" indent="-285750" algn="l" rtl="0">
              <a:spcBef>
                <a:spcPts val="0"/>
              </a:spcBef>
              <a:spcAft>
                <a:spcPts val="0"/>
              </a:spcAft>
              <a:buClr>
                <a:schemeClr val="dk1"/>
              </a:buClr>
              <a:buSzPts val="2800"/>
              <a:buFont typeface="Noto Sans Symbols"/>
              <a:buChar char="⮚"/>
            </a:pPr>
            <a:endParaRPr lang="en-IN" sz="2800" dirty="0"/>
          </a:p>
          <a:p>
            <a:pPr marL="285750" marR="0" lvl="0" indent="-285750" algn="l" rtl="0">
              <a:spcBef>
                <a:spcPts val="0"/>
              </a:spcBef>
              <a:spcAft>
                <a:spcPts val="0"/>
              </a:spcAft>
              <a:buClr>
                <a:schemeClr val="dk1"/>
              </a:buClr>
              <a:buSzPts val="2800"/>
              <a:buFont typeface="Noto Sans Symbols"/>
              <a:buChar char="⮚"/>
            </a:pPr>
            <a:endParaRPr lang="en-IN" sz="2800" dirty="0"/>
          </a:p>
          <a:p>
            <a:pPr marL="285750" marR="0" lvl="0" indent="-285750" algn="l" rtl="0">
              <a:spcBef>
                <a:spcPts val="0"/>
              </a:spcBef>
              <a:spcAft>
                <a:spcPts val="0"/>
              </a:spcAft>
              <a:buClr>
                <a:schemeClr val="dk1"/>
              </a:buClr>
              <a:buSzPts val="2800"/>
              <a:buFont typeface="Noto Sans Symbols"/>
              <a:buChar char="⮚"/>
            </a:pPr>
            <a:endParaRPr lang="en-IN" sz="2800" dirty="0"/>
          </a:p>
        </p:txBody>
      </p:sp>
    </p:spTree>
    <p:extLst>
      <p:ext uri="{BB962C8B-B14F-4D97-AF65-F5344CB8AC3E}">
        <p14:creationId xmlns:p14="http://schemas.microsoft.com/office/powerpoint/2010/main" val="988010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2" name="TextBox 1">
            <a:extLst>
              <a:ext uri="{FF2B5EF4-FFF2-40B4-BE49-F238E27FC236}">
                <a16:creationId xmlns:a16="http://schemas.microsoft.com/office/drawing/2014/main" id="{B65570EF-7D8E-41AB-AC00-F64C3E1FB700}"/>
              </a:ext>
            </a:extLst>
          </p:cNvPr>
          <p:cNvSpPr txBox="1"/>
          <p:nvPr/>
        </p:nvSpPr>
        <p:spPr>
          <a:xfrm>
            <a:off x="4280598" y="251209"/>
            <a:ext cx="6320413" cy="769441"/>
          </a:xfrm>
          <a:prstGeom prst="rect">
            <a:avLst/>
          </a:prstGeom>
          <a:noFill/>
        </p:spPr>
        <p:txBody>
          <a:bodyPr wrap="square" rtlCol="0">
            <a:spAutoFit/>
          </a:bodyPr>
          <a:lstStyle/>
          <a:p>
            <a:r>
              <a:rPr lang="en-IN" sz="4400" b="1" dirty="0">
                <a:solidFill>
                  <a:srgbClr val="002060"/>
                </a:solidFill>
              </a:rPr>
              <a:t>Introduction</a:t>
            </a:r>
            <a:endParaRPr lang="en-IN" sz="2800" b="1" dirty="0">
              <a:solidFill>
                <a:srgbClr val="002060"/>
              </a:solidFill>
            </a:endParaRPr>
          </a:p>
        </p:txBody>
      </p:sp>
      <p:pic>
        <p:nvPicPr>
          <p:cNvPr id="4" name="Picture 3">
            <a:extLst>
              <a:ext uri="{FF2B5EF4-FFF2-40B4-BE49-F238E27FC236}">
                <a16:creationId xmlns:a16="http://schemas.microsoft.com/office/drawing/2014/main" id="{11F0B409-2883-42E4-B88E-209E0855D0F4}"/>
              </a:ext>
            </a:extLst>
          </p:cNvPr>
          <p:cNvPicPr>
            <a:picLocks noChangeAspect="1"/>
          </p:cNvPicPr>
          <p:nvPr/>
        </p:nvPicPr>
        <p:blipFill rotWithShape="1">
          <a:blip r:embed="rId3">
            <a:extLst>
              <a:ext uri="{28A0092B-C50C-407E-A947-70E740481C1C}">
                <a14:useLocalDpi xmlns:a14="http://schemas.microsoft.com/office/drawing/2010/main" val="0"/>
              </a:ext>
            </a:extLst>
          </a:blip>
          <a:srcRect l="1599" r="2949" b="2532"/>
          <a:stretch/>
        </p:blipFill>
        <p:spPr>
          <a:xfrm>
            <a:off x="3717234" y="1000125"/>
            <a:ext cx="4691269" cy="47347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0731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2" name="TextBox 1">
            <a:extLst>
              <a:ext uri="{FF2B5EF4-FFF2-40B4-BE49-F238E27FC236}">
                <a16:creationId xmlns:a16="http://schemas.microsoft.com/office/drawing/2014/main" id="{B65570EF-7D8E-41AB-AC00-F64C3E1FB700}"/>
              </a:ext>
            </a:extLst>
          </p:cNvPr>
          <p:cNvSpPr txBox="1"/>
          <p:nvPr/>
        </p:nvSpPr>
        <p:spPr>
          <a:xfrm>
            <a:off x="4280598" y="251209"/>
            <a:ext cx="6320413" cy="769441"/>
          </a:xfrm>
          <a:prstGeom prst="rect">
            <a:avLst/>
          </a:prstGeom>
          <a:noFill/>
        </p:spPr>
        <p:txBody>
          <a:bodyPr wrap="square" rtlCol="0">
            <a:spAutoFit/>
          </a:bodyPr>
          <a:lstStyle/>
          <a:p>
            <a:r>
              <a:rPr lang="en-IN" sz="4400" b="1" dirty="0">
                <a:solidFill>
                  <a:srgbClr val="002060"/>
                </a:solidFill>
              </a:rPr>
              <a:t>Introduction</a:t>
            </a:r>
            <a:endParaRPr lang="en-IN" sz="2800" b="1" dirty="0">
              <a:solidFill>
                <a:srgbClr val="002060"/>
              </a:solidFill>
            </a:endParaRPr>
          </a:p>
        </p:txBody>
      </p:sp>
      <p:sp>
        <p:nvSpPr>
          <p:cNvPr id="6" name="TextBox 5">
            <a:extLst>
              <a:ext uri="{FF2B5EF4-FFF2-40B4-BE49-F238E27FC236}">
                <a16:creationId xmlns:a16="http://schemas.microsoft.com/office/drawing/2014/main" id="{72413C32-1246-4AEE-8D6D-73E146F605F8}"/>
              </a:ext>
            </a:extLst>
          </p:cNvPr>
          <p:cNvSpPr txBox="1"/>
          <p:nvPr/>
        </p:nvSpPr>
        <p:spPr>
          <a:xfrm>
            <a:off x="743578" y="871441"/>
            <a:ext cx="11244105" cy="2246769"/>
          </a:xfrm>
          <a:prstGeom prst="rect">
            <a:avLst/>
          </a:prstGeom>
          <a:noFill/>
        </p:spPr>
        <p:txBody>
          <a:bodyPr wrap="square">
            <a:spAutoFit/>
          </a:bodyPr>
          <a:lstStyle/>
          <a:p>
            <a:r>
              <a:rPr lang="en-US" sz="2800" b="0" i="0" dirty="0">
                <a:solidFill>
                  <a:srgbClr val="444444"/>
                </a:solidFill>
                <a:effectLst/>
              </a:rPr>
              <a:t>We need an application that will allow us to play or listen to digital audio files. MP3 player is the device to play MP3s and other digital audio files. The MP3 GUI program application attempts to emulate the physical MP3 Player. This program will allow you to play songs, music, and all MP3 files on your desktop or laptops.</a:t>
            </a:r>
            <a:endParaRPr lang="en-IN" sz="2800" dirty="0"/>
          </a:p>
        </p:txBody>
      </p:sp>
      <p:sp>
        <p:nvSpPr>
          <p:cNvPr id="9" name="TextBox 8">
            <a:extLst>
              <a:ext uri="{FF2B5EF4-FFF2-40B4-BE49-F238E27FC236}">
                <a16:creationId xmlns:a16="http://schemas.microsoft.com/office/drawing/2014/main" id="{9595743C-3B8D-4BE6-A232-25EAB495C547}"/>
              </a:ext>
            </a:extLst>
          </p:cNvPr>
          <p:cNvSpPr txBox="1"/>
          <p:nvPr/>
        </p:nvSpPr>
        <p:spPr>
          <a:xfrm>
            <a:off x="743578" y="3213069"/>
            <a:ext cx="11163500" cy="1877437"/>
          </a:xfrm>
          <a:prstGeom prst="rect">
            <a:avLst/>
          </a:prstGeom>
          <a:noFill/>
        </p:spPr>
        <p:txBody>
          <a:bodyPr wrap="square">
            <a:spAutoFit/>
          </a:bodyPr>
          <a:lstStyle/>
          <a:p>
            <a:r>
              <a:rPr lang="en-US" sz="2800" dirty="0"/>
              <a:t>This GUI project is developed using Python programming language. The GUI aspect of the application is built using the </a:t>
            </a:r>
            <a:r>
              <a:rPr lang="en-US" sz="2800" dirty="0" err="1"/>
              <a:t>Tkinter</a:t>
            </a:r>
            <a:r>
              <a:rPr lang="en-US" sz="2800" dirty="0"/>
              <a:t> </a:t>
            </a:r>
            <a:r>
              <a:rPr lang="en-US" sz="3200" dirty="0"/>
              <a:t>library</a:t>
            </a:r>
            <a:r>
              <a:rPr lang="en-US" sz="2800" dirty="0"/>
              <a:t> of Python. The interactive part of the application that handles the MP3 files uses the </a:t>
            </a:r>
            <a:r>
              <a:rPr lang="en-US" sz="2800" dirty="0" err="1"/>
              <a:t>Pygame</a:t>
            </a:r>
            <a:r>
              <a:rPr lang="en-US" sz="2800" dirty="0"/>
              <a:t> and Mutagen libraries.</a:t>
            </a:r>
            <a:endParaRPr lang="en-IN" sz="2800" dirty="0"/>
          </a:p>
        </p:txBody>
      </p:sp>
    </p:spTree>
    <p:extLst>
      <p:ext uri="{BB962C8B-B14F-4D97-AF65-F5344CB8AC3E}">
        <p14:creationId xmlns:p14="http://schemas.microsoft.com/office/powerpoint/2010/main" val="3475515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2" name="TextBox 1">
            <a:extLst>
              <a:ext uri="{FF2B5EF4-FFF2-40B4-BE49-F238E27FC236}">
                <a16:creationId xmlns:a16="http://schemas.microsoft.com/office/drawing/2014/main" id="{B65570EF-7D8E-41AB-AC00-F64C3E1FB700}"/>
              </a:ext>
            </a:extLst>
          </p:cNvPr>
          <p:cNvSpPr txBox="1"/>
          <p:nvPr/>
        </p:nvSpPr>
        <p:spPr>
          <a:xfrm>
            <a:off x="3902911" y="290966"/>
            <a:ext cx="6320413" cy="769441"/>
          </a:xfrm>
          <a:prstGeom prst="rect">
            <a:avLst/>
          </a:prstGeom>
          <a:noFill/>
        </p:spPr>
        <p:txBody>
          <a:bodyPr wrap="square" rtlCol="0">
            <a:spAutoFit/>
          </a:bodyPr>
          <a:lstStyle/>
          <a:p>
            <a:r>
              <a:rPr lang="en-IN" sz="4400" b="1" dirty="0">
                <a:solidFill>
                  <a:srgbClr val="002060"/>
                </a:solidFill>
              </a:rPr>
              <a:t>What can you do?</a:t>
            </a:r>
            <a:endParaRPr lang="en-IN" sz="2800" b="1" dirty="0">
              <a:solidFill>
                <a:srgbClr val="002060"/>
              </a:solidFill>
            </a:endParaRPr>
          </a:p>
        </p:txBody>
      </p:sp>
      <p:sp>
        <p:nvSpPr>
          <p:cNvPr id="6" name="TextBox 5">
            <a:extLst>
              <a:ext uri="{FF2B5EF4-FFF2-40B4-BE49-F238E27FC236}">
                <a16:creationId xmlns:a16="http://schemas.microsoft.com/office/drawing/2014/main" id="{72413C32-1246-4AEE-8D6D-73E146F605F8}"/>
              </a:ext>
            </a:extLst>
          </p:cNvPr>
          <p:cNvSpPr txBox="1"/>
          <p:nvPr/>
        </p:nvSpPr>
        <p:spPr>
          <a:xfrm>
            <a:off x="783880" y="1179554"/>
            <a:ext cx="11244105" cy="3046988"/>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292929"/>
                </a:solidFill>
                <a:effectLst/>
                <a:latin typeface="charter"/>
              </a:rPr>
              <a:t>You can have an interface for listing the available MP3 files. </a:t>
            </a:r>
          </a:p>
          <a:p>
            <a:pPr marL="342900" indent="-342900">
              <a:buFont typeface="Arial" panose="020B0604020202020204" pitchFamily="34" charset="0"/>
              <a:buChar char="•"/>
            </a:pPr>
            <a:r>
              <a:rPr lang="en-US" sz="2400" b="0" i="0" dirty="0">
                <a:solidFill>
                  <a:srgbClr val="292929"/>
                </a:solidFill>
                <a:effectLst/>
                <a:latin typeface="charter"/>
              </a:rPr>
              <a:t>You can also give users the option to list other digital audio files that are not MP3. </a:t>
            </a:r>
          </a:p>
          <a:p>
            <a:pPr marL="342900" indent="-342900">
              <a:buFont typeface="Arial" panose="020B0604020202020204" pitchFamily="34" charset="0"/>
              <a:buChar char="•"/>
            </a:pPr>
            <a:r>
              <a:rPr lang="en-US" sz="2400" b="0" i="0" dirty="0">
                <a:solidFill>
                  <a:srgbClr val="292929"/>
                </a:solidFill>
                <a:effectLst/>
                <a:latin typeface="charter"/>
              </a:rPr>
              <a:t>The users will also expect the MP3 Player to have an interface that shows information on the file that is playing. </a:t>
            </a:r>
          </a:p>
          <a:p>
            <a:pPr marL="342900" indent="-342900">
              <a:buFont typeface="Arial" panose="020B0604020202020204" pitchFamily="34" charset="0"/>
              <a:buChar char="•"/>
            </a:pPr>
            <a:r>
              <a:rPr lang="en-US" sz="2400" b="0" i="0" dirty="0">
                <a:solidFill>
                  <a:srgbClr val="292929"/>
                </a:solidFill>
                <a:effectLst/>
                <a:latin typeface="charter"/>
              </a:rPr>
              <a:t>Some of the information you can include are the name of the file, its length, the amount played, and the amount not played, in minutes and seconds.</a:t>
            </a:r>
          </a:p>
          <a:p>
            <a:pPr marL="342900" indent="-342900">
              <a:buFont typeface="Arial" panose="020B0604020202020204" pitchFamily="34" charset="0"/>
              <a:buChar char="•"/>
            </a:pPr>
            <a:r>
              <a:rPr lang="en-US" sz="2400" dirty="0"/>
              <a:t>You can also implement a feature that allows users to create a playlist. To do this, you’ll need a database to store information on the created playlists.</a:t>
            </a:r>
            <a:endParaRPr lang="en-IN" sz="2400" dirty="0"/>
          </a:p>
        </p:txBody>
      </p:sp>
      <p:sp>
        <p:nvSpPr>
          <p:cNvPr id="9" name="TextBox 8">
            <a:extLst>
              <a:ext uri="{FF2B5EF4-FFF2-40B4-BE49-F238E27FC236}">
                <a16:creationId xmlns:a16="http://schemas.microsoft.com/office/drawing/2014/main" id="{9595743C-3B8D-4BE6-A232-25EAB495C547}"/>
              </a:ext>
            </a:extLst>
          </p:cNvPr>
          <p:cNvSpPr txBox="1"/>
          <p:nvPr/>
        </p:nvSpPr>
        <p:spPr>
          <a:xfrm>
            <a:off x="783880" y="4047568"/>
            <a:ext cx="11163500" cy="1200329"/>
          </a:xfrm>
          <a:prstGeom prst="rect">
            <a:avLst/>
          </a:prstGeom>
          <a:noFill/>
        </p:spPr>
        <p:txBody>
          <a:bodyPr wrap="square">
            <a:spAutoFit/>
          </a:bodyPr>
          <a:lstStyle/>
          <a:p>
            <a:r>
              <a:rPr lang="en-US" sz="2400" dirty="0"/>
              <a:t>This GUI project is developed using Python programming language. The GUI aspect of the application is built using the </a:t>
            </a:r>
            <a:r>
              <a:rPr lang="en-US" sz="2400" dirty="0" err="1"/>
              <a:t>Tkinter</a:t>
            </a:r>
            <a:r>
              <a:rPr lang="en-US" sz="2400" dirty="0"/>
              <a:t> library of Python. The interactive part of the application that handles the MP3 files uses the </a:t>
            </a:r>
            <a:r>
              <a:rPr lang="en-US" sz="2400" dirty="0" err="1"/>
              <a:t>Pygame</a:t>
            </a:r>
            <a:r>
              <a:rPr lang="en-US" sz="2400" dirty="0"/>
              <a:t> and Mutagen libraries.</a:t>
            </a:r>
            <a:endParaRPr lang="en-IN" sz="2400" dirty="0"/>
          </a:p>
        </p:txBody>
      </p:sp>
    </p:spTree>
    <p:extLst>
      <p:ext uri="{BB962C8B-B14F-4D97-AF65-F5344CB8AC3E}">
        <p14:creationId xmlns:p14="http://schemas.microsoft.com/office/powerpoint/2010/main" val="394485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2" name="TextBox 1">
            <a:extLst>
              <a:ext uri="{FF2B5EF4-FFF2-40B4-BE49-F238E27FC236}">
                <a16:creationId xmlns:a16="http://schemas.microsoft.com/office/drawing/2014/main" id="{B65570EF-7D8E-41AB-AC00-F64C3E1FB700}"/>
              </a:ext>
            </a:extLst>
          </p:cNvPr>
          <p:cNvSpPr txBox="1"/>
          <p:nvPr/>
        </p:nvSpPr>
        <p:spPr>
          <a:xfrm>
            <a:off x="3205423" y="231112"/>
            <a:ext cx="6320413" cy="769441"/>
          </a:xfrm>
          <a:prstGeom prst="rect">
            <a:avLst/>
          </a:prstGeom>
          <a:noFill/>
        </p:spPr>
        <p:txBody>
          <a:bodyPr wrap="square" rtlCol="0">
            <a:spAutoFit/>
          </a:bodyPr>
          <a:lstStyle/>
          <a:p>
            <a:r>
              <a:rPr lang="en-IN" sz="4400" b="1" dirty="0">
                <a:solidFill>
                  <a:srgbClr val="002060"/>
                </a:solidFill>
              </a:rPr>
              <a:t>Some Prerequisites</a:t>
            </a:r>
            <a:endParaRPr lang="en-IN" sz="2800" b="1" dirty="0">
              <a:solidFill>
                <a:srgbClr val="002060"/>
              </a:solidFill>
            </a:endParaRPr>
          </a:p>
        </p:txBody>
      </p:sp>
      <p:sp>
        <p:nvSpPr>
          <p:cNvPr id="6" name="TextBox 5">
            <a:extLst>
              <a:ext uri="{FF2B5EF4-FFF2-40B4-BE49-F238E27FC236}">
                <a16:creationId xmlns:a16="http://schemas.microsoft.com/office/drawing/2014/main" id="{72413C32-1246-4AEE-8D6D-73E146F605F8}"/>
              </a:ext>
            </a:extLst>
          </p:cNvPr>
          <p:cNvSpPr txBox="1"/>
          <p:nvPr/>
        </p:nvSpPr>
        <p:spPr>
          <a:xfrm>
            <a:off x="623217" y="1454396"/>
            <a:ext cx="11244105" cy="3970318"/>
          </a:xfrm>
          <a:prstGeom prst="rect">
            <a:avLst/>
          </a:prstGeom>
          <a:noFill/>
        </p:spPr>
        <p:txBody>
          <a:bodyPr wrap="square">
            <a:spAutoFit/>
          </a:bodyPr>
          <a:lstStyle/>
          <a:p>
            <a:pPr algn="l" fontAlgn="base"/>
            <a:r>
              <a:rPr lang="en-US" sz="2800" b="0" i="0" dirty="0">
                <a:solidFill>
                  <a:srgbClr val="444444"/>
                </a:solidFill>
                <a:effectLst/>
              </a:rPr>
              <a:t>To build this project we will use the basic concept of python and libraries –</a:t>
            </a:r>
          </a:p>
          <a:p>
            <a:pPr algn="l" fontAlgn="base"/>
            <a:endParaRPr lang="en-US" sz="2800" b="0" i="0" dirty="0">
              <a:solidFill>
                <a:srgbClr val="444444"/>
              </a:solidFill>
              <a:effectLst/>
            </a:endParaRPr>
          </a:p>
          <a:p>
            <a:pPr marL="457200" indent="-457200" algn="l" fontAlgn="base">
              <a:buFont typeface="Arial" panose="020B0604020202020204" pitchFamily="34" charset="0"/>
              <a:buChar char="•"/>
            </a:pPr>
            <a:r>
              <a:rPr lang="en-US" sz="2800" b="1" i="0" dirty="0" err="1">
                <a:solidFill>
                  <a:srgbClr val="444444"/>
                </a:solidFill>
                <a:effectLst/>
              </a:rPr>
              <a:t>Tkinter</a:t>
            </a:r>
            <a:r>
              <a:rPr lang="en-US" sz="2800" b="0" i="0" dirty="0">
                <a:solidFill>
                  <a:srgbClr val="444444"/>
                </a:solidFill>
                <a:effectLst/>
              </a:rPr>
              <a:t> is a standard GUI library and is one of the easiest ways to build a GUI application.</a:t>
            </a:r>
          </a:p>
          <a:p>
            <a:pPr marL="457200" indent="-457200" algn="l" fontAlgn="base">
              <a:buFont typeface="Arial" panose="020B0604020202020204" pitchFamily="34" charset="0"/>
              <a:buChar char="•"/>
            </a:pPr>
            <a:r>
              <a:rPr lang="en-US" sz="2800" b="0" i="0" dirty="0">
                <a:solidFill>
                  <a:srgbClr val="444444"/>
                </a:solidFill>
                <a:effectLst/>
              </a:rPr>
              <a:t>Python has libraries that can play audio files, such as </a:t>
            </a:r>
            <a:r>
              <a:rPr lang="en-US" sz="2800" b="1" i="0" dirty="0" err="1">
                <a:solidFill>
                  <a:srgbClr val="444444"/>
                </a:solidFill>
                <a:effectLst/>
              </a:rPr>
              <a:t>Pygame</a:t>
            </a:r>
            <a:r>
              <a:rPr lang="en-US" sz="2800" b="0" i="0" dirty="0">
                <a:solidFill>
                  <a:srgbClr val="444444"/>
                </a:solidFill>
                <a:effectLst/>
              </a:rPr>
              <a:t>, which allows you to work with multimedia files in few lines of code. Similar libraries are </a:t>
            </a:r>
            <a:r>
              <a:rPr lang="en-US" sz="2800" b="1" i="0" dirty="0" err="1">
                <a:solidFill>
                  <a:srgbClr val="444444"/>
                </a:solidFill>
                <a:effectLst/>
              </a:rPr>
              <a:t>Pymedia</a:t>
            </a:r>
            <a:r>
              <a:rPr lang="en-US" sz="2800" b="1" i="0" dirty="0">
                <a:solidFill>
                  <a:srgbClr val="444444"/>
                </a:solidFill>
                <a:effectLst/>
              </a:rPr>
              <a:t> </a:t>
            </a:r>
            <a:r>
              <a:rPr lang="en-US" sz="2800" b="0" i="0" dirty="0">
                <a:solidFill>
                  <a:srgbClr val="444444"/>
                </a:solidFill>
                <a:effectLst/>
              </a:rPr>
              <a:t>and</a:t>
            </a:r>
            <a:r>
              <a:rPr lang="en-US" sz="2800" b="1" i="0" dirty="0">
                <a:solidFill>
                  <a:srgbClr val="444444"/>
                </a:solidFill>
                <a:effectLst/>
              </a:rPr>
              <a:t> </a:t>
            </a:r>
            <a:r>
              <a:rPr lang="en-US" sz="2800" b="1" i="0" dirty="0" err="1">
                <a:solidFill>
                  <a:srgbClr val="444444"/>
                </a:solidFill>
                <a:effectLst/>
              </a:rPr>
              <a:t>Simpleaudio</a:t>
            </a:r>
            <a:r>
              <a:rPr lang="en-US" sz="2800" b="0" i="0" dirty="0">
                <a:solidFill>
                  <a:srgbClr val="444444"/>
                </a:solidFill>
                <a:effectLst/>
              </a:rPr>
              <a:t>.</a:t>
            </a:r>
          </a:p>
          <a:p>
            <a:pPr marL="457200" indent="-457200" algn="l" fontAlgn="base">
              <a:buFont typeface="Arial" panose="020B0604020202020204" pitchFamily="34" charset="0"/>
              <a:buChar char="•"/>
            </a:pPr>
            <a:r>
              <a:rPr lang="en-US" sz="2800" b="0" i="0" dirty="0">
                <a:solidFill>
                  <a:srgbClr val="444444"/>
                </a:solidFill>
                <a:effectLst/>
              </a:rPr>
              <a:t>Python’s </a:t>
            </a:r>
            <a:r>
              <a:rPr lang="en-US" sz="2800" b="1" i="0" dirty="0">
                <a:solidFill>
                  <a:srgbClr val="444444"/>
                </a:solidFill>
                <a:effectLst/>
              </a:rPr>
              <a:t>sqlite3 </a:t>
            </a:r>
            <a:r>
              <a:rPr lang="en-US" sz="2800" b="0" i="0" dirty="0">
                <a:solidFill>
                  <a:srgbClr val="444444"/>
                </a:solidFill>
                <a:effectLst/>
              </a:rPr>
              <a:t>module allows you to use the </a:t>
            </a:r>
            <a:r>
              <a:rPr lang="en-US" sz="2800" b="1" i="0" dirty="0">
                <a:solidFill>
                  <a:srgbClr val="444444"/>
                </a:solidFill>
                <a:effectLst/>
              </a:rPr>
              <a:t>SQLite database</a:t>
            </a:r>
            <a:r>
              <a:rPr lang="en-US" sz="2800" b="0" i="0" dirty="0">
                <a:solidFill>
                  <a:srgbClr val="444444"/>
                </a:solidFill>
                <a:effectLst/>
              </a:rPr>
              <a:t>. While SQLite is file based, it is better for saving data than a regular file.</a:t>
            </a:r>
          </a:p>
        </p:txBody>
      </p:sp>
    </p:spTree>
    <p:extLst>
      <p:ext uri="{BB962C8B-B14F-4D97-AF65-F5344CB8AC3E}">
        <p14:creationId xmlns:p14="http://schemas.microsoft.com/office/powerpoint/2010/main" val="331661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2" name="TextBox 1">
            <a:extLst>
              <a:ext uri="{FF2B5EF4-FFF2-40B4-BE49-F238E27FC236}">
                <a16:creationId xmlns:a16="http://schemas.microsoft.com/office/drawing/2014/main" id="{B65570EF-7D8E-41AB-AC00-F64C3E1FB700}"/>
              </a:ext>
            </a:extLst>
          </p:cNvPr>
          <p:cNvSpPr txBox="1"/>
          <p:nvPr/>
        </p:nvSpPr>
        <p:spPr>
          <a:xfrm>
            <a:off x="3205423" y="231112"/>
            <a:ext cx="6320413" cy="769441"/>
          </a:xfrm>
          <a:prstGeom prst="rect">
            <a:avLst/>
          </a:prstGeom>
          <a:noFill/>
        </p:spPr>
        <p:txBody>
          <a:bodyPr wrap="square" rtlCol="0">
            <a:spAutoFit/>
          </a:bodyPr>
          <a:lstStyle/>
          <a:p>
            <a:r>
              <a:rPr lang="en-IN" sz="4400" b="1" dirty="0">
                <a:solidFill>
                  <a:srgbClr val="002060"/>
                </a:solidFill>
              </a:rPr>
              <a:t>What are we going to do?</a:t>
            </a:r>
            <a:endParaRPr lang="en-IN" sz="2800" b="1" dirty="0">
              <a:solidFill>
                <a:srgbClr val="002060"/>
              </a:solidFill>
            </a:endParaRPr>
          </a:p>
        </p:txBody>
      </p:sp>
      <p:sp>
        <p:nvSpPr>
          <p:cNvPr id="6" name="TextBox 5">
            <a:extLst>
              <a:ext uri="{FF2B5EF4-FFF2-40B4-BE49-F238E27FC236}">
                <a16:creationId xmlns:a16="http://schemas.microsoft.com/office/drawing/2014/main" id="{72413C32-1246-4AEE-8D6D-73E146F605F8}"/>
              </a:ext>
            </a:extLst>
          </p:cNvPr>
          <p:cNvSpPr txBox="1"/>
          <p:nvPr/>
        </p:nvSpPr>
        <p:spPr>
          <a:xfrm>
            <a:off x="553460" y="1404591"/>
            <a:ext cx="11244105" cy="3970318"/>
          </a:xfrm>
          <a:prstGeom prst="rect">
            <a:avLst/>
          </a:prstGeom>
          <a:noFill/>
        </p:spPr>
        <p:txBody>
          <a:bodyPr wrap="square">
            <a:spAutoFit/>
          </a:bodyPr>
          <a:lstStyle/>
          <a:p>
            <a:pPr algn="l" fontAlgn="base"/>
            <a:r>
              <a:rPr lang="en-US" sz="2800" b="0" i="0" dirty="0">
                <a:solidFill>
                  <a:srgbClr val="444444"/>
                </a:solidFill>
                <a:effectLst/>
              </a:rPr>
              <a:t>Let’s check the steps to build a MP3 Player using Python-</a:t>
            </a:r>
          </a:p>
          <a:p>
            <a:pPr algn="l">
              <a:buFont typeface="+mj-lt"/>
              <a:buAutoNum type="arabicPeriod"/>
            </a:pPr>
            <a:r>
              <a:rPr lang="en-US" sz="2800" b="0" i="0" dirty="0">
                <a:solidFill>
                  <a:srgbClr val="292929"/>
                </a:solidFill>
                <a:effectLst/>
                <a:latin typeface="charter"/>
              </a:rPr>
              <a:t>To build an MP3 player using Python programming language to be able to play and listen to songs, MP3 files and other digital audio files.</a:t>
            </a:r>
          </a:p>
          <a:p>
            <a:pPr algn="l">
              <a:buFont typeface="+mj-lt"/>
              <a:buAutoNum type="arabicPeriod"/>
            </a:pPr>
            <a:r>
              <a:rPr lang="en-US" sz="2800" b="0" i="0" dirty="0">
                <a:solidFill>
                  <a:srgbClr val="292929"/>
                </a:solidFill>
                <a:effectLst/>
                <a:latin typeface="charter"/>
              </a:rPr>
              <a:t>Determine the functionalities of the MP3 player.</a:t>
            </a:r>
          </a:p>
          <a:p>
            <a:pPr algn="l">
              <a:buFont typeface="+mj-lt"/>
              <a:buAutoNum type="arabicPeriod"/>
            </a:pPr>
            <a:r>
              <a:rPr lang="en-US" sz="2800" b="0" i="0" dirty="0">
                <a:solidFill>
                  <a:srgbClr val="292929"/>
                </a:solidFill>
                <a:effectLst/>
                <a:latin typeface="charter"/>
              </a:rPr>
              <a:t>The player should be have a simple and easy to use GUI with options for various functions, display screen to display the entire playlist and buttons to shut down the player.</a:t>
            </a:r>
          </a:p>
          <a:p>
            <a:pPr algn="l">
              <a:buFont typeface="+mj-lt"/>
              <a:buAutoNum type="arabicPeriod"/>
            </a:pPr>
            <a:r>
              <a:rPr lang="en-US" sz="2800" b="0" i="0" dirty="0">
                <a:solidFill>
                  <a:srgbClr val="292929"/>
                </a:solidFill>
                <a:effectLst/>
                <a:latin typeface="charter"/>
              </a:rPr>
              <a:t>The player should be able to play any song. It should be capable of playing MP3 files or any other digital audio files.</a:t>
            </a:r>
          </a:p>
        </p:txBody>
      </p:sp>
    </p:spTree>
    <p:extLst>
      <p:ext uri="{BB962C8B-B14F-4D97-AF65-F5344CB8AC3E}">
        <p14:creationId xmlns:p14="http://schemas.microsoft.com/office/powerpoint/2010/main" val="177709695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682</TotalTime>
  <Words>789</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charter</vt:lpstr>
      <vt:lpstr>Noto Sans Symbols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Jasleen Sondhi</dc:creator>
  <cp:lastModifiedBy>Jasleen Sondhi</cp:lastModifiedBy>
  <cp:revision>17</cp:revision>
  <dcterms:created xsi:type="dcterms:W3CDTF">2020-12-27T19:09:07Z</dcterms:created>
  <dcterms:modified xsi:type="dcterms:W3CDTF">2021-01-12T12:10:45Z</dcterms:modified>
</cp:coreProperties>
</file>