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vEUvN5LeMUqIKPBTOT+8rX6tr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e98e4357_1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bce98e4357_1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bce98e4357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ce98e4357_1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bce98e4357_1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bce98e4357_1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ce98e4357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e98e4357_1_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bce98e4357_1_4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bce98e4357_1_45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bce98e4357_1_45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bce98e4357_1_45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e98e4357_1_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8" name="Google Shape;58;gbce98e4357_1_51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gbce98e4357_1_51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gbce98e4357_1_51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bce98e4357_1_51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bce98e4357_1_51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ce98e4357_1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bce98e4357_1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bce98e4357_1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bce98e4357_1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bce98e4357_1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bce98e4357_1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bce98e4357_1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bce98e4357_1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bce98e4357_1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ce98e4357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bce98e4357_1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bce98e4357_1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bce98e4357_1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bce98e4357_1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ce98e4357_1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bce98e4357_1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ce98e4357_1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bce98e4357_1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bce98e4357_1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bce98e4357_1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bce98e4357_1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ce98e4357_1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bce98e4357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ce98e4357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bce98e4357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bce98e4357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ay logo1"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397510"/>
            <a:ext cx="8738870" cy="51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-179070" y="5509260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b="1" i="0" lang="en-IN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IN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b="1" i="0" lang="en-IN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Google Colab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609600" y="1600200"/>
            <a:ext cx="1112266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It's basically Jupyter, but cloud based. You can also share the same realtime!</a:t>
            </a:r>
            <a:endParaRPr/>
          </a:p>
        </p:txBody>
      </p:sp>
      <p:pic>
        <p:nvPicPr>
          <p:cNvPr descr="yay logo1" id="135" name="Google Shape;135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43320"/>
            <a:ext cx="1001395" cy="44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319020"/>
            <a:ext cx="11181080" cy="366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609600" y="252698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002060"/>
                </a:solidFill>
              </a:rPr>
              <a:t>Now, </a:t>
            </a:r>
            <a:r>
              <a:rPr b="1" lang="en-IN" sz="5400">
                <a:solidFill>
                  <a:srgbClr val="FF0000"/>
                </a:solidFill>
              </a:rPr>
              <a:t>Installation</a:t>
            </a:r>
            <a:r>
              <a:rPr b="1" lang="en-IN" sz="5400">
                <a:solidFill>
                  <a:srgbClr val="002060"/>
                </a:solidFill>
              </a:rPr>
              <a:t>!</a:t>
            </a:r>
            <a:endParaRPr/>
          </a:p>
        </p:txBody>
      </p:sp>
      <p:pic>
        <p:nvPicPr>
          <p:cNvPr descr="yay logo1" id="142" name="Google Shape;142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48070"/>
            <a:ext cx="1088390" cy="544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4027170" y="3953510"/>
            <a:ext cx="410654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I'll be sharing the Link now.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About Python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609600" y="1600200"/>
            <a:ext cx="70872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623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800"/>
              <a:t>Python is an interpreted, high-level, general- purpose programming language. 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800"/>
              <a:t>Created by Guido van Rossum in 1989.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800"/>
              <a:t>Python 1.0 released in 1994.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800"/>
              <a:t>Python 2.0 released in 2000.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800"/>
              <a:t>Python 3.0 released in 2008.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800"/>
              <a:t>Note : We'll be using Python 3.6+ here in our Course.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50" name="Google Shape;150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215" y="1671955"/>
            <a:ext cx="3660140" cy="247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8920480" y="4321810"/>
            <a:ext cx="235648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Guido Van Rousom</a:t>
            </a:r>
            <a:endParaRPr/>
          </a:p>
        </p:txBody>
      </p:sp>
      <p:pic>
        <p:nvPicPr>
          <p:cNvPr descr="yay logo1"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26480"/>
            <a:ext cx="1471295" cy="66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What is Python?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Multi-Purpose (GUI, Scripting etc)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Interpreted Language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Multi-Platform Programming Language.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Multi Paradigm Programming Language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Strongly Typed and Dynamically Typed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Extendable and Portable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Free and Open Sourced.</a:t>
            </a:r>
            <a:endParaRPr/>
          </a:p>
        </p:txBody>
      </p:sp>
      <p:pic>
        <p:nvPicPr>
          <p:cNvPr descr="yay logo1" id="159" name="Google Shape;159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5" y="6126480"/>
            <a:ext cx="1471295" cy="66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Why Python?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High Level Programming Language.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You don't need to know about its architecture to code.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Simple to Learn.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English like Language.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You can literally use it anywhere ranging from Data Science to Development to Scraping to Testing 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Packages and Methods Everywhere and for Everything!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Community Support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And all the points from </a:t>
            </a:r>
            <a:r>
              <a:rPr b="1" lang="en-IN" sz="2800"/>
              <a:t>Previous Slide.</a:t>
            </a:r>
            <a:endParaRPr/>
          </a:p>
        </p:txBody>
      </p:sp>
      <p:pic>
        <p:nvPicPr>
          <p:cNvPr descr="yay logo1" id="166" name="Google Shape;166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336040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Where Python is being used?</a:t>
            </a:r>
            <a:endParaRPr/>
          </a:p>
        </p:txBody>
      </p:sp>
      <p:pic>
        <p:nvPicPr>
          <p:cNvPr id="172" name="Google Shape;17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5840" y="1787525"/>
            <a:ext cx="8081645" cy="4243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173" name="Google Shape;173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78550"/>
            <a:ext cx="124904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0000"/>
                </a:solidFill>
              </a:rPr>
              <a:t>print()</a:t>
            </a:r>
            <a:r>
              <a:rPr b="1" lang="en-IN">
                <a:solidFill>
                  <a:srgbClr val="002060"/>
                </a:solidFill>
              </a:rPr>
              <a:t> Statement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 u="sng"/>
              <a:t>def </a:t>
            </a:r>
            <a:r>
              <a:rPr i="1" lang="en-IN" sz="2400"/>
              <a:t>: </a:t>
            </a:r>
            <a:r>
              <a:rPr lang="en-IN" sz="2400"/>
              <a:t>The print() function prints the specified message to the screen, or other standard output device.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u="sng"/>
              <a:t>Basic Syntax</a:t>
            </a:r>
            <a:r>
              <a:rPr lang="en-IN" sz="2400"/>
              <a:t> 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12D86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012D86"/>
                </a:solidFill>
              </a:rPr>
              <a:t>print(object(s), sep = separator, end = end)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u="sng">
                <a:solidFill>
                  <a:schemeClr val="dk1"/>
                </a:solidFill>
              </a:rPr>
              <a:t>Example</a:t>
            </a:r>
            <a:endParaRPr/>
          </a:p>
        </p:txBody>
      </p:sp>
      <p:pic>
        <p:nvPicPr>
          <p:cNvPr descr="yay logo1" id="180" name="Google Shape;180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05220"/>
            <a:ext cx="1129030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50" y="4822825"/>
            <a:ext cx="5869940" cy="81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2280" y="4822825"/>
            <a:ext cx="1909445" cy="81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5715" y="4822825"/>
            <a:ext cx="1761490" cy="81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Variables and Memory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 u="sng"/>
              <a:t>def </a:t>
            </a:r>
            <a:r>
              <a:rPr i="1" lang="en-IN" sz="2400"/>
              <a:t>: </a:t>
            </a:r>
            <a:r>
              <a:rPr lang="en-IN" sz="2400"/>
              <a:t>Variables are containers for storing data values such as texts and numbers etc</a:t>
            </a:r>
            <a:r>
              <a:rPr i="1" lang="en-IN" sz="24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Unlike other programming languages, Python has no command for declaring a 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A variable is created the moment you first assign a value to it.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Variables do not need to be declared with any particular type, and can even change type after they have been set. That's why Python is called as </a:t>
            </a:r>
            <a:r>
              <a:rPr lang="en-IN" sz="2400">
                <a:solidFill>
                  <a:srgbClr val="FF0000"/>
                </a:solidFill>
              </a:rPr>
              <a:t>Dynamically Typed Language</a:t>
            </a:r>
            <a:r>
              <a:rPr lang="en-IN" sz="2400"/>
              <a:t>.</a:t>
            </a:r>
            <a:endParaRPr/>
          </a:p>
        </p:txBody>
      </p:sp>
      <p:pic>
        <p:nvPicPr>
          <p:cNvPr descr="yay logo1" id="190" name="Google Shape;190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097280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Memory Representation</a:t>
            </a:r>
            <a:endParaRPr/>
          </a:p>
        </p:txBody>
      </p:sp>
      <p:pic>
        <p:nvPicPr>
          <p:cNvPr descr="yay logo1" id="196" name="Google Shape;196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097280" cy="56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975" y="2559685"/>
            <a:ext cx="2423160" cy="14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414020" y="4160520"/>
            <a:ext cx="470281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Representation of a variable assignment and it's memory address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5992495" y="5322570"/>
            <a:ext cx="451231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Pictorial Representation of how variable is been stored in the memory.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1680" y="2106930"/>
            <a:ext cx="4853940" cy="311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Variables Naming Convention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A variable in Python can have a short name (like x and y) or a more descriptive name (age, myName, total_area).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Rules for Python variables: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/>
              <a:t>A variable name must start with a letter or the underscore character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/>
              <a:t>A variable name cannot start with a number.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/>
              <a:t>A variable name can only contain alpha-numeric characters and underscores (A-z, 0-9, and _ ).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/>
              <a:t>Variable names are case-sensitive (age, Age and AGE are three different variables).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/>
              <a:t>You cannot use a reserved </a:t>
            </a:r>
            <a:r>
              <a:rPr lang="en-IN" sz="2200">
                <a:solidFill>
                  <a:srgbClr val="FF0000"/>
                </a:solidFill>
              </a:rPr>
              <a:t>keyword</a:t>
            </a:r>
            <a:r>
              <a:rPr lang="en-IN" sz="2200"/>
              <a:t> as variable name.</a:t>
            </a:r>
            <a:endParaRPr/>
          </a:p>
        </p:txBody>
      </p:sp>
      <p:pic>
        <p:nvPicPr>
          <p:cNvPr descr="yay logo1" id="207" name="Google Shape;207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097280" cy="5670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/>
        </p:nvSpPr>
        <p:spPr>
          <a:xfrm>
            <a:off x="10003790" y="738505"/>
            <a:ext cx="218821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>
                <a:solidFill>
                  <a:schemeClr val="dk1"/>
                </a:solidFill>
              </a:rPr>
              <a:t>Identifiers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609600" y="274955"/>
            <a:ext cx="109728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002060"/>
                </a:solidFill>
              </a:rPr>
              <a:t>Welcome to the YAY's </a:t>
            </a:r>
            <a:r>
              <a:rPr b="1" lang="en-IN" sz="6000">
                <a:solidFill>
                  <a:srgbClr val="FF0000"/>
                </a:solidFill>
              </a:rPr>
              <a:t>Python </a:t>
            </a:r>
            <a:r>
              <a:rPr b="1" lang="en-IN" sz="6000">
                <a:solidFill>
                  <a:srgbClr val="002060"/>
                </a:solidFill>
              </a:rPr>
              <a:t>Course</a:t>
            </a:r>
            <a:endParaRPr/>
          </a:p>
        </p:txBody>
      </p:sp>
      <p:pic>
        <p:nvPicPr>
          <p:cNvPr id="74" name="Google Shape;7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900" y="2364105"/>
            <a:ext cx="4648200" cy="3674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75" name="Google Shape;75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38215"/>
            <a:ext cx="1471295" cy="66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4770755" y="6110605"/>
            <a:ext cx="265049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(Basics)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Python Keywords</a:t>
            </a:r>
            <a:endParaRPr/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Keywords are the reserved words in Python.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We cannot use a keyword as a variable name, function name or any other identifier. They are used to define the syntax and structure of the Python language.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In Python, keywords are case sensitive.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There are 33 keywords in Python 3.7.x, the numbers can vary over time.</a:t>
            </a:r>
            <a:endParaRPr/>
          </a:p>
        </p:txBody>
      </p:sp>
      <p:pic>
        <p:nvPicPr>
          <p:cNvPr descr="yay logo1" id="215" name="Google Shape;215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097280" cy="56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000" y="4264015"/>
            <a:ext cx="8617585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Handson Exercise - I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704850" y="2741295"/>
            <a:ext cx="10782935" cy="1400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147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400"/>
              <a:t>WAP to Display your Full Name, your Age, and whether you’re a Student or not.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1800"/>
              <a:t>(Everything will be hardcoded as of now, user inputs will be taught in the next class)</a:t>
            </a:r>
            <a:endParaRPr/>
          </a:p>
        </p:txBody>
      </p:sp>
      <p:pic>
        <p:nvPicPr>
          <p:cNvPr descr="yay logo1" id="223" name="Google Shape;223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097280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Datatypes in Python</a:t>
            </a:r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The Basic Datatypes in Python are 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Numeric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Dictionary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Boolean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Sequence Type</a:t>
            </a:r>
            <a:endParaRPr/>
          </a:p>
        </p:txBody>
      </p:sp>
      <p:pic>
        <p:nvPicPr>
          <p:cNvPr descr="yay logo1" id="230" name="Google Shape;230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21095"/>
            <a:ext cx="977900" cy="47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1200" y="2016125"/>
            <a:ext cx="8713470" cy="441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Numeric Datatype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The Different Numeric Datatypes in Python are 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1" lang="en-IN" sz="2800"/>
              <a:t>Integer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/>
              <a:t>eg - 7,8, 1000000008, etc..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1" lang="en-IN" sz="2800"/>
              <a:t>Float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/>
              <a:t>eg - 7.6, 8.7, 0.0000000001, etc..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1" lang="en-IN" sz="2800"/>
              <a:t>Complex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/>
              <a:t>eg - 4 + 6j, 8 +0.9j, etc..</a:t>
            </a:r>
            <a:endParaRPr sz="2400"/>
          </a:p>
        </p:txBody>
      </p:sp>
      <p:pic>
        <p:nvPicPr>
          <p:cNvPr descr="yay logo1" id="238" name="Google Shape;238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21095"/>
            <a:ext cx="977900" cy="47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5680" y="2084070"/>
            <a:ext cx="2296795" cy="93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5680" y="3282315"/>
            <a:ext cx="229743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6315" y="4443730"/>
            <a:ext cx="2297430" cy="100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Dictionary Datatype</a:t>
            </a:r>
            <a:endParaRPr/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609600" y="1600200"/>
            <a:ext cx="10896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 u="sng"/>
              <a:t>def:</a:t>
            </a:r>
            <a:r>
              <a:rPr i="1" lang="en-IN" sz="2400"/>
              <a:t> </a:t>
            </a:r>
            <a:r>
              <a:rPr lang="en-IN" sz="2400"/>
              <a:t>It's an unordered collection of data values. It's basically stores data in the form of `key:value` pair.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Each key-value pair in a Dictionary is separated by 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colon :, whereas each key is separated by a ‘comma’.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You can initialize a set object using `dict()`.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yay logo1" id="248" name="Google Shape;248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21095"/>
            <a:ext cx="977900" cy="47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4375" y="2353310"/>
            <a:ext cx="3248660" cy="287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Boolean Datatype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Boolean Variable are of Two Types (Values) 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True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False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Any numerical value apart from 0 is regarded as `True`,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or else `False`.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You can initialize a set object using `bool()`.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yay logo1" id="256" name="Google Shape;256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21095"/>
            <a:ext cx="977900" cy="47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035" y="2182495"/>
            <a:ext cx="3177540" cy="1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Set Datatype</a:t>
            </a:r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IN" sz="2400" u="sng"/>
              <a:t>def:</a:t>
            </a:r>
            <a:r>
              <a:rPr lang="en-IN" sz="2400"/>
              <a:t> Set is an unordered collection of data type that is iterable, mutable and has no duplicate elements.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You can initialize a set object using `set()`.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yay logo1" id="264" name="Google Shape;264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7115"/>
            <a:ext cx="1053465" cy="56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6940" y="2843530"/>
            <a:ext cx="2855595" cy="135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Sequence Type Datatype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400"/>
              <a:t>It is known as Sequence type Datatypes as the storage locations are allocated in a continuous manner in the memory and can be accessed easily even if we know the address of a single entity.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400"/>
              <a:t>There Types :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400"/>
              <a:t>Strings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000"/>
              <a:t>eg - “Rahul”, “Rony”, etc.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400"/>
              <a:t>Lists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000"/>
              <a:t>eg - [], [1,2,3], [1, “Rahul”], etc.</a:t>
            </a:r>
            <a:endParaRPr sz="2000"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2400"/>
              <a:t>Tuples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000"/>
              <a:t>eg - (), (1,2,3), (1, “Rahul”), etc.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descr="yay logo1" id="272" name="Google Shape;272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76010"/>
            <a:ext cx="989330" cy="51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4480" y="2653665"/>
            <a:ext cx="2218055" cy="117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4480" y="3963670"/>
            <a:ext cx="2218055" cy="102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4480" y="5085715"/>
            <a:ext cx="2218055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Typecasting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/>
              <a:t>Typecasting are of Two Types 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IN" sz="2000"/>
              <a:t>Implicit Type Casting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Here, Python automatically converts one data type to another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data type. This process doesn't need any user involvement.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Basically, Python converts lower precision to higher precision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in order to preserve the data information.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IN" sz="2000"/>
              <a:t>Explicit Type Casting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Here, Users convert the data type of an object to required data type.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It depends on the user's requirement and usage.</a:t>
            </a:r>
            <a:endParaRPr/>
          </a:p>
        </p:txBody>
      </p:sp>
      <p:pic>
        <p:nvPicPr>
          <p:cNvPr descr="yay logo1" id="282" name="Google Shape;282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76010"/>
            <a:ext cx="989330" cy="51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370" y="1713230"/>
            <a:ext cx="3796030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1950" y="4290060"/>
            <a:ext cx="2648585" cy="167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Arithmetic Operations in Python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609600" y="1600200"/>
            <a:ext cx="107829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/>
              <a:t>Arithmetic Operations in Python are analogous to general Mathematics. They are -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Addition (+)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Substraction (-)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Multiplication (*)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Division (/)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Modulus (%)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Exponential (**)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Floor Division (//)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Mathematical Operations in Python follow the same rule of BODMAS (Bracket-Of-Division-Multiplication-Addition-Substraction) as Mathematics.</a:t>
            </a:r>
            <a:endParaRPr/>
          </a:p>
        </p:txBody>
      </p:sp>
      <p:pic>
        <p:nvPicPr>
          <p:cNvPr descr="yay logo1" id="291" name="Google Shape;291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76010"/>
            <a:ext cx="989330" cy="51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609600" y="2384425"/>
            <a:ext cx="109728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002060"/>
                </a:solidFill>
              </a:rPr>
              <a:t>Day </a:t>
            </a:r>
            <a:r>
              <a:rPr b="1" lang="en-IN" sz="6000">
                <a:solidFill>
                  <a:srgbClr val="FF0000"/>
                </a:solidFill>
              </a:rPr>
              <a:t>1</a:t>
            </a:r>
            <a:endParaRPr/>
          </a:p>
        </p:txBody>
      </p:sp>
      <p:pic>
        <p:nvPicPr>
          <p:cNvPr descr="yay logo1" id="82" name="Google Shape;8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38215"/>
            <a:ext cx="1471295" cy="66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Handson Exercise - II</a:t>
            </a:r>
            <a:endParaRPr/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704850" y="2741295"/>
            <a:ext cx="10782935" cy="1505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/>
              <a:t>WAP to convert a given weight (in kgs) into grams and print it on the terminal.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(Everything will be hardcoded as of now, user inputs will be taught in the next class)</a:t>
            </a:r>
            <a:endParaRPr/>
          </a:p>
        </p:txBody>
      </p:sp>
      <p:pic>
        <p:nvPicPr>
          <p:cNvPr descr="yay logo1" id="298" name="Google Shape;298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097280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394970" y="39754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002060"/>
                </a:solidFill>
              </a:rPr>
              <a:t>Thank You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3868420" y="4895850"/>
            <a:ext cx="4025900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lang="en-IN">
                <a:solidFill>
                  <a:srgbClr val="FF0000"/>
                </a:solidFill>
              </a:rPr>
              <a:t>See you in the next class!</a:t>
            </a:r>
            <a:endParaRPr/>
          </a:p>
        </p:txBody>
      </p:sp>
      <p:pic>
        <p:nvPicPr>
          <p:cNvPr descr="yay logo1" id="305" name="Google Shape;305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085" y="1061720"/>
            <a:ext cx="6085205" cy="275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609600" y="322580"/>
            <a:ext cx="10972800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002060"/>
                </a:solidFill>
              </a:rPr>
              <a:t>Course Agenda for </a:t>
            </a:r>
            <a:r>
              <a:rPr b="1" lang="en-IN" sz="5400">
                <a:solidFill>
                  <a:srgbClr val="FF0000"/>
                </a:solidFill>
              </a:rPr>
              <a:t>Today</a:t>
            </a:r>
            <a:r>
              <a:rPr b="1" lang="en-IN" sz="5400">
                <a:solidFill>
                  <a:srgbClr val="002060"/>
                </a:solidFill>
              </a:rPr>
              <a:t>?</a:t>
            </a:r>
            <a:endParaRPr b="1" sz="5400">
              <a:solidFill>
                <a:srgbClr val="FF0000"/>
              </a:solidFill>
            </a:endParaRPr>
          </a:p>
        </p:txBody>
      </p:sp>
      <p:pic>
        <p:nvPicPr>
          <p:cNvPr descr="yay logo1" id="88" name="Google Shape;8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65" y="6204585"/>
            <a:ext cx="1157605" cy="4908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812165" y="1821180"/>
            <a:ext cx="10926445" cy="3107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Installation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of </a:t>
            </a:r>
            <a:r>
              <a:rPr b="0" i="0" lang="en-IN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Statement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Memory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Datatypes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Typecasting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Arithematic Operations in </a:t>
            </a:r>
            <a:r>
              <a:rPr b="0" i="0" lang="en-IN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Python Installation and Environments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Run .py (file extension of a Python File) via Command Prompt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Any Python IDE - eg - PyCharm.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Anaconda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Jupyter (Interactive Notebook Environment) [Extension of Anaconda]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Google Colab (Cloud Hosted Jupyter Environment)</a:t>
            </a:r>
            <a:endParaRPr/>
          </a:p>
        </p:txBody>
      </p:sp>
      <p:pic>
        <p:nvPicPr>
          <p:cNvPr descr="yay logo1" id="96" name="Google Shape;9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25845"/>
            <a:ext cx="1202055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Command Prompt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609600" y="1600200"/>
            <a:ext cx="1104328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Run .py file via command prompt.</a:t>
            </a:r>
            <a:endParaRPr/>
          </a:p>
        </p:txBody>
      </p:sp>
      <p:pic>
        <p:nvPicPr>
          <p:cNvPr id="103" name="Google Shape;103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575" y="2371090"/>
            <a:ext cx="8152130" cy="3755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25845"/>
            <a:ext cx="1180465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Python IDE - PyCharm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609600" y="5293360"/>
            <a:ext cx="11225530" cy="12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/>
              <a:t>It's an Integrated Development Environment (IDE) for Python.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/>
              <a:t>Code Analysis and Debugging and Unit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/>
              <a:t>Version Control System - CVS, Git</a:t>
            </a:r>
            <a:endParaRPr/>
          </a:p>
        </p:txBody>
      </p:sp>
      <p:pic>
        <p:nvPicPr>
          <p:cNvPr id="111" name="Google Shape;111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1322705"/>
            <a:ext cx="10718165" cy="3970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286500"/>
            <a:ext cx="85661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Anaconda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Open Source Distribution of Python and R Packages.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Being used by 13M users.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It includes over 1400 popular Packages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Widely used for Data Science related works.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Anaconda Python is faster than Vanilla Python.</a:t>
            </a:r>
            <a:endParaRPr/>
          </a:p>
        </p:txBody>
      </p:sp>
      <p:pic>
        <p:nvPicPr>
          <p:cNvPr id="119" name="Google Shape;119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1745615"/>
            <a:ext cx="5949315" cy="388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120" name="Google Shape;1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25845"/>
            <a:ext cx="1267460" cy="56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2060"/>
                </a:solidFill>
              </a:rPr>
              <a:t>Jupyter</a:t>
            </a:r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609600" y="1600200"/>
            <a:ext cx="1112266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IN" sz="2800"/>
              <a:t>It's an interactive computing notebook environment. We can edit and run human readable docs while describing Data Analysis.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65" y="2592705"/>
            <a:ext cx="1112329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128" name="Google Shape;128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243320"/>
            <a:ext cx="1112520" cy="44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2020-09-21T05:43:00Z</dcterms:created>
  <dc:creator>Jasleen Sondhi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