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bd4hL6d3LWxqrI/WZQqCjO3Xe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2" name="Google Shape;22;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0"/>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3" name="Shape 23"/>
        <p:cNvGrpSpPr/>
        <p:nvPr/>
      </p:nvGrpSpPr>
      <p:grpSpPr>
        <a:xfrm>
          <a:off x="0" y="0"/>
          <a:ext cx="0" cy="0"/>
          <a:chOff x="0" y="0"/>
          <a:chExt cx="0" cy="0"/>
        </a:xfrm>
      </p:grpSpPr>
      <p:sp>
        <p:nvSpPr>
          <p:cNvPr id="24" name="Google Shape;24;p1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3" name="Google Shape;43;p1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1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8"/>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8"/>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9"/>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yay logo1" id="101" name="Google Shape;101;p1"/>
          <p:cNvPicPr preferRelativeResize="0"/>
          <p:nvPr/>
        </p:nvPicPr>
        <p:blipFill rotWithShape="1">
          <a:blip r:embed="rId3">
            <a:alphaModFix/>
          </a:blip>
          <a:srcRect b="0" l="0" r="0" t="0"/>
          <a:stretch/>
        </p:blipFill>
        <p:spPr>
          <a:xfrm>
            <a:off x="2550531" y="150725"/>
            <a:ext cx="7608352" cy="4076770"/>
          </a:xfrm>
          <a:prstGeom prst="rect">
            <a:avLst/>
          </a:prstGeom>
          <a:noFill/>
          <a:ln>
            <a:noFill/>
          </a:ln>
        </p:spPr>
      </p:pic>
      <p:sp>
        <p:nvSpPr>
          <p:cNvPr id="102" name="Google Shape;102;p1"/>
          <p:cNvSpPr/>
          <p:nvPr/>
        </p:nvSpPr>
        <p:spPr>
          <a:xfrm>
            <a:off x="71239" y="5313143"/>
            <a:ext cx="12371070" cy="10147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IN" sz="6000" u="none" cap="none" strike="noStrike">
                <a:solidFill>
                  <a:srgbClr val="FF0000"/>
                </a:solidFill>
                <a:latin typeface="Arial"/>
                <a:ea typeface="Arial"/>
                <a:cs typeface="Arial"/>
                <a:sym typeface="Arial"/>
              </a:rPr>
              <a:t>YAY!</a:t>
            </a:r>
            <a:r>
              <a:rPr b="1" i="0" lang="en-IN" sz="6000" u="none" cap="none" strike="noStrike">
                <a:solidFill>
                  <a:srgbClr val="44969F"/>
                </a:solidFill>
                <a:latin typeface="Arial"/>
                <a:ea typeface="Arial"/>
                <a:cs typeface="Arial"/>
                <a:sym typeface="Arial"/>
              </a:rPr>
              <a:t> </a:t>
            </a:r>
            <a:r>
              <a:rPr b="1" i="0" lang="en-IN" sz="6000" u="none" cap="none" strike="noStrike">
                <a:solidFill>
                  <a:srgbClr val="002060"/>
                </a:solidFill>
                <a:latin typeface="Arial"/>
                <a:ea typeface="Arial"/>
                <a:cs typeface="Arial"/>
                <a:sym typeface="Arial"/>
              </a:rPr>
              <a:t>-</a:t>
            </a:r>
            <a:r>
              <a:rPr b="1" i="0" lang="en-IN" sz="6000" u="none" cap="none" strike="noStrike">
                <a:solidFill>
                  <a:srgbClr val="44969F"/>
                </a:solidFill>
                <a:latin typeface="Arial"/>
                <a:ea typeface="Arial"/>
                <a:cs typeface="Arial"/>
                <a:sym typeface="Arial"/>
              </a:rPr>
              <a:t> </a:t>
            </a:r>
            <a:r>
              <a:rPr b="1" i="0" lang="en-IN" sz="6000" u="none" cap="none" strike="noStrike">
                <a:solidFill>
                  <a:srgbClr val="002060"/>
                </a:solidFill>
                <a:latin typeface="Arial"/>
                <a:ea typeface="Arial"/>
                <a:cs typeface="Arial"/>
                <a:sym typeface="Arial"/>
              </a:rPr>
              <a:t>Celebrating</a:t>
            </a:r>
            <a:r>
              <a:rPr b="1" i="0" lang="en-IN" sz="6000" u="none" cap="none" strike="noStrike">
                <a:solidFill>
                  <a:srgbClr val="44969F"/>
                </a:solidFill>
                <a:latin typeface="Arial"/>
                <a:ea typeface="Arial"/>
                <a:cs typeface="Arial"/>
                <a:sym typeface="Arial"/>
              </a:rPr>
              <a:t> </a:t>
            </a:r>
            <a:r>
              <a:rPr b="1" i="0" lang="en-IN" sz="6000" u="none" cap="none" strike="noStrike">
                <a:solidFill>
                  <a:srgbClr val="FF0000"/>
                </a:solidFill>
                <a:latin typeface="Arial"/>
                <a:ea typeface="Arial"/>
                <a:cs typeface="Arial"/>
                <a:sym typeface="Arial"/>
              </a:rPr>
              <a:t>Education</a:t>
            </a:r>
            <a:endParaRPr b="1" i="0" sz="6000" u="none" cap="none" strike="noStrike">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08" name="Google Shape;108;p2"/>
          <p:cNvSpPr txBox="1"/>
          <p:nvPr/>
        </p:nvSpPr>
        <p:spPr>
          <a:xfrm>
            <a:off x="3048838" y="121808"/>
            <a:ext cx="609432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800" u="none" cap="none" strike="noStrike">
                <a:solidFill>
                  <a:srgbClr val="FF0000"/>
                </a:solidFill>
                <a:latin typeface="Calibri"/>
                <a:ea typeface="Calibri"/>
                <a:cs typeface="Calibri"/>
                <a:sym typeface="Calibri"/>
              </a:rPr>
              <a:t>Python </a:t>
            </a:r>
            <a:r>
              <a:rPr b="1" i="0" lang="en-IN" sz="4800" u="none" cap="none" strike="noStrike">
                <a:solidFill>
                  <a:srgbClr val="002060"/>
                </a:solidFill>
                <a:latin typeface="Calibri"/>
                <a:ea typeface="Calibri"/>
                <a:cs typeface="Calibri"/>
                <a:sym typeface="Calibri"/>
              </a:rPr>
              <a:t>Course</a:t>
            </a:r>
            <a:endParaRPr b="0" i="0" sz="4800" u="none" cap="none" strike="noStrike">
              <a:solidFill>
                <a:schemeClr val="dk1"/>
              </a:solidFill>
              <a:latin typeface="Calibri"/>
              <a:ea typeface="Calibri"/>
              <a:cs typeface="Calibri"/>
              <a:sym typeface="Calibri"/>
            </a:endParaRPr>
          </a:p>
        </p:txBody>
      </p:sp>
      <p:pic>
        <p:nvPicPr>
          <p:cNvPr id="109" name="Google Shape;109;p2"/>
          <p:cNvPicPr preferRelativeResize="0"/>
          <p:nvPr/>
        </p:nvPicPr>
        <p:blipFill rotWithShape="1">
          <a:blip r:embed="rId4">
            <a:alphaModFix/>
          </a:blip>
          <a:srcRect b="0" l="0" r="0" t="0"/>
          <a:stretch/>
        </p:blipFill>
        <p:spPr>
          <a:xfrm>
            <a:off x="3689838" y="1223917"/>
            <a:ext cx="4648200" cy="3674100"/>
          </a:xfrm>
          <a:prstGeom prst="rect">
            <a:avLst/>
          </a:prstGeom>
          <a:noFill/>
          <a:ln>
            <a:noFill/>
          </a:ln>
        </p:spPr>
      </p:pic>
      <p:sp>
        <p:nvSpPr>
          <p:cNvPr id="110" name="Google Shape;110;p2"/>
          <p:cNvSpPr txBox="1"/>
          <p:nvPr/>
        </p:nvSpPr>
        <p:spPr>
          <a:xfrm>
            <a:off x="4688688" y="5250000"/>
            <a:ext cx="2650500" cy="36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800"/>
              <a:buFont typeface="Arial"/>
              <a:buNone/>
            </a:pPr>
            <a:r>
              <a:rPr b="1" i="0" lang="en-IN" sz="1800" u="none" cap="none" strike="noStrike">
                <a:solidFill>
                  <a:srgbClr val="FF0000"/>
                </a:solidFill>
                <a:latin typeface="Arial"/>
                <a:ea typeface="Arial"/>
                <a:cs typeface="Arial"/>
                <a:sym typeface="Arial"/>
              </a:rPr>
              <a:t>(Basics)</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3"/>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16" name="Google Shape;116;p3"/>
          <p:cNvSpPr txBox="1"/>
          <p:nvPr/>
        </p:nvSpPr>
        <p:spPr>
          <a:xfrm>
            <a:off x="2438401" y="2528250"/>
            <a:ext cx="119642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000" u="none" cap="none" strike="noStrike">
                <a:solidFill>
                  <a:srgbClr val="002060"/>
                </a:solidFill>
                <a:latin typeface="Calibri"/>
                <a:ea typeface="Calibri"/>
                <a:cs typeface="Calibri"/>
                <a:sym typeface="Calibri"/>
              </a:rPr>
              <a:t>How to make Tic Tac Toe </a:t>
            </a:r>
            <a:r>
              <a:rPr b="1" i="0" lang="en-IN" sz="4000" u="none" cap="none" strike="noStrike">
                <a:solidFill>
                  <a:srgbClr val="FF0000"/>
                </a:solidFill>
                <a:latin typeface="Calibri"/>
                <a:ea typeface="Calibri"/>
                <a:cs typeface="Calibri"/>
                <a:sym typeface="Calibri"/>
              </a:rPr>
              <a:t>in Python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4"/>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22" name="Google Shape;122;p4"/>
          <p:cNvSpPr txBox="1"/>
          <p:nvPr/>
        </p:nvSpPr>
        <p:spPr>
          <a:xfrm>
            <a:off x="3499338" y="337709"/>
            <a:ext cx="609432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2060"/>
                </a:solidFill>
                <a:latin typeface="Calibri"/>
                <a:ea typeface="Calibri"/>
                <a:cs typeface="Calibri"/>
                <a:sym typeface="Calibri"/>
              </a:rPr>
              <a:t>Agenda for </a:t>
            </a:r>
            <a:r>
              <a:rPr b="1" lang="en-IN" sz="4000">
                <a:solidFill>
                  <a:srgbClr val="FF0000"/>
                </a:solidFill>
                <a:latin typeface="Calibri"/>
                <a:ea typeface="Calibri"/>
                <a:cs typeface="Calibri"/>
                <a:sym typeface="Calibri"/>
              </a:rPr>
              <a:t>Today</a:t>
            </a:r>
            <a:endParaRPr sz="3600">
              <a:solidFill>
                <a:schemeClr val="dk1"/>
              </a:solidFill>
              <a:latin typeface="Calibri"/>
              <a:ea typeface="Calibri"/>
              <a:cs typeface="Calibri"/>
              <a:sym typeface="Calibri"/>
            </a:endParaRPr>
          </a:p>
        </p:txBody>
      </p:sp>
      <p:sp>
        <p:nvSpPr>
          <p:cNvPr id="123" name="Google Shape;123;p4"/>
          <p:cNvSpPr txBox="1"/>
          <p:nvPr/>
        </p:nvSpPr>
        <p:spPr>
          <a:xfrm>
            <a:off x="632777" y="1600116"/>
            <a:ext cx="10926445" cy="22467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Noto Sans Symbols"/>
              <a:buChar char="⮚"/>
            </a:pPr>
            <a:r>
              <a:rPr lang="en-IN" sz="2800">
                <a:solidFill>
                  <a:schemeClr val="dk1"/>
                </a:solidFill>
                <a:latin typeface="Calibri"/>
                <a:ea typeface="Calibri"/>
                <a:cs typeface="Calibri"/>
                <a:sym typeface="Calibri"/>
              </a:rPr>
              <a:t>Introduction</a:t>
            </a:r>
            <a:endParaRPr/>
          </a:p>
          <a:p>
            <a:pPr indent="-285750" lvl="0" marL="285750" marR="0" rtl="0" algn="l">
              <a:spcBef>
                <a:spcPts val="0"/>
              </a:spcBef>
              <a:spcAft>
                <a:spcPts val="0"/>
              </a:spcAft>
              <a:buClr>
                <a:schemeClr val="dk1"/>
              </a:buClr>
              <a:buSzPts val="2800"/>
              <a:buFont typeface="Noto Sans Symbols"/>
              <a:buChar char="⮚"/>
            </a:pPr>
            <a:r>
              <a:rPr lang="en-IN" sz="2800">
                <a:solidFill>
                  <a:schemeClr val="dk1"/>
                </a:solidFill>
                <a:latin typeface="Calibri"/>
                <a:ea typeface="Calibri"/>
                <a:cs typeface="Calibri"/>
                <a:sym typeface="Calibri"/>
              </a:rPr>
              <a:t>What are we going to do?</a:t>
            </a:r>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29" name="Google Shape;129;p5"/>
          <p:cNvSpPr txBox="1"/>
          <p:nvPr/>
        </p:nvSpPr>
        <p:spPr>
          <a:xfrm>
            <a:off x="4280598" y="251209"/>
            <a:ext cx="632041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02060"/>
                </a:solidFill>
                <a:latin typeface="Calibri"/>
                <a:ea typeface="Calibri"/>
                <a:cs typeface="Calibri"/>
                <a:sym typeface="Calibri"/>
              </a:rPr>
              <a:t>Introduction</a:t>
            </a:r>
            <a:endParaRPr b="1" sz="2800">
              <a:solidFill>
                <a:srgbClr val="002060"/>
              </a:solidFill>
              <a:latin typeface="Calibri"/>
              <a:ea typeface="Calibri"/>
              <a:cs typeface="Calibri"/>
              <a:sym typeface="Calibri"/>
            </a:endParaRPr>
          </a:p>
        </p:txBody>
      </p:sp>
      <p:sp>
        <p:nvSpPr>
          <p:cNvPr id="130" name="Google Shape;130;p5"/>
          <p:cNvSpPr txBox="1"/>
          <p:nvPr/>
        </p:nvSpPr>
        <p:spPr>
          <a:xfrm>
            <a:off x="743578" y="1334144"/>
            <a:ext cx="11244105"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3200">
                <a:solidFill>
                  <a:srgbClr val="292929"/>
                </a:solidFill>
                <a:latin typeface="Arial"/>
                <a:ea typeface="Arial"/>
                <a:cs typeface="Arial"/>
                <a:sym typeface="Arial"/>
              </a:rPr>
              <a:t>We are going to build a two-player tic-tac-toe game, which we will be able to play against the computer. Initially, we’ll make an empty game board and then we’ll take inputs from the players and we’ll check for the winning condition and if the whole board gets filled, the results will be declared as “You won” or “You lost”.</a:t>
            </a:r>
            <a:endParaRPr sz="3200">
              <a:solidFill>
                <a:schemeClr val="dk1"/>
              </a:solidFill>
              <a:latin typeface="Calibri"/>
              <a:ea typeface="Calibri"/>
              <a:cs typeface="Calibri"/>
              <a:sym typeface="Calibri"/>
            </a:endParaRPr>
          </a:p>
        </p:txBody>
      </p:sp>
      <p:pic>
        <p:nvPicPr>
          <p:cNvPr descr="Tic-Tac-Toe Learner AI. Tic-Tac-Toe is a simple game for two… | by Ashik  Poovanna | Towards Data Science" id="131" name="Google Shape;131;p5"/>
          <p:cNvPicPr preferRelativeResize="0"/>
          <p:nvPr/>
        </p:nvPicPr>
        <p:blipFill rotWithShape="1">
          <a:blip r:embed="rId4">
            <a:alphaModFix/>
          </a:blip>
          <a:srcRect b="0" l="0" r="0" t="0"/>
          <a:stretch/>
        </p:blipFill>
        <p:spPr>
          <a:xfrm>
            <a:off x="4944049" y="4024388"/>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6"/>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37" name="Google Shape;137;p6"/>
          <p:cNvSpPr txBox="1"/>
          <p:nvPr/>
        </p:nvSpPr>
        <p:spPr>
          <a:xfrm>
            <a:off x="3205423" y="231112"/>
            <a:ext cx="632041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02060"/>
                </a:solidFill>
                <a:latin typeface="Calibri"/>
                <a:ea typeface="Calibri"/>
                <a:cs typeface="Calibri"/>
                <a:sym typeface="Calibri"/>
              </a:rPr>
              <a:t>What are we going to do?</a:t>
            </a:r>
            <a:endParaRPr b="1" sz="2800">
              <a:solidFill>
                <a:srgbClr val="002060"/>
              </a:solidFill>
              <a:latin typeface="Calibri"/>
              <a:ea typeface="Calibri"/>
              <a:cs typeface="Calibri"/>
              <a:sym typeface="Calibri"/>
            </a:endParaRPr>
          </a:p>
        </p:txBody>
      </p:sp>
      <p:sp>
        <p:nvSpPr>
          <p:cNvPr id="138" name="Google Shape;138;p6"/>
          <p:cNvSpPr txBox="1"/>
          <p:nvPr/>
        </p:nvSpPr>
        <p:spPr>
          <a:xfrm>
            <a:off x="643095" y="1424579"/>
            <a:ext cx="112441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3200">
                <a:solidFill>
                  <a:srgbClr val="292929"/>
                </a:solidFill>
                <a:latin typeface="Arial"/>
                <a:ea typeface="Arial"/>
                <a:cs typeface="Arial"/>
                <a:sym typeface="Arial"/>
              </a:rPr>
              <a:t>We are going to build the game using Python.</a:t>
            </a:r>
            <a:endParaRPr sz="3200">
              <a:solidFill>
                <a:schemeClr val="dk1"/>
              </a:solidFill>
              <a:latin typeface="Calibri"/>
              <a:ea typeface="Calibri"/>
              <a:cs typeface="Calibri"/>
              <a:sym typeface="Calibri"/>
            </a:endParaRPr>
          </a:p>
        </p:txBody>
      </p:sp>
      <p:sp>
        <p:nvSpPr>
          <p:cNvPr id="139" name="Google Shape;139;p6"/>
          <p:cNvSpPr txBox="1"/>
          <p:nvPr/>
        </p:nvSpPr>
        <p:spPr>
          <a:xfrm>
            <a:off x="763675" y="2713055"/>
            <a:ext cx="1063115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Step 1- Design the board.( The typical Tic Tac Toe game board.)</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2- Declare the possible moves.</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3- Program the winning combinations.</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4- Write a function to display the board.</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5- Using the random library, program the Computer’s moves.</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6- Write a function to check whether the move is valid.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45" name="Google Shape;145;p7"/>
          <p:cNvSpPr txBox="1"/>
          <p:nvPr/>
        </p:nvSpPr>
        <p:spPr>
          <a:xfrm>
            <a:off x="3205423" y="231112"/>
            <a:ext cx="632041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02060"/>
                </a:solidFill>
                <a:latin typeface="Calibri"/>
                <a:ea typeface="Calibri"/>
                <a:cs typeface="Calibri"/>
                <a:sym typeface="Calibri"/>
              </a:rPr>
              <a:t>What are we going to do?</a:t>
            </a:r>
            <a:endParaRPr b="1" sz="2800">
              <a:solidFill>
                <a:srgbClr val="002060"/>
              </a:solidFill>
              <a:latin typeface="Calibri"/>
              <a:ea typeface="Calibri"/>
              <a:cs typeface="Calibri"/>
              <a:sym typeface="Calibri"/>
            </a:endParaRPr>
          </a:p>
        </p:txBody>
      </p:sp>
      <p:sp>
        <p:nvSpPr>
          <p:cNvPr id="146" name="Google Shape;146;p7"/>
          <p:cNvSpPr txBox="1"/>
          <p:nvPr/>
        </p:nvSpPr>
        <p:spPr>
          <a:xfrm>
            <a:off x="874207" y="1617785"/>
            <a:ext cx="10631156"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Step 7 – Write a function to check whether you can win the game.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8- Write a function to make the move on the board.</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9- Write a function for the Computer and program its future moves.</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10- Write a function to check for overflow.</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Step 11- Write the main method.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(i) Ask the user to enter their moves.</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(ii) Call the required functions to run the game.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(iii)Display the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8"/>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pic>
        <p:nvPicPr>
          <p:cNvPr descr="yay logo1" id="152" name="Google Shape;152;p8"/>
          <p:cNvPicPr preferRelativeResize="0"/>
          <p:nvPr/>
        </p:nvPicPr>
        <p:blipFill rotWithShape="1">
          <a:blip r:embed="rId4">
            <a:alphaModFix/>
          </a:blip>
          <a:srcRect b="0" l="0" r="0" t="0"/>
          <a:stretch/>
        </p:blipFill>
        <p:spPr>
          <a:xfrm>
            <a:off x="2839085" y="1061720"/>
            <a:ext cx="6085205" cy="2751455"/>
          </a:xfrm>
          <a:prstGeom prst="rect">
            <a:avLst/>
          </a:prstGeom>
          <a:noFill/>
          <a:ln>
            <a:noFill/>
          </a:ln>
        </p:spPr>
      </p:pic>
      <p:sp>
        <p:nvSpPr>
          <p:cNvPr id="153" name="Google Shape;153;p8"/>
          <p:cNvSpPr txBox="1"/>
          <p:nvPr/>
        </p:nvSpPr>
        <p:spPr>
          <a:xfrm>
            <a:off x="394970" y="397541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5400"/>
              <a:buFont typeface="Calibri"/>
              <a:buNone/>
            </a:pPr>
            <a:r>
              <a:rPr b="1" lang="en-IN" sz="5400">
                <a:solidFill>
                  <a:srgbClr val="002060"/>
                </a:solidFill>
                <a:latin typeface="Calibri"/>
                <a:ea typeface="Calibri"/>
                <a:cs typeface="Calibri"/>
                <a:sym typeface="Calibri"/>
              </a:rPr>
              <a:t>Thank You!</a:t>
            </a:r>
            <a:endParaRPr/>
          </a:p>
        </p:txBody>
      </p:sp>
      <p:sp>
        <p:nvSpPr>
          <p:cNvPr id="154" name="Google Shape;154;p8"/>
          <p:cNvSpPr txBox="1"/>
          <p:nvPr/>
        </p:nvSpPr>
        <p:spPr>
          <a:xfrm>
            <a:off x="3938758" y="5137859"/>
            <a:ext cx="4025900" cy="113665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200"/>
              <a:buFont typeface="Arial"/>
              <a:buNone/>
            </a:pPr>
            <a:r>
              <a:rPr b="1" lang="en-IN" sz="2000">
                <a:solidFill>
                  <a:srgbClr val="FF0000"/>
                </a:solidFill>
                <a:latin typeface="Calibri"/>
                <a:ea typeface="Calibri"/>
                <a:cs typeface="Calibri"/>
                <a:sym typeface="Calibri"/>
              </a:rPr>
              <a:t>See you in the next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2020-12-27T19:07:20Z</dcterms:created>
  <dc:creator>Jasleen Sondhi</dc:creator>
</cp:coreProperties>
</file>