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03" r:id="rId4"/>
    <p:sldId id="314" r:id="rId5"/>
    <p:sldId id="325" r:id="rId6"/>
    <p:sldId id="346" r:id="rId7"/>
    <p:sldId id="351" r:id="rId8"/>
    <p:sldId id="347" r:id="rId9"/>
    <p:sldId id="348" r:id="rId10"/>
    <p:sldId id="349" r:id="rId11"/>
    <p:sldId id="362" r:id="rId12"/>
    <p:sldId id="352" r:id="rId13"/>
    <p:sldId id="353" r:id="rId14"/>
    <p:sldId id="364" r:id="rId15"/>
    <p:sldId id="355" r:id="rId16"/>
    <p:sldId id="357" r:id="rId17"/>
    <p:sldId id="358" r:id="rId18"/>
    <p:sldId id="376" r:id="rId19"/>
    <p:sldId id="377" r:id="rId20"/>
    <p:sldId id="379" r:id="rId21"/>
    <p:sldId id="378" r:id="rId22"/>
    <p:sldId id="360" r:id="rId23"/>
    <p:sldId id="363" r:id="rId24"/>
    <p:sldId id="368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trings_method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yay 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397510"/>
            <a:ext cx="8738870" cy="511175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179070" y="5509260"/>
            <a:ext cx="1237107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YAY!</a:t>
            </a:r>
            <a:r>
              <a:rPr lang="en-US" altLang="zh-CN" sz="60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6000" b="1" dirty="0"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60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6000" b="1" dirty="0"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Celebrating</a:t>
            </a:r>
            <a:r>
              <a:rPr lang="en-US" altLang="zh-CN" sz="60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6000" b="1" dirty="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Education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FF0000"/>
                </a:solidFill>
              </a:rPr>
              <a:t>Typecasting </a:t>
            </a:r>
            <a:r>
              <a:rPr lang="en-IN" altLang="en-US" b="1">
                <a:solidFill>
                  <a:srgbClr val="002060"/>
                </a:solidFill>
              </a:rPr>
              <a:t>User Inputs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6132195"/>
            <a:ext cx="986790" cy="57721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0300" y="1557020"/>
            <a:ext cx="5855970" cy="3446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" y="1557655"/>
            <a:ext cx="5721985" cy="344551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825740" y="5178425"/>
            <a:ext cx="3611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/>
              <a:t>When you </a:t>
            </a:r>
            <a:r>
              <a:rPr lang="en-IN" altLang="en-US" b="1"/>
              <a:t>use</a:t>
            </a:r>
            <a:r>
              <a:rPr lang="en-IN" altLang="en-US"/>
              <a:t> typecasting for your variable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902970" y="5178425"/>
            <a:ext cx="3611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/>
              <a:t>When you </a:t>
            </a:r>
            <a:r>
              <a:rPr lang="en-IN" altLang="en-US" b="1"/>
              <a:t>don't use</a:t>
            </a:r>
            <a:r>
              <a:rPr lang="en-IN" altLang="en-US"/>
              <a:t> typecasting for your variable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Handson Exercise - I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6132195"/>
            <a:ext cx="986790" cy="57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93470" y="1967865"/>
            <a:ext cx="10327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WAP to ask two Questions : A Person's Name and his/her favourite colour.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400"/>
              <a:t>    And then print both the variable in the console.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15" y="4087495"/>
            <a:ext cx="10006965" cy="16160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362960" y="5924550"/>
            <a:ext cx="610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/>
              <a:t>The Output should be somewhat like this.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Strings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6189345"/>
            <a:ext cx="952500" cy="4984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1085" y="1978660"/>
            <a:ext cx="103270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A String is a list of characters in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A String in python can be enclosed within '' (single quotes) or “” (double quotes).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For a Multiline String we use ''' '''' (Triple Quotes).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7090" y="4405630"/>
            <a:ext cx="3987165" cy="464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005" y="4405630"/>
            <a:ext cx="3606800" cy="464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775" y="4060190"/>
            <a:ext cx="2520315" cy="11557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846070" y="5579110"/>
            <a:ext cx="474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These are examples of Python </a:t>
            </a:r>
            <a:r>
              <a:rPr lang="en-IN" altLang="en-US" b="1"/>
              <a:t>Strings</a:t>
            </a:r>
            <a:r>
              <a:rPr lang="en-IN" altLang="en-US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Escape Sequence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840" y="6039485"/>
            <a:ext cx="1093470" cy="5283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1085" y="1978660"/>
            <a:ext cx="103270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Escape Sequence is a special type of character that's there in your keyboard but you cannot type it in the screen. Eg - Enter, Space, Tab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Escape Sequence are represented with a backslash notation.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208655" y="5671185"/>
            <a:ext cx="552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Some of the Commonly used </a:t>
            </a:r>
            <a:r>
              <a:rPr lang="en-IN" altLang="en-US" b="1"/>
              <a:t>Escape Sequences</a:t>
            </a:r>
            <a:r>
              <a:rPr lang="en-IN" altLang="en-US"/>
              <a:t>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08655" y="3750310"/>
            <a:ext cx="515048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Indexing in Python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2945" y="6121400"/>
            <a:ext cx="1130300" cy="5670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1417955"/>
            <a:ext cx="6621780" cy="15570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610475" y="1655445"/>
            <a:ext cx="3707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Suppose I've a string </a:t>
            </a:r>
            <a:r>
              <a:rPr lang="en-IN" altLang="en-US" b="1"/>
              <a:t>myThought</a:t>
            </a:r>
            <a:r>
              <a:rPr lang="en-IN" altLang="en-US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12185"/>
            <a:ext cx="8128000" cy="17081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883650" y="4043680"/>
            <a:ext cx="3038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And that's how it is being represented in the Memory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Indexing in Python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6244590"/>
            <a:ext cx="925195" cy="5295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83920" y="1677035"/>
            <a:ext cx="106502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Python follows </a:t>
            </a:r>
            <a:r>
              <a:rPr lang="en-IN" altLang="en-US" sz="2400" b="1"/>
              <a:t>0-indexing </a:t>
            </a:r>
            <a:r>
              <a:rPr lang="en-IN" altLang="en-US" sz="2400"/>
              <a:t>ie indexing starts from 0 to n-1, where n is the number of characters of a string or a contiguous memory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Python also has a special characteristic that it also follows </a:t>
            </a:r>
            <a:r>
              <a:rPr lang="en-IN" altLang="en-US" sz="2400" b="1"/>
              <a:t>-1-indexing </a:t>
            </a:r>
            <a:r>
              <a:rPr lang="en-IN" altLang="en-US" sz="2400"/>
              <a:t>ie indexing from the back (from -1 to -n, where n is the length of the container).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71725" y="4213225"/>
            <a:ext cx="7754620" cy="126174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589655" y="5848985"/>
            <a:ext cx="490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/>
              <a:t>Example of </a:t>
            </a:r>
            <a:r>
              <a:rPr lang="en-IN" altLang="en-US" b="1"/>
              <a:t>-1-indexing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Indexing in Python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6244590"/>
            <a:ext cx="925195" cy="5295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958330" y="5749290"/>
            <a:ext cx="490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/>
              <a:t>Example of </a:t>
            </a:r>
            <a:r>
              <a:rPr lang="en-IN" altLang="en-US" b="1"/>
              <a:t>-1-indexing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655" y="1557020"/>
            <a:ext cx="5829935" cy="7150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724660" y="1715135"/>
            <a:ext cx="3848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/>
              <a:t>Suppose I've a String,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28115" y="2566670"/>
            <a:ext cx="3526790" cy="291528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968375" y="5749290"/>
            <a:ext cx="490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/>
              <a:t>Example of </a:t>
            </a:r>
            <a:r>
              <a:rPr lang="en-IN" altLang="en-US" b="1"/>
              <a:t>0-indexing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940" y="2566670"/>
            <a:ext cx="3256915" cy="2915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Slicing in Python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6287135"/>
            <a:ext cx="999490" cy="4337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37080" y="1715135"/>
            <a:ext cx="3848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/>
              <a:t>Syntax for Slicing 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425" y="1607185"/>
            <a:ext cx="5062220" cy="6146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48715" y="2459990"/>
            <a:ext cx="98945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/>
              <a:t>Remember,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b="1"/>
              <a:t>starting_index</a:t>
            </a:r>
            <a:r>
              <a:rPr lang="en-IN" altLang="en-US" sz="2400"/>
              <a:t> is always inclusive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b="1"/>
              <a:t>ending_index</a:t>
            </a:r>
            <a:r>
              <a:rPr lang="en-IN" altLang="en-US" sz="2400"/>
              <a:t> is exclusive, ie it'll slice the number just below the ending_index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b="1"/>
              <a:t>stride</a:t>
            </a:r>
            <a:r>
              <a:rPr lang="en-IN" altLang="en-US" sz="2400"/>
              <a:t> is the number of steps in our slice notation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426585" y="4757420"/>
            <a:ext cx="3560445" cy="8623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995" y="4758055"/>
            <a:ext cx="3366770" cy="8623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758055"/>
            <a:ext cx="3517265" cy="86169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673100" y="5620385"/>
            <a:ext cx="1090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/>
              <a:t>          Example 1                                                Example 2                                          Example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String Formatting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840" y="6046470"/>
            <a:ext cx="949325" cy="555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" y="1417955"/>
            <a:ext cx="7550785" cy="21240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0085" y="3745865"/>
            <a:ext cx="7550785" cy="23006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546465" y="4712335"/>
            <a:ext cx="332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b="1"/>
              <a:t>f-String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8546465" y="2235200"/>
            <a:ext cx="332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Simple </a:t>
            </a:r>
            <a:r>
              <a:rPr lang="en-IN" altLang="en-US" b="1"/>
              <a:t>String Concatenation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String Formatting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840" y="6046470"/>
            <a:ext cx="949325" cy="555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" y="1709420"/>
            <a:ext cx="6597015" cy="22193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9600" y="4827905"/>
            <a:ext cx="4510405" cy="819150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sz="2400"/>
              <a:t>String Formatting using </a:t>
            </a:r>
            <a:r>
              <a:rPr lang="en-IN" altLang="en-US" sz="2400" b="1"/>
              <a:t>%s </a:t>
            </a:r>
            <a:r>
              <a:rPr lang="en-IN" altLang="en-US" sz="2400"/>
              <a:t>(string formatting operator)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495" y="4091305"/>
            <a:ext cx="6628765" cy="2292350"/>
          </a:xfrm>
          <a:prstGeom prst="rect">
            <a:avLst/>
          </a:prstGeom>
        </p:spPr>
      </p:pic>
      <p:sp>
        <p:nvSpPr>
          <p:cNvPr id="10" name="Content Placeholder 6"/>
          <p:cNvSpPr/>
          <p:nvPr/>
        </p:nvSpPr>
        <p:spPr>
          <a:xfrm>
            <a:off x="7602855" y="2201545"/>
            <a:ext cx="4510405" cy="8191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 sz="2400"/>
              <a:t>String Formatting using </a:t>
            </a:r>
            <a:r>
              <a:rPr lang="en-IN" altLang="en-US" sz="2400" b="1"/>
              <a:t>format()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2089150"/>
          </a:xfrm>
        </p:spPr>
        <p:txBody>
          <a:bodyPr/>
          <a:lstStyle/>
          <a:p>
            <a:r>
              <a:rPr lang="en-IN" altLang="en-US" sz="6000" b="1" dirty="0">
                <a:solidFill>
                  <a:srgbClr val="002060"/>
                </a:solidFill>
              </a:rPr>
              <a:t>Welcome to the YAY's </a:t>
            </a:r>
            <a:r>
              <a:rPr lang="en-IN" altLang="en-US" sz="6000" b="1" dirty="0">
                <a:solidFill>
                  <a:srgbClr val="FF0000"/>
                </a:solidFill>
              </a:rPr>
              <a:t>Python </a:t>
            </a:r>
            <a:r>
              <a:rPr lang="en-IN" altLang="en-US" sz="6000" b="1" dirty="0">
                <a:solidFill>
                  <a:srgbClr val="002060"/>
                </a:solidFill>
              </a:rPr>
              <a:t>Course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900" y="2364105"/>
            <a:ext cx="4648200" cy="3674110"/>
          </a:xfrm>
          <a:prstGeom prst="rect">
            <a:avLst/>
          </a:prstGeom>
        </p:spPr>
      </p:pic>
      <p:pic>
        <p:nvPicPr>
          <p:cNvPr id="5" name="Content Placeholder 4" descr="yay logo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6038215"/>
            <a:ext cx="1471295" cy="6654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70755" y="6110605"/>
            <a:ext cx="265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b="1" dirty="0">
                <a:solidFill>
                  <a:srgbClr val="FF0000"/>
                </a:solidFill>
              </a:rPr>
              <a:t>(Basics)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String Formatting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840" y="6046470"/>
            <a:ext cx="949325" cy="5556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13674" y="1698206"/>
            <a:ext cx="11978326" cy="819150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sz="2400" dirty="0"/>
              <a:t>String Formatting using </a:t>
            </a:r>
            <a:r>
              <a:rPr lang="en-IN" altLang="en-US" sz="2400" b="1" dirty="0"/>
              <a:t>%s </a:t>
            </a:r>
            <a:r>
              <a:rPr lang="en-IN" altLang="en-US" sz="2400" dirty="0"/>
              <a:t>(string formatting operator)</a:t>
            </a:r>
          </a:p>
          <a:p>
            <a:pPr marL="0" indent="0" algn="ctr">
              <a:buNone/>
            </a:pPr>
            <a:endParaRPr lang="en-IN" altLang="en-US" sz="2400" dirty="0"/>
          </a:p>
          <a:p>
            <a:pPr marL="0" indent="0" algn="ctr">
              <a:buNone/>
            </a:pPr>
            <a:r>
              <a:rPr lang="en-US" sz="2400" dirty="0"/>
              <a:t>Python uses C-style string formatting to create new, formatted strings. The "%" operator is used to format a set of variables enclosed</a:t>
            </a:r>
          </a:p>
          <a:p>
            <a:pPr marL="0" indent="0" algn="ctr">
              <a:buNone/>
            </a:pPr>
            <a:endParaRPr lang="en-US" altLang="en-US" sz="2400" dirty="0"/>
          </a:p>
          <a:p>
            <a:pPr marL="0" indent="0" algn="ctr">
              <a:buNone/>
            </a:pPr>
            <a:r>
              <a:rPr lang="en-US" altLang="en-US" sz="2400" dirty="0"/>
              <a:t>print ("My name is %s and weight is %d kg!" % ('Zara’, 51))</a:t>
            </a:r>
          </a:p>
          <a:p>
            <a:pPr marL="0" indent="0" algn="ctr">
              <a:buNone/>
            </a:pPr>
            <a:endParaRPr lang="en-US" altLang="en-US" sz="2400" dirty="0"/>
          </a:p>
          <a:p>
            <a:pPr marL="0" indent="0" algn="ctr">
              <a:buNone/>
            </a:pPr>
            <a:endParaRPr lang="en-US" altLang="en-US" sz="2400" dirty="0"/>
          </a:p>
          <a:p>
            <a:pPr marL="0" indent="0" algn="ctr">
              <a:buNone/>
            </a:pPr>
            <a:r>
              <a:rPr lang="en-IN" altLang="en-US" sz="2400" dirty="0"/>
              <a:t>https://www.tutorialspoint.com/string-formatting-operator-in-python</a:t>
            </a:r>
          </a:p>
        </p:txBody>
      </p:sp>
    </p:spTree>
    <p:extLst>
      <p:ext uri="{BB962C8B-B14F-4D97-AF65-F5344CB8AC3E}">
        <p14:creationId xmlns:p14="http://schemas.microsoft.com/office/powerpoint/2010/main" val="24732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String Operations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6287135"/>
            <a:ext cx="999490" cy="43370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673100" y="5620385"/>
            <a:ext cx="1090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/>
              <a:t>              Example 1                                              Example 2                                           Example 3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56640" y="1709420"/>
            <a:ext cx="919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dirty="0">
                <a:solidFill>
                  <a:srgbClr val="FF0000"/>
                </a:solidFill>
              </a:rPr>
              <a:t>Python </a:t>
            </a:r>
            <a:r>
              <a:rPr lang="en-IN" altLang="en-US" sz="2400" dirty="0"/>
              <a:t>has various in-built methods and functions to help us </a:t>
            </a:r>
            <a:r>
              <a:rPr lang="en-IN" altLang="en-US" sz="2400" dirty="0" err="1"/>
              <a:t>fallicitate</a:t>
            </a:r>
            <a:r>
              <a:rPr lang="en-IN" altLang="en-US" sz="2400" dirty="0"/>
              <a:t> the operations we want to perform on a string.</a:t>
            </a:r>
          </a:p>
          <a:p>
            <a:r>
              <a:rPr lang="en-IN" altLang="en-US" sz="2400" dirty="0">
                <a:hlinkClick r:id="rId3"/>
              </a:rPr>
              <a:t>https://www.w3schools.com/python/python_strings_methods.asp</a:t>
            </a:r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b="1" dirty="0"/>
              <a:t>Note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 dirty="0"/>
              <a:t>Functions are general-purpose utility code that’s not specific to a particular data-type, whereas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 dirty="0"/>
              <a:t>Methods are general-purpose utility code that’s specific to a particular data-type.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15" y="4758055"/>
            <a:ext cx="2915285" cy="861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855" y="4758055"/>
            <a:ext cx="3066415" cy="861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775" y="4758055"/>
            <a:ext cx="2710180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FF0000"/>
                </a:solidFill>
              </a:rPr>
              <a:t>Answer</a:t>
            </a:r>
            <a:r>
              <a:rPr lang="en-IN" altLang="en-US" b="1">
                <a:solidFill>
                  <a:srgbClr val="002060"/>
                </a:solidFill>
              </a:rPr>
              <a:t> These!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840" y="6046470"/>
            <a:ext cx="949325" cy="555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44160" y="1511300"/>
            <a:ext cx="2805430" cy="7137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951355" y="1614170"/>
            <a:ext cx="3255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2400"/>
              <a:t>You're given a string :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808990" y="2604135"/>
            <a:ext cx="6478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/>
              <a:t>Answer the Following Questions :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3194685"/>
            <a:ext cx="566102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Handson Exercise - II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6132195"/>
            <a:ext cx="986790" cy="57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93470" y="1967865"/>
            <a:ext cx="10327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WAP to ask two Questions : A Person's Name and his/her favourite colour.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400"/>
              <a:t>    And then print a message as “Rahul likes Blue” into the console.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62960" y="5924550"/>
            <a:ext cx="610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/>
              <a:t>The Output should be somewhat like this.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3682365"/>
            <a:ext cx="10327640" cy="18326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3600" b="1">
                <a:solidFill>
                  <a:srgbClr val="002060"/>
                </a:solidFill>
                <a:sym typeface="+mn-ea"/>
              </a:rPr>
              <a:t>Sample Program to print a Greetings Message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6132195"/>
            <a:ext cx="986790" cy="5772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203575" y="4426585"/>
            <a:ext cx="6101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/>
              <a:t>The Output should be looking like this.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95" y="1875155"/>
            <a:ext cx="10657205" cy="24625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25195" y="5083175"/>
            <a:ext cx="8148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u="sng"/>
              <a:t>Note</a:t>
            </a:r>
            <a:r>
              <a:rPr lang="en-IN" altLang="en-US" sz="2000" b="1"/>
              <a:t> : Rahul </a:t>
            </a:r>
            <a:r>
              <a:rPr lang="en-IN" altLang="en-US" sz="2000"/>
              <a:t>and </a:t>
            </a:r>
            <a:r>
              <a:rPr lang="en-IN" altLang="en-US" sz="2000" b="1"/>
              <a:t>Python </a:t>
            </a:r>
            <a:r>
              <a:rPr lang="en-IN" altLang="en-US" sz="2000"/>
              <a:t>are user-inputs.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3975418"/>
            <a:ext cx="10972800" cy="1143000"/>
          </a:xfrm>
        </p:spPr>
        <p:txBody>
          <a:bodyPr/>
          <a:lstStyle/>
          <a:p>
            <a:r>
              <a:rPr lang="en-IN" altLang="en-US" sz="5400" b="1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8420" y="4895850"/>
            <a:ext cx="4025900" cy="1136650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b="1">
                <a:solidFill>
                  <a:srgbClr val="FF0000"/>
                </a:solidFill>
              </a:rPr>
              <a:t>See you on Day 3!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39085" y="1061720"/>
            <a:ext cx="6085205" cy="2751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4425"/>
            <a:ext cx="10972800" cy="2089150"/>
          </a:xfrm>
        </p:spPr>
        <p:txBody>
          <a:bodyPr/>
          <a:lstStyle/>
          <a:p>
            <a:r>
              <a:rPr lang="en-IN" altLang="en-US" sz="6000" b="1" dirty="0">
                <a:solidFill>
                  <a:srgbClr val="002060"/>
                </a:solidFill>
              </a:rPr>
              <a:t>Day </a:t>
            </a:r>
            <a:r>
              <a:rPr lang="en-IN" altLang="en-US" sz="6000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6038215"/>
            <a:ext cx="1471295" cy="665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2580"/>
            <a:ext cx="10972800" cy="1036320"/>
          </a:xfrm>
        </p:spPr>
        <p:txBody>
          <a:bodyPr/>
          <a:lstStyle/>
          <a:p>
            <a:r>
              <a:rPr lang="en-IN" altLang="en-US" sz="5400" b="1" dirty="0">
                <a:solidFill>
                  <a:srgbClr val="002060"/>
                </a:solidFill>
              </a:rPr>
              <a:t>Course Agenda for </a:t>
            </a:r>
            <a:r>
              <a:rPr lang="en-IN" altLang="en-US" sz="5400" b="1" dirty="0">
                <a:solidFill>
                  <a:srgbClr val="FF0000"/>
                </a:solidFill>
              </a:rPr>
              <a:t>Today</a:t>
            </a:r>
            <a:r>
              <a:rPr lang="en-IN" altLang="en-US" sz="5400" b="1" dirty="0">
                <a:solidFill>
                  <a:srgbClr val="002060"/>
                </a:solidFill>
              </a:rPr>
              <a:t>?</a:t>
            </a:r>
            <a:endParaRPr lang="en-IN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2165" y="6204585"/>
            <a:ext cx="1157605" cy="4908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12165" y="1982470"/>
            <a:ext cx="109264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chemeClr val="tx1"/>
                </a:solidFill>
              </a:rPr>
              <a:t>Day 1 Problems Discussions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chemeClr val="tx1"/>
                </a:solidFill>
              </a:rPr>
              <a:t>Arithmetic Operations (Contd..)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chemeClr val="tx1"/>
                </a:solidFill>
              </a:rPr>
              <a:t>User Inputs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chemeClr val="tx1"/>
                </a:solidFill>
              </a:rPr>
              <a:t>String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chemeClr val="tx1"/>
                </a:solidFill>
              </a:rPr>
              <a:t>Escape Sequence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Indexing  &amp; Slicing in Python</a:t>
            </a:r>
            <a:endParaRPr lang="en-IN" altLang="en-US" sz="2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chemeClr val="tx1"/>
                </a:solidFill>
              </a:rPr>
              <a:t>String Formatting &amp; Operations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chemeClr val="tx1"/>
                </a:solidFill>
              </a:rPr>
              <a:t>Sample Program to print a Greetings Message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Day </a:t>
            </a:r>
            <a:r>
              <a:rPr lang="en-IN" altLang="en-US" b="1">
                <a:solidFill>
                  <a:srgbClr val="FF0000"/>
                </a:solidFill>
              </a:rPr>
              <a:t>1</a:t>
            </a:r>
            <a:r>
              <a:rPr lang="en-IN" altLang="en-US" b="1">
                <a:solidFill>
                  <a:srgbClr val="002060"/>
                </a:solidFill>
              </a:rPr>
              <a:t> Problem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165" cy="4526280"/>
          </a:xfrm>
        </p:spPr>
        <p:txBody>
          <a:bodyPr/>
          <a:lstStyle/>
          <a:p>
            <a:pPr>
              <a:buNone/>
            </a:pPr>
            <a:r>
              <a:rPr lang="en-IN" altLang="en-US" sz="2400"/>
              <a:t>Q1. WAP to Display your Full Name, your Age, and whether you’re a Student or not. 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6221095"/>
            <a:ext cx="977900" cy="471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73045"/>
            <a:ext cx="6840855" cy="29349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64450" y="2773045"/>
            <a:ext cx="4182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Here,</a:t>
            </a:r>
          </a:p>
          <a:p>
            <a:r>
              <a:rPr lang="en-IN" altLang="en-US" b="1"/>
              <a:t>myFullName </a:t>
            </a:r>
            <a:r>
              <a:rPr lang="en-IN" altLang="en-US"/>
              <a:t>is a </a:t>
            </a:r>
            <a:r>
              <a:rPr lang="en-IN" altLang="en-US" b="1"/>
              <a:t>string</a:t>
            </a:r>
            <a:r>
              <a:rPr lang="en-IN" altLang="en-US"/>
              <a:t> type variable,</a:t>
            </a:r>
          </a:p>
          <a:p>
            <a:r>
              <a:rPr lang="en-IN" altLang="en-US" b="1"/>
              <a:t>myAge </a:t>
            </a:r>
            <a:r>
              <a:rPr lang="en-IN" altLang="en-US"/>
              <a:t>is a </a:t>
            </a:r>
            <a:r>
              <a:rPr lang="en-IN" altLang="en-US" b="1"/>
              <a:t>integer </a:t>
            </a:r>
            <a:r>
              <a:rPr lang="en-IN" altLang="en-US"/>
              <a:t>type variable,</a:t>
            </a:r>
          </a:p>
          <a:p>
            <a:r>
              <a:rPr lang="en-IN" altLang="en-US" b="1"/>
              <a:t>isStudent </a:t>
            </a:r>
            <a:r>
              <a:rPr lang="en-IN" altLang="en-US"/>
              <a:t>is a</a:t>
            </a:r>
            <a:r>
              <a:rPr lang="en-IN" altLang="en-US" b="1"/>
              <a:t> boolean</a:t>
            </a:r>
            <a:r>
              <a:rPr lang="en-IN" altLang="en-US"/>
              <a:t> type variable.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664450" y="4231640"/>
            <a:ext cx="41814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Concepts being used Here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different datatypes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print() statement to print out values into the console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Day </a:t>
            </a:r>
            <a:r>
              <a:rPr lang="en-IN" altLang="en-US" b="1">
                <a:solidFill>
                  <a:srgbClr val="FF0000"/>
                </a:solidFill>
              </a:rPr>
              <a:t>1</a:t>
            </a:r>
            <a:r>
              <a:rPr lang="en-IN" altLang="en-US" b="1">
                <a:solidFill>
                  <a:srgbClr val="002060"/>
                </a:solidFill>
              </a:rPr>
              <a:t> Problem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165" cy="4526280"/>
          </a:xfrm>
        </p:spPr>
        <p:txBody>
          <a:bodyPr/>
          <a:lstStyle/>
          <a:p>
            <a:pPr>
              <a:buNone/>
            </a:pPr>
            <a:r>
              <a:rPr lang="en-IN" altLang="en-US" sz="2400"/>
              <a:t>Q2. WAP to convert a given weight (in kgs) into grams and print it on the terminal. 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6221095"/>
            <a:ext cx="977900" cy="4718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13955" y="2819400"/>
            <a:ext cx="4182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Here,</a:t>
            </a:r>
          </a:p>
          <a:p>
            <a:r>
              <a:rPr lang="en-IN" altLang="en-US" b="1"/>
              <a:t>weight </a:t>
            </a:r>
            <a:r>
              <a:rPr lang="en-IN" altLang="en-US"/>
              <a:t>is a </a:t>
            </a:r>
            <a:r>
              <a:rPr lang="en-IN" altLang="en-US" b="1"/>
              <a:t>integer </a:t>
            </a:r>
            <a:r>
              <a:rPr lang="en-IN" altLang="en-US"/>
              <a:t>type variable,</a:t>
            </a:r>
          </a:p>
          <a:p>
            <a:r>
              <a:rPr lang="en-IN" altLang="en-US" b="1"/>
              <a:t>weight_in_grams </a:t>
            </a:r>
            <a:r>
              <a:rPr lang="en-IN" altLang="en-US"/>
              <a:t>is a </a:t>
            </a:r>
            <a:r>
              <a:rPr lang="en-IN" altLang="en-US" b="1"/>
              <a:t>float </a:t>
            </a:r>
            <a:r>
              <a:rPr lang="en-IN" altLang="en-US"/>
              <a:t>type variable (why??),</a:t>
            </a:r>
          </a:p>
          <a:p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05" y="2938145"/>
            <a:ext cx="6027420" cy="26041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664450" y="4231640"/>
            <a:ext cx="41814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Concepts being used Here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variable typecasting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print() statement to print out value into the console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Arithmatic Operations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231880" cy="4817110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200"/>
              <a:t>As demonstarted yesterday, arithmatic operations in Python are analogous to that of general Mathematics.</a:t>
            </a:r>
          </a:p>
          <a:p>
            <a:pPr marL="0" indent="0">
              <a:buNone/>
            </a:pPr>
            <a:endParaRPr lang="en-IN" altLang="en-US" sz="2200"/>
          </a:p>
          <a:p>
            <a:pPr marL="0" indent="0">
              <a:buNone/>
            </a:pPr>
            <a:r>
              <a:rPr lang="en-IN" altLang="en-US" sz="2200"/>
              <a:t>Regarding, Operator Precedence, we use : </a:t>
            </a:r>
          </a:p>
          <a:p>
            <a:pPr marL="0" indent="0">
              <a:buNone/>
            </a:pPr>
            <a:r>
              <a:rPr lang="en-IN" altLang="en-US" sz="2200" b="1"/>
              <a:t>	BODMAS</a:t>
            </a:r>
            <a:r>
              <a:rPr lang="en-IN" altLang="en-US" sz="2200"/>
              <a:t> </a:t>
            </a:r>
            <a:r>
              <a:rPr lang="en-IN" altLang="en-US" sz="2200">
                <a:sym typeface="+mn-ea"/>
              </a:rPr>
              <a:t>(Bracket-Of-Division-Multiplication-Addition-Substraction) </a:t>
            </a:r>
            <a:r>
              <a:rPr lang="en-IN" altLang="en-US" sz="2200"/>
              <a:t>Rule here.</a:t>
            </a:r>
          </a:p>
          <a:p>
            <a:pPr marL="0" indent="0">
              <a:buNone/>
            </a:pPr>
            <a:r>
              <a:rPr lang="en-IN" altLang="en-US" sz="2200"/>
              <a:t>                           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6221095"/>
            <a:ext cx="977900" cy="471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4705350"/>
            <a:ext cx="8638540" cy="10312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02665" y="4199255"/>
            <a:ext cx="5895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/>
              <a:t>What's the Anser to this Equation 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User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231880" cy="4817110"/>
          </a:xfrm>
        </p:spPr>
        <p:txBody>
          <a:bodyPr/>
          <a:lstStyle/>
          <a:p>
            <a:r>
              <a:rPr lang="en-IN" altLang="en-US" sz="2200"/>
              <a:t>Developers often have a need to interact with users, either to get data or to provide some sort of result. Most programs today use a dialog box as a way of asking the user to provide some type of input.</a:t>
            </a:r>
          </a:p>
          <a:p>
            <a:r>
              <a:rPr lang="en-IN" altLang="en-US" sz="2200" b="1"/>
              <a:t>input()</a:t>
            </a:r>
            <a:r>
              <a:rPr lang="en-IN" altLang="en-US" sz="2200"/>
              <a:t> function first takes the input from the user and then evaluates the expression, which means Python automatically identifies whether user entered a string or a number or list.</a:t>
            </a:r>
          </a:p>
          <a:p>
            <a:pPr>
              <a:buNone/>
            </a:pPr>
            <a:endParaRPr lang="en-IN" altLang="en-US" sz="2200"/>
          </a:p>
          <a:p>
            <a:pPr marL="0" indent="0">
              <a:buNone/>
            </a:pPr>
            <a:r>
              <a:rPr lang="en-IN" altLang="en-US" sz="2200" b="1"/>
              <a:t>Note </a:t>
            </a:r>
            <a:r>
              <a:rPr lang="en-IN" altLang="en-US" sz="2200"/>
              <a:t>: </a:t>
            </a:r>
          </a:p>
          <a:p>
            <a:r>
              <a:rPr lang="en-IN" altLang="en-US" sz="2200"/>
              <a:t>Python stops executing when it comes to the input() function, and continues when the user has given some input.</a:t>
            </a:r>
          </a:p>
          <a:p>
            <a:r>
              <a:rPr lang="en-IN" altLang="en-US" sz="2200"/>
              <a:t>If you don't typecast the variable in which you're taking in the input, the datatype of it will be a string by default.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6221095"/>
            <a:ext cx="977900" cy="471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2060"/>
                </a:solidFill>
              </a:rPr>
              <a:t>User Inputs</a:t>
            </a:r>
          </a:p>
        </p:txBody>
      </p:sp>
      <p:pic>
        <p:nvPicPr>
          <p:cNvPr id="5" name="Content Placeholder 4" descr="yay logo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6122035"/>
            <a:ext cx="1017905" cy="5956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678545" y="2162175"/>
            <a:ext cx="2802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What the </a:t>
            </a:r>
            <a:r>
              <a:rPr lang="en-IN" altLang="en-US">
                <a:solidFill>
                  <a:srgbClr val="FF0000"/>
                </a:solidFill>
              </a:rPr>
              <a:t>User</a:t>
            </a:r>
            <a:r>
              <a:rPr lang="en-IN" altLang="en-US"/>
              <a:t> sees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3413125"/>
            <a:ext cx="7347585" cy="25596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522335" y="4037965"/>
            <a:ext cx="3114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What the </a:t>
            </a:r>
            <a:r>
              <a:rPr lang="en-IN" altLang="en-US">
                <a:solidFill>
                  <a:srgbClr val="FF0000"/>
                </a:solidFill>
              </a:rPr>
              <a:t>Developer </a:t>
            </a:r>
            <a:r>
              <a:rPr lang="en-IN" altLang="en-US"/>
              <a:t>sees.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62760"/>
            <a:ext cx="7347585" cy="1403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923</Words>
  <Application>Microsoft Office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Business Cooperate</vt:lpstr>
      <vt:lpstr>PowerPoint Presentation</vt:lpstr>
      <vt:lpstr>Welcome to the YAY's Python Course</vt:lpstr>
      <vt:lpstr>Day 2</vt:lpstr>
      <vt:lpstr>Course Agenda for Today?</vt:lpstr>
      <vt:lpstr>Day 1 Problem Discussion</vt:lpstr>
      <vt:lpstr>Day 1 Problem Discussion</vt:lpstr>
      <vt:lpstr>Arithmatic Operations (Contd..)</vt:lpstr>
      <vt:lpstr>User Inputs</vt:lpstr>
      <vt:lpstr>User Inputs</vt:lpstr>
      <vt:lpstr>Typecasting User Inputs</vt:lpstr>
      <vt:lpstr>Handson Exercise - I</vt:lpstr>
      <vt:lpstr>Strings</vt:lpstr>
      <vt:lpstr>Escape Sequence</vt:lpstr>
      <vt:lpstr>Indexing in Python</vt:lpstr>
      <vt:lpstr>Indexing in Python</vt:lpstr>
      <vt:lpstr>Indexing in Python</vt:lpstr>
      <vt:lpstr>Slicing in Python</vt:lpstr>
      <vt:lpstr>String Formatting</vt:lpstr>
      <vt:lpstr>String Formatting</vt:lpstr>
      <vt:lpstr>String Formatting</vt:lpstr>
      <vt:lpstr>String Operations</vt:lpstr>
      <vt:lpstr>Answer These!</vt:lpstr>
      <vt:lpstr>Handson Exercise - II</vt:lpstr>
      <vt:lpstr>Sample Program to print a Greetings Message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Jasleen Sondhi</cp:lastModifiedBy>
  <cp:revision>29</cp:revision>
  <dcterms:created xsi:type="dcterms:W3CDTF">2020-09-21T05:43:00Z</dcterms:created>
  <dcterms:modified xsi:type="dcterms:W3CDTF">2021-02-10T14:40:25Z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