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10oTDTg7uTEGboYN/rCnqxPi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270A39-7B63-4899-9E78-251B71731184}">
  <a:tblStyle styleId="{CD270A39-7B63-4899-9E78-251B717311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关系图" id="14" name="Google Shape;14;p26"/>
          <p:cNvPicPr preferRelativeResize="0"/>
          <p:nvPr/>
        </p:nvPicPr>
        <p:blipFill rotWithShape="1">
          <a:blip r:embed="rId2">
            <a:alphaModFix/>
          </a:blip>
          <a:srcRect b="10909" l="0" r="2527" t="0"/>
          <a:stretch/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/>
          <p:nvPr/>
        </p:nvSpPr>
        <p:spPr>
          <a:xfrm>
            <a:off x="2117" y="549275"/>
            <a:ext cx="12192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 txBox="1"/>
          <p:nvPr>
            <p:ph idx="1" type="subTitle"/>
          </p:nvPr>
        </p:nvSpPr>
        <p:spPr>
          <a:xfrm>
            <a:off x="2544233" y="2492375"/>
            <a:ext cx="7393517" cy="122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1007533" y="620713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697037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2117" y="333375"/>
            <a:ext cx="12192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关系图" id="7" name="Google Shape;7;p25"/>
          <p:cNvPicPr preferRelativeResize="0"/>
          <p:nvPr/>
        </p:nvPicPr>
        <p:blipFill rotWithShape="1">
          <a:blip r:embed="rId1">
            <a:alphaModFix/>
          </a:blip>
          <a:srcRect b="13317" l="0" r="8122" t="1094"/>
          <a:stretch/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ay logo1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397510"/>
            <a:ext cx="8738870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-179070" y="5509260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b="1" i="0" lang="en-US" sz="6000" u="none" cap="none" strike="noStrike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Ternary Operator</a:t>
            </a:r>
            <a:endParaRPr/>
          </a:p>
        </p:txBody>
      </p:sp>
      <p:pic>
        <p:nvPicPr>
          <p:cNvPr descr="yay logo1" id="157" name="Google Shape;15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1050290" y="1995805"/>
            <a:ext cx="627824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 operators also known as conditional expressions are operators that evaluate something based on a condition being True or False.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1233805" y="3221355"/>
            <a:ext cx="484632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[on_true] if [expression] else [on_false] 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8535" y="2266950"/>
            <a:ext cx="4253865" cy="159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8244840" y="4088765"/>
            <a:ext cx="267398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answer to this is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Handson Exercise - I</a:t>
            </a:r>
            <a:endParaRPr/>
          </a:p>
        </p:txBody>
      </p:sp>
      <p:pic>
        <p:nvPicPr>
          <p:cNvPr descr="yay logo1" id="167" name="Google Shape;16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1093470" y="1967865"/>
            <a:ext cx="10327005" cy="2030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WAP where if a customer is regarded as good customer, and of age less than 18 then he'll get a discount of 50% from the MRP or if age is greater than equal to 65, then the discount is 40% or else, the discount % is 30%. But, if the customer is regarded as a bad customer and age below 18, then the discount is 20%, and if age greater than equal to 65, then its 10% else no discount. Find the price the customer will be paying after he get's a discount.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take the price of the item as $1000.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3362960" y="5924550"/>
            <a:ext cx="61010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should be somewhat like this.</a:t>
            </a:r>
            <a:endParaRPr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390" y="4055110"/>
            <a:ext cx="9211945" cy="186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Logical</a:t>
            </a:r>
            <a:r>
              <a:rPr b="1" lang="en-US">
                <a:solidFill>
                  <a:srgbClr val="002060"/>
                </a:solidFill>
              </a:rPr>
              <a:t> Operators</a:t>
            </a:r>
            <a:endParaRPr/>
          </a:p>
        </p:txBody>
      </p:sp>
      <p:pic>
        <p:nvPicPr>
          <p:cNvPr descr="yay logo1" id="176" name="Google Shape;17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0110" y="1659890"/>
            <a:ext cx="4733925" cy="21672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 txBox="1"/>
          <p:nvPr/>
        </p:nvSpPr>
        <p:spPr>
          <a:xfrm>
            <a:off x="398780" y="1932305"/>
            <a:ext cx="677164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 are used to combine conditional statements.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 returns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Value.</a:t>
            </a:r>
            <a:endParaRPr/>
          </a:p>
        </p:txBody>
      </p:sp>
      <p:graphicFrame>
        <p:nvGraphicFramePr>
          <p:cNvPr id="179" name="Google Shape;179;p12"/>
          <p:cNvGraphicFramePr/>
          <p:nvPr/>
        </p:nvGraphicFramePr>
        <p:xfrm>
          <a:off x="188595" y="3241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{CD270A39-7B63-4899-9E78-251B71731184}</a:tableStyleId>
              </a:tblPr>
              <a:tblGrid>
                <a:gridCol w="1185550"/>
                <a:gridCol w="5796275"/>
              </a:tblGrid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Operator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and (&amp;)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Returns True if </a:t>
                      </a:r>
                      <a:r>
                        <a:rPr b="1" lang="en-US" sz="1800" u="none" cap="none" strike="noStrike"/>
                        <a:t>both</a:t>
                      </a:r>
                      <a:r>
                        <a:rPr lang="en-US" sz="1800" u="none" cap="none" strike="noStrike"/>
                        <a:t> statements are true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 (|)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Returns True if </a:t>
                      </a:r>
                      <a:r>
                        <a:rPr b="1" lang="en-US" sz="1800" u="none" cap="none" strike="noStrike"/>
                        <a:t>one</a:t>
                      </a:r>
                      <a:r>
                        <a:rPr lang="en-US" sz="1800" u="none" cap="none" strike="noStrike"/>
                        <a:t> of the statements is 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not(~)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Reverse </a:t>
                      </a:r>
                      <a:r>
                        <a:rPr lang="en-US" sz="1800" u="none" cap="none" strike="noStrike"/>
                        <a:t>the result, returns False if the result is true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7525" y="4365625"/>
            <a:ext cx="2919095" cy="139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8785860" y="3881755"/>
            <a:ext cx="23241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Operator.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8618855" y="5879465"/>
            <a:ext cx="202120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Boolean </a:t>
            </a:r>
            <a:r>
              <a:rPr b="1" lang="en-US">
                <a:solidFill>
                  <a:srgbClr val="002060"/>
                </a:solidFill>
              </a:rPr>
              <a:t>Algebra</a:t>
            </a:r>
            <a:endParaRPr/>
          </a:p>
        </p:txBody>
      </p:sp>
      <p:pic>
        <p:nvPicPr>
          <p:cNvPr descr="yay logo1" id="188" name="Google Shape;1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13"/>
          <p:cNvGraphicFramePr/>
          <p:nvPr/>
        </p:nvGraphicFramePr>
        <p:xfrm>
          <a:off x="2806065" y="1969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{CD270A39-7B63-4899-9E78-251B71731184}</a:tableStyleId>
              </a:tblPr>
              <a:tblGrid>
                <a:gridCol w="3510275"/>
                <a:gridCol w="3471550"/>
              </a:tblGrid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Operatation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 OR 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 OR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OR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OR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p13"/>
          <p:cNvSpPr txBox="1"/>
          <p:nvPr/>
        </p:nvSpPr>
        <p:spPr>
          <a:xfrm>
            <a:off x="4893945" y="1473835"/>
            <a:ext cx="2308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Operator</a:t>
            </a:r>
            <a:endParaRPr/>
          </a:p>
        </p:txBody>
      </p:sp>
      <p:sp>
        <p:nvSpPr>
          <p:cNvPr id="191" name="Google Shape;191;p13"/>
          <p:cNvSpPr txBox="1"/>
          <p:nvPr/>
        </p:nvSpPr>
        <p:spPr>
          <a:xfrm>
            <a:off x="5142865" y="3968750"/>
            <a:ext cx="2308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Operator</a:t>
            </a:r>
            <a:endParaRPr/>
          </a:p>
        </p:txBody>
      </p:sp>
      <p:graphicFrame>
        <p:nvGraphicFramePr>
          <p:cNvPr id="192" name="Google Shape;192;p13"/>
          <p:cNvGraphicFramePr/>
          <p:nvPr/>
        </p:nvGraphicFramePr>
        <p:xfrm>
          <a:off x="2806065" y="4436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{CD270A39-7B63-4899-9E78-251B71731184}</a:tableStyleId>
              </a:tblPr>
              <a:tblGrid>
                <a:gridCol w="3510275"/>
                <a:gridCol w="3471550"/>
              </a:tblGrid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Operatation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 AND 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 AND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AND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 AND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Boolean </a:t>
            </a:r>
            <a:r>
              <a:rPr b="1" lang="en-US">
                <a:solidFill>
                  <a:srgbClr val="002060"/>
                </a:solidFill>
              </a:rPr>
              <a:t>Algebra</a:t>
            </a:r>
            <a:endParaRPr/>
          </a:p>
        </p:txBody>
      </p:sp>
      <p:pic>
        <p:nvPicPr>
          <p:cNvPr descr="yay logo1" id="198" name="Google Shape;19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14"/>
          <p:cNvGraphicFramePr/>
          <p:nvPr/>
        </p:nvGraphicFramePr>
        <p:xfrm>
          <a:off x="2806065" y="3298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{CD270A39-7B63-4899-9E78-251B71731184}</a:tableStyleId>
              </a:tblPr>
              <a:tblGrid>
                <a:gridCol w="3510275"/>
                <a:gridCol w="3471550"/>
              </a:tblGrid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Operatation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NOT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0" name="Google Shape;200;p14"/>
          <p:cNvSpPr txBox="1"/>
          <p:nvPr/>
        </p:nvSpPr>
        <p:spPr>
          <a:xfrm>
            <a:off x="4942205" y="2723515"/>
            <a:ext cx="2308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Operator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Handson Exercise - II</a:t>
            </a:r>
            <a:endParaRPr/>
          </a:p>
        </p:txBody>
      </p:sp>
      <p:pic>
        <p:nvPicPr>
          <p:cNvPr descr="yay logo1" id="206" name="Google Shape;20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/>
        </p:nvSpPr>
        <p:spPr>
          <a:xfrm>
            <a:off x="1093470" y="1967865"/>
            <a:ext cx="1032700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WAP if a student is having a good academic record (CGPA &gt;= 9.0) along with no criminal record, he/she is eligible for admission in XYZ University else not.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input for criminal record as “Yes” or “No”.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3362960" y="5924550"/>
            <a:ext cx="61010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should be somewhat like this.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245" y="3702050"/>
            <a:ext cx="8533765" cy="199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in </a:t>
            </a:r>
            <a:r>
              <a:rPr b="1" lang="en-US">
                <a:solidFill>
                  <a:srgbClr val="002060"/>
                </a:solidFill>
              </a:rPr>
              <a:t>and </a:t>
            </a:r>
            <a:r>
              <a:rPr b="1" lang="en-US">
                <a:solidFill>
                  <a:srgbClr val="FF0000"/>
                </a:solidFill>
              </a:rPr>
              <a:t>pass</a:t>
            </a:r>
            <a:r>
              <a:rPr b="1" lang="en-US">
                <a:solidFill>
                  <a:srgbClr val="002060"/>
                </a:solidFill>
              </a:rPr>
              <a:t> Operators</a:t>
            </a:r>
            <a:endParaRPr/>
          </a:p>
        </p:txBody>
      </p:sp>
      <p:pic>
        <p:nvPicPr>
          <p:cNvPr descr="yay logo1" id="215" name="Google Shape;21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6"/>
          <p:cNvSpPr txBox="1"/>
          <p:nvPr/>
        </p:nvSpPr>
        <p:spPr>
          <a:xfrm>
            <a:off x="525780" y="3087370"/>
            <a:ext cx="6771640" cy="23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pass statement is used as a placeholder for future code.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pass statement is executed, nothing happens, but you avoid getting an error when empty code is not allowed.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code is not allowed in loops, function definitions, class definitions, or in if statements.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525780" y="2067560"/>
            <a:ext cx="677164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True if a sequence with the specified value is present in the object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 just the opposite of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in.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045" y="2675255"/>
            <a:ext cx="4632960" cy="244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for</a:t>
            </a:r>
            <a:r>
              <a:rPr b="1" lang="en-US">
                <a:solidFill>
                  <a:srgbClr val="002060"/>
                </a:solidFill>
              </a:rPr>
              <a:t> Loops (Intuition)</a:t>
            </a:r>
            <a:endParaRPr/>
          </a:p>
        </p:txBody>
      </p:sp>
      <p:pic>
        <p:nvPicPr>
          <p:cNvPr descr="yay logo1" id="224" name="Google Shape;22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525780" y="2068830"/>
            <a:ext cx="1090993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 loop is used for iterating over a sequence (that is either a list, a tuple, a dictionary, a set, or a string).</a:t>
            </a:r>
            <a:endParaRPr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0545" y="3498850"/>
            <a:ext cx="3187700" cy="1019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/>
        </p:nvSpPr>
        <p:spPr>
          <a:xfrm>
            <a:off x="8491220" y="4662170"/>
            <a:ext cx="254698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Basic for loop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655" y="2919095"/>
            <a:ext cx="450151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 txBox="1"/>
          <p:nvPr/>
        </p:nvSpPr>
        <p:spPr>
          <a:xfrm>
            <a:off x="2562860" y="5847715"/>
            <a:ext cx="36201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to Loop over a container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Python Lists</a:t>
            </a:r>
            <a:endParaRPr/>
          </a:p>
        </p:txBody>
      </p:sp>
      <p:pic>
        <p:nvPicPr>
          <p:cNvPr descr="yay logo1" id="235" name="Google Shape;23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609600" y="1903730"/>
            <a:ext cx="1097343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of the most commonly used and popular Data Structure in Python.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is a collection which is ordered and changeable. In Python lists are written with square brackets.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3764280" y="5544820"/>
            <a:ext cx="4210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different Lists Possible.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740" y="3103245"/>
            <a:ext cx="9002395" cy="235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Python Lists</a:t>
            </a:r>
            <a:endParaRPr/>
          </a:p>
        </p:txBody>
      </p:sp>
      <p:pic>
        <p:nvPicPr>
          <p:cNvPr descr="yay logo1" id="244" name="Google Shape;24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609600" y="1903730"/>
            <a:ext cx="1097343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discussed over in Strings, Python Lists follows the same priniciple of 0 and -1 indexing.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and Slicing strategies are same for all the data structures in python.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initialise a list using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call.</a:t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900" y="3472180"/>
            <a:ext cx="4300220" cy="215074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7784465" y="5658485"/>
            <a:ext cx="37166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in Lists</a:t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4200" y="3830320"/>
            <a:ext cx="3705225" cy="12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1842770" y="5290185"/>
            <a:ext cx="37166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Slicing in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09600" y="27495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2060"/>
                </a:solidFill>
              </a:rPr>
              <a:t>Welcome to the YAY's </a:t>
            </a:r>
            <a:r>
              <a:rPr b="1" lang="en-US" sz="6000">
                <a:solidFill>
                  <a:srgbClr val="FF0000"/>
                </a:solidFill>
              </a:rPr>
              <a:t>Python </a:t>
            </a:r>
            <a:r>
              <a:rPr b="1" lang="en-US" sz="6000">
                <a:solidFill>
                  <a:srgbClr val="002060"/>
                </a:solidFill>
              </a:rPr>
              <a:t>Course</a:t>
            </a:r>
            <a:endParaRPr/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900" y="2364105"/>
            <a:ext cx="4648200" cy="3674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y logo1" id="96" name="Google Shape;96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038215"/>
            <a:ext cx="1471295" cy="6654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4770755" y="6110605"/>
            <a:ext cx="265049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n-D Python Lists</a:t>
            </a:r>
            <a:endParaRPr/>
          </a:p>
        </p:txBody>
      </p:sp>
      <p:pic>
        <p:nvPicPr>
          <p:cNvPr descr="yay logo1" id="255" name="Google Shape;25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609600" y="1903730"/>
            <a:ext cx="1097343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can have n-numbers/dimensions of List inside it. Such lists are known as n-dimensional lists.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911860" y="4860290"/>
            <a:ext cx="371665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2D List and it's representation in Memory.</a:t>
            </a:r>
            <a:endParaRPr/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1145" y="2559685"/>
            <a:ext cx="6543675" cy="394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List Operations</a:t>
            </a:r>
            <a:endParaRPr/>
          </a:p>
        </p:txBody>
      </p:sp>
      <p:pic>
        <p:nvPicPr>
          <p:cNvPr descr="yay logo1" id="264" name="Google Shape;26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287135"/>
            <a:ext cx="999490" cy="433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673100" y="5620385"/>
            <a:ext cx="1090866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Example 1                                              Example 2                                           Example 3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056640" y="1709420"/>
            <a:ext cx="9194800" cy="279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various in-built methods and functions to help us falicitate the operations we want to perform on a list.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are general-purpose utility code that’s not specific to a particular data-type, whereas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are general-purpose utility code that’s specific to a particular data-type.</a:t>
            </a:r>
            <a:endParaRPr/>
          </a:p>
        </p:txBody>
      </p:sp>
      <p:pic>
        <p:nvPicPr>
          <p:cNvPr id="267" name="Google Shape;2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015" y="4758055"/>
            <a:ext cx="2605405" cy="8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1420" y="4758055"/>
            <a:ext cx="2517775" cy="86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23350" y="4759325"/>
            <a:ext cx="2127885" cy="86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Answer</a:t>
            </a:r>
            <a:r>
              <a:rPr b="1" lang="en-US">
                <a:solidFill>
                  <a:srgbClr val="002060"/>
                </a:solidFill>
              </a:rPr>
              <a:t> These!</a:t>
            </a:r>
            <a:endParaRPr/>
          </a:p>
        </p:txBody>
      </p:sp>
      <p:pic>
        <p:nvPicPr>
          <p:cNvPr descr="yay logo1" id="275" name="Google Shape;27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40" y="6046470"/>
            <a:ext cx="94932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1951355" y="1614170"/>
            <a:ext cx="325501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You're given a List :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808990" y="2604135"/>
            <a:ext cx="647890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the Following Questions : </a:t>
            </a:r>
            <a:endParaRPr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520" y="3039745"/>
            <a:ext cx="448754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845" y="1614805"/>
            <a:ext cx="2178050" cy="45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Handson Exercise - III</a:t>
            </a:r>
            <a:endParaRPr/>
          </a:p>
        </p:txBody>
      </p:sp>
      <p:pic>
        <p:nvPicPr>
          <p:cNvPr descr="yay logo1" id="285" name="Google Shape;28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1093470" y="1975485"/>
            <a:ext cx="1032700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WAP to find the Maximum (Highest) Element of a 1D Integer List.</a:t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3362960" y="5924550"/>
            <a:ext cx="61010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should be somewhat like this.</a:t>
            </a:r>
            <a:endParaRPr/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3435" y="3440430"/>
            <a:ext cx="8347075" cy="219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2060"/>
                </a:solidFill>
              </a:rPr>
              <a:t>Thank You</a:t>
            </a:r>
            <a:endParaRPr/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3868420" y="4895850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See you on Day </a:t>
            </a:r>
            <a:r>
              <a:rPr b="1" lang="en-US">
                <a:solidFill>
                  <a:srgbClr val="002060"/>
                </a:solidFill>
              </a:rPr>
              <a:t>4</a:t>
            </a:r>
            <a:r>
              <a:rPr b="1" lang="en-US">
                <a:solidFill>
                  <a:srgbClr val="FF0000"/>
                </a:solidFill>
              </a:rPr>
              <a:t>!</a:t>
            </a:r>
            <a:endParaRPr/>
          </a:p>
        </p:txBody>
      </p:sp>
      <p:pic>
        <p:nvPicPr>
          <p:cNvPr descr="yay logo1" id="295" name="Google Shape;295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609600" y="2384425"/>
            <a:ext cx="109728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2060"/>
                </a:solidFill>
              </a:rPr>
              <a:t>Day </a:t>
            </a:r>
            <a:r>
              <a:rPr b="1" lang="en-US" sz="6000">
                <a:solidFill>
                  <a:srgbClr val="FF0000"/>
                </a:solidFill>
              </a:rPr>
              <a:t>3</a:t>
            </a:r>
            <a:endParaRPr/>
          </a:p>
        </p:txBody>
      </p:sp>
      <p:pic>
        <p:nvPicPr>
          <p:cNvPr descr="yay logo1"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38215"/>
            <a:ext cx="1471295" cy="6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09600" y="322580"/>
            <a:ext cx="10972800" cy="103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2060"/>
                </a:solidFill>
              </a:rPr>
              <a:t>Course Agenda for </a:t>
            </a:r>
            <a:r>
              <a:rPr b="1" lang="en-US" sz="5400">
                <a:solidFill>
                  <a:srgbClr val="FF0000"/>
                </a:solidFill>
              </a:rPr>
              <a:t>Today</a:t>
            </a:r>
            <a:r>
              <a:rPr b="1" lang="en-US" sz="5400">
                <a:solidFill>
                  <a:srgbClr val="002060"/>
                </a:solidFill>
              </a:rPr>
              <a:t>?</a:t>
            </a:r>
            <a:endParaRPr b="1" sz="5400">
              <a:solidFill>
                <a:srgbClr val="FF0000"/>
              </a:solidFill>
            </a:endParaRPr>
          </a:p>
        </p:txBody>
      </p:sp>
      <p:pic>
        <p:nvPicPr>
          <p:cNvPr descr="yay logo1"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65" y="6204585"/>
            <a:ext cx="1157605" cy="490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812165" y="1998345"/>
            <a:ext cx="10926445" cy="396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2 Sample Greetings Problem Discussion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 in Python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 Operator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and pass Operators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Loops (Intuition)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Lists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</a:rPr>
              <a:t> Day </a:t>
            </a:r>
            <a:r>
              <a:rPr b="1" lang="en-US" sz="3600">
                <a:solidFill>
                  <a:srgbClr val="FF0000"/>
                </a:solidFill>
              </a:rPr>
              <a:t>2</a:t>
            </a:r>
            <a:r>
              <a:rPr b="1" lang="en-US" sz="3600">
                <a:solidFill>
                  <a:srgbClr val="002060"/>
                </a:solidFill>
              </a:rPr>
              <a:t> Sample Greetings Problem Discussion</a:t>
            </a:r>
            <a:endParaRPr/>
          </a:p>
        </p:txBody>
      </p:sp>
      <p:pic>
        <p:nvPicPr>
          <p:cNvPr descr="yay logo1" id="116" name="Google Shape;11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320" y="1948815"/>
            <a:ext cx="10887075" cy="315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 Python Conditionals (Comparison)</a:t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descr="yay logo1" id="123" name="Google Shape;12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843280" y="1502410"/>
            <a:ext cx="988441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supports the usual comparison conditions from Mathematics: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==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Equals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!=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&lt;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&lt;=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&gt; 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than or equal to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&gt;= b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843280" y="4662170"/>
            <a:ext cx="647827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remembers, the output of a conditional operator or statement is always of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conditions can be used in several different ways, most commonly in 'if statements'.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380" y="2026920"/>
            <a:ext cx="3138170" cy="396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if</a:t>
            </a:r>
            <a:r>
              <a:rPr b="1" lang="en-US">
                <a:solidFill>
                  <a:srgbClr val="002060"/>
                </a:solidFill>
              </a:rPr>
              <a:t> Statement</a:t>
            </a:r>
            <a:endParaRPr/>
          </a:p>
        </p:txBody>
      </p:sp>
      <p:pic>
        <p:nvPicPr>
          <p:cNvPr descr="yay logo1" id="132" name="Google Shape;13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315" y="1995805"/>
            <a:ext cx="532701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1058545" y="1995805"/>
            <a:ext cx="5562600" cy="3169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“if statement” is written by using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keyword.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relies on indentation (whitespace at the beginning of a line) to define scope in the code. Other programming languages often use curly-brackets for this purpose.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if..elif..else</a:t>
            </a:r>
            <a:r>
              <a:rPr b="1" lang="en-US">
                <a:solidFill>
                  <a:srgbClr val="002060"/>
                </a:solidFill>
              </a:rPr>
              <a:t> Statement</a:t>
            </a:r>
            <a:endParaRPr/>
          </a:p>
        </p:txBody>
      </p:sp>
      <p:pic>
        <p:nvPicPr>
          <p:cNvPr descr="yay logo1" id="140" name="Google Shape;14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1050290" y="1995805"/>
            <a:ext cx="5562600" cy="2553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is pythons way of saying "if the previous conditions were not true, then try this condition".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catches anything which isn't caught by the preceding conditions.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have an else without the elif.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3490" y="1579880"/>
            <a:ext cx="4083685" cy="4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2060"/>
                </a:solidFill>
              </a:rPr>
              <a:t>Nested</a:t>
            </a:r>
            <a:r>
              <a:rPr b="1" lang="en-US">
                <a:solidFill>
                  <a:srgbClr val="FF0000"/>
                </a:solidFill>
              </a:rPr>
              <a:t> if</a:t>
            </a:r>
            <a:r>
              <a:rPr b="1" lang="en-US">
                <a:solidFill>
                  <a:srgbClr val="002060"/>
                </a:solidFill>
              </a:rPr>
              <a:t> Statement</a:t>
            </a:r>
            <a:endParaRPr/>
          </a:p>
        </p:txBody>
      </p:sp>
      <p:pic>
        <p:nvPicPr>
          <p:cNvPr descr="yay logo1" id="148" name="Google Shape;14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32195"/>
            <a:ext cx="986790" cy="577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1050290" y="1995805"/>
            <a:ext cx="627824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phenomenon where we put “if statement” within another “if statement” is called as nested if statement.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3510" y="1532890"/>
            <a:ext cx="3978910" cy="465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1337310" y="4184015"/>
            <a:ext cx="48463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necessity of nested if can be mitigated using Logical Operators.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2020-09-21T05:43:00Z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