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9KVSMxSeBglzZOkzAP4eIGEzg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3"/>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2"/>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3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3"/>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3"/>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3" name="Shape 23"/>
        <p:cNvGrpSpPr/>
        <p:nvPr/>
      </p:nvGrpSpPr>
      <p:grpSpPr>
        <a:xfrm>
          <a:off x="0" y="0"/>
          <a:ext cx="0" cy="0"/>
          <a:chOff x="0" y="0"/>
          <a:chExt cx="0" cy="0"/>
        </a:xfrm>
      </p:grpSpPr>
      <p:sp>
        <p:nvSpPr>
          <p:cNvPr id="24" name="Google Shape;24;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5" name="Shape 35"/>
        <p:cNvGrpSpPr/>
        <p:nvPr/>
      </p:nvGrpSpPr>
      <p:grpSpPr>
        <a:xfrm>
          <a:off x="0" y="0"/>
          <a:ext cx="0" cy="0"/>
          <a:chOff x="0" y="0"/>
          <a:chExt cx="0" cy="0"/>
        </a:xfrm>
      </p:grpSpPr>
      <p:sp>
        <p:nvSpPr>
          <p:cNvPr id="36" name="Google Shape;36;p2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6"/>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0" name="Google Shape;40;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3" name="Google Shape;43;p2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7"/>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2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8"/>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28"/>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28"/>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28"/>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30"/>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0"/>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0"/>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0"/>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30"/>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30"/>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31"/>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1"/>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1"/>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1"/>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31"/>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22"/>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22"/>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yay logo1" id="101" name="Google Shape;101;p1"/>
          <p:cNvPicPr preferRelativeResize="0"/>
          <p:nvPr/>
        </p:nvPicPr>
        <p:blipFill rotWithShape="1">
          <a:blip r:embed="rId3">
            <a:alphaModFix/>
          </a:blip>
          <a:srcRect b="0" l="0" r="0" t="0"/>
          <a:stretch/>
        </p:blipFill>
        <p:spPr>
          <a:xfrm>
            <a:off x="2550531" y="150725"/>
            <a:ext cx="7608352" cy="4076770"/>
          </a:xfrm>
          <a:prstGeom prst="rect">
            <a:avLst/>
          </a:prstGeom>
          <a:noFill/>
          <a:ln>
            <a:noFill/>
          </a:ln>
        </p:spPr>
      </p:pic>
      <p:sp>
        <p:nvSpPr>
          <p:cNvPr id="102" name="Google Shape;102;p1"/>
          <p:cNvSpPr/>
          <p:nvPr/>
        </p:nvSpPr>
        <p:spPr>
          <a:xfrm>
            <a:off x="71239" y="5313143"/>
            <a:ext cx="12371070" cy="10147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rgbClr val="FF0000"/>
                </a:solidFill>
                <a:latin typeface="Arial"/>
                <a:ea typeface="Arial"/>
                <a:cs typeface="Arial"/>
                <a:sym typeface="Arial"/>
              </a:rPr>
              <a:t>YAY!</a:t>
            </a:r>
            <a:r>
              <a:rPr b="1" i="0" lang="en-US" sz="6000" u="none" cap="none" strike="noStrike">
                <a:solidFill>
                  <a:srgbClr val="44969F"/>
                </a:solidFill>
                <a:latin typeface="Arial"/>
                <a:ea typeface="Arial"/>
                <a:cs typeface="Arial"/>
                <a:sym typeface="Arial"/>
              </a:rPr>
              <a:t> </a:t>
            </a:r>
            <a:r>
              <a:rPr b="1" i="0" lang="en-US" sz="6000" u="none" cap="none" strike="noStrike">
                <a:solidFill>
                  <a:srgbClr val="002060"/>
                </a:solidFill>
                <a:latin typeface="Arial"/>
                <a:ea typeface="Arial"/>
                <a:cs typeface="Arial"/>
                <a:sym typeface="Arial"/>
              </a:rPr>
              <a:t>-</a:t>
            </a:r>
            <a:r>
              <a:rPr b="1" i="0" lang="en-US" sz="6000" u="none" cap="none" strike="noStrike">
                <a:solidFill>
                  <a:srgbClr val="44969F"/>
                </a:solidFill>
                <a:latin typeface="Arial"/>
                <a:ea typeface="Arial"/>
                <a:cs typeface="Arial"/>
                <a:sym typeface="Arial"/>
              </a:rPr>
              <a:t> </a:t>
            </a:r>
            <a:r>
              <a:rPr b="1" i="0" lang="en-US" sz="6000" u="none" cap="none" strike="noStrike">
                <a:solidFill>
                  <a:srgbClr val="002060"/>
                </a:solidFill>
                <a:latin typeface="Arial"/>
                <a:ea typeface="Arial"/>
                <a:cs typeface="Arial"/>
                <a:sym typeface="Arial"/>
              </a:rPr>
              <a:t>Celebrating</a:t>
            </a:r>
            <a:r>
              <a:rPr b="1" i="0" lang="en-US" sz="6000" u="none" cap="none" strike="noStrike">
                <a:solidFill>
                  <a:srgbClr val="44969F"/>
                </a:solidFill>
                <a:latin typeface="Arial"/>
                <a:ea typeface="Arial"/>
                <a:cs typeface="Arial"/>
                <a:sym typeface="Arial"/>
              </a:rPr>
              <a:t> </a:t>
            </a:r>
            <a:r>
              <a:rPr b="1" i="0" lang="en-US" sz="6000" u="none" cap="none" strike="noStrike">
                <a:solidFill>
                  <a:srgbClr val="FF0000"/>
                </a:solidFill>
                <a:latin typeface="Arial"/>
                <a:ea typeface="Arial"/>
                <a:cs typeface="Arial"/>
                <a:sym typeface="Arial"/>
              </a:rPr>
              <a:t>Education</a:t>
            </a:r>
            <a:endParaRPr b="1" i="0" sz="6000" u="none" cap="none" strike="noStrike">
              <a:solidFill>
                <a:srgbClr val="FF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0"/>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67" name="Google Shape;167;p10"/>
          <p:cNvSpPr txBox="1"/>
          <p:nvPr/>
        </p:nvSpPr>
        <p:spPr>
          <a:xfrm>
            <a:off x="5567878" y="122682"/>
            <a:ext cx="86893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2060"/>
                </a:solidFill>
                <a:latin typeface="Calibri"/>
                <a:ea typeface="Calibri"/>
                <a:cs typeface="Calibri"/>
                <a:sym typeface="Calibri"/>
              </a:rPr>
              <a:t>Tuples</a:t>
            </a:r>
            <a:endParaRPr/>
          </a:p>
        </p:txBody>
      </p:sp>
      <p:sp>
        <p:nvSpPr>
          <p:cNvPr id="168" name="Google Shape;168;p10"/>
          <p:cNvSpPr txBox="1"/>
          <p:nvPr/>
        </p:nvSpPr>
        <p:spPr>
          <a:xfrm>
            <a:off x="517491" y="1067208"/>
            <a:ext cx="11157018"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000000"/>
                </a:solidFill>
                <a:latin typeface="Verdana"/>
                <a:ea typeface="Verdana"/>
                <a:cs typeface="Verdana"/>
                <a:sym typeface="Verdana"/>
              </a:rPr>
              <a:t>Tuples are used to store multiple items in a single variable.</a:t>
            </a:r>
            <a:endParaRPr/>
          </a:p>
          <a:p>
            <a:pPr indent="0" lvl="0" marL="0" marR="0" rtl="0" algn="l">
              <a:spcBef>
                <a:spcPts val="0"/>
              </a:spcBef>
              <a:spcAft>
                <a:spcPts val="0"/>
              </a:spcAft>
              <a:buNone/>
            </a:pPr>
            <a:br>
              <a:rPr lang="en-US" sz="2000">
                <a:solidFill>
                  <a:schemeClr val="dk1"/>
                </a:solidFill>
                <a:latin typeface="Calibri"/>
                <a:ea typeface="Calibri"/>
                <a:cs typeface="Calibri"/>
                <a:sym typeface="Calibri"/>
              </a:rPr>
            </a:br>
            <a:r>
              <a:rPr b="0" i="0" lang="en-US" sz="2000">
                <a:solidFill>
                  <a:srgbClr val="000000"/>
                </a:solidFill>
                <a:latin typeface="Verdana"/>
                <a:ea typeface="Verdana"/>
                <a:cs typeface="Verdana"/>
                <a:sym typeface="Verdana"/>
              </a:rPr>
              <a:t>A tuple is a collection which is ordered and </a:t>
            </a:r>
            <a:r>
              <a:rPr b="1" i="0" lang="en-US" sz="2000">
                <a:solidFill>
                  <a:srgbClr val="000000"/>
                </a:solidFill>
                <a:latin typeface="Verdana"/>
                <a:ea typeface="Verdana"/>
                <a:cs typeface="Verdana"/>
                <a:sym typeface="Verdana"/>
              </a:rPr>
              <a:t>unchangeable</a:t>
            </a:r>
            <a:r>
              <a:rPr b="0" i="0" lang="en-US" sz="2000">
                <a:solidFill>
                  <a:srgbClr val="000000"/>
                </a:solidFill>
                <a:latin typeface="Verdana"/>
                <a:ea typeface="Verdana"/>
                <a:cs typeface="Verdana"/>
                <a:sym typeface="Verdana"/>
              </a:rPr>
              <a:t>.</a:t>
            </a:r>
            <a:endParaRPr/>
          </a:p>
          <a:p>
            <a:pPr indent="0" lvl="0" marL="0" marR="0" rtl="0" algn="l">
              <a:spcBef>
                <a:spcPts val="0"/>
              </a:spcBef>
              <a:spcAft>
                <a:spcPts val="0"/>
              </a:spcAft>
              <a:buNone/>
            </a:pPr>
            <a:r>
              <a:t/>
            </a:r>
            <a:endParaRPr sz="20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2000">
                <a:solidFill>
                  <a:srgbClr val="000000"/>
                </a:solidFill>
                <a:latin typeface="Consolas"/>
                <a:ea typeface="Consolas"/>
                <a:cs typeface="Consolas"/>
                <a:sym typeface="Consolas"/>
              </a:rPr>
              <a:t>thistuple = (</a:t>
            </a:r>
            <a:r>
              <a:rPr b="0" i="0" lang="en-US" sz="2000">
                <a:solidFill>
                  <a:srgbClr val="A52A2A"/>
                </a:solidFill>
                <a:latin typeface="Consolas"/>
                <a:ea typeface="Consolas"/>
                <a:cs typeface="Consolas"/>
                <a:sym typeface="Consolas"/>
              </a:rPr>
              <a:t>"apple"</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"banana"</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"cherry"</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(thistuple)</a:t>
            </a:r>
            <a:r>
              <a:rPr b="0" i="0" lang="en-US" sz="2000">
                <a:solidFill>
                  <a:srgbClr val="000000"/>
                </a:solidFill>
                <a:latin typeface="Verdana"/>
                <a:ea typeface="Verdana"/>
                <a:cs typeface="Verdana"/>
                <a:sym typeface="Verdana"/>
              </a:rPr>
              <a:t>	</a:t>
            </a:r>
            <a:endParaRPr/>
          </a:p>
          <a:p>
            <a:pPr indent="0" lvl="0" marL="0" marR="0" rtl="0" algn="l">
              <a:spcBef>
                <a:spcPts val="0"/>
              </a:spcBef>
              <a:spcAft>
                <a:spcPts val="0"/>
              </a:spcAft>
              <a:buNone/>
            </a:pPr>
            <a:r>
              <a:t/>
            </a:r>
            <a:endParaRPr sz="20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Tuples are unchangeable, meaning that we cannot change, add or remove items after the tuple has been created.</a:t>
            </a:r>
            <a:endParaRPr/>
          </a:p>
          <a:p>
            <a:pPr indent="0" lvl="0" marL="0" marR="0" rtl="0" algn="l">
              <a:spcBef>
                <a:spcPts val="0"/>
              </a:spcBef>
              <a:spcAft>
                <a:spcPts val="0"/>
              </a:spcAft>
              <a:buNone/>
            </a:pPr>
            <a:r>
              <a:t/>
            </a:r>
            <a:endParaRPr sz="20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When we say that tuples are ordered, it means that the items have a defined order, and that order will not change.</a:t>
            </a:r>
            <a:endParaRPr/>
          </a:p>
          <a:p>
            <a:pPr indent="0" lvl="0" marL="0" marR="0" rtl="0" algn="l">
              <a:spcBef>
                <a:spcPts val="0"/>
              </a:spcBef>
              <a:spcAft>
                <a:spcPts val="0"/>
              </a:spcAft>
              <a:buNone/>
            </a:pPr>
            <a:r>
              <a:t/>
            </a:r>
            <a:endParaRPr sz="20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Since tuple are indexed, tuples can have items with the same value.</a:t>
            </a:r>
            <a:endParaRPr/>
          </a:p>
          <a:p>
            <a:pPr indent="0" lvl="0" marL="0" marR="0" rtl="0" algn="l">
              <a:spcBef>
                <a:spcPts val="0"/>
              </a:spcBef>
              <a:spcAft>
                <a:spcPts val="0"/>
              </a:spcAft>
              <a:buNone/>
            </a:pPr>
            <a:br>
              <a:rPr b="0" i="0" lang="en-US" sz="2000">
                <a:solidFill>
                  <a:srgbClr val="000000"/>
                </a:solidFill>
                <a:latin typeface="Verdana"/>
                <a:ea typeface="Verdana"/>
                <a:cs typeface="Verdana"/>
                <a:sym typeface="Verdana"/>
              </a:rPr>
            </a:b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1"/>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74" name="Google Shape;174;p11"/>
          <p:cNvSpPr txBox="1"/>
          <p:nvPr/>
        </p:nvSpPr>
        <p:spPr>
          <a:xfrm>
            <a:off x="5567878" y="122682"/>
            <a:ext cx="86893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2060"/>
                </a:solidFill>
                <a:latin typeface="Calibri"/>
                <a:ea typeface="Calibri"/>
                <a:cs typeface="Calibri"/>
                <a:sym typeface="Calibri"/>
              </a:rPr>
              <a:t>Set</a:t>
            </a:r>
            <a:endParaRPr/>
          </a:p>
        </p:txBody>
      </p:sp>
      <p:sp>
        <p:nvSpPr>
          <p:cNvPr id="175" name="Google Shape;175;p11"/>
          <p:cNvSpPr txBox="1"/>
          <p:nvPr/>
        </p:nvSpPr>
        <p:spPr>
          <a:xfrm>
            <a:off x="517491" y="1067208"/>
            <a:ext cx="11157018"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000000"/>
                </a:solidFill>
                <a:latin typeface="Verdana"/>
                <a:ea typeface="Verdana"/>
                <a:cs typeface="Verdana"/>
                <a:sym typeface="Verdana"/>
              </a:rPr>
              <a:t>Sets are used to store multiple items in a single variable.</a:t>
            </a:r>
            <a:endParaRPr/>
          </a:p>
          <a:p>
            <a:pPr indent="0" lvl="0" marL="0" marR="0" rtl="0" algn="l">
              <a:spcBef>
                <a:spcPts val="0"/>
              </a:spcBef>
              <a:spcAft>
                <a:spcPts val="0"/>
              </a:spcAft>
              <a:buNone/>
            </a:pPr>
            <a:br>
              <a:rPr lang="en-US" sz="2000">
                <a:solidFill>
                  <a:schemeClr val="dk1"/>
                </a:solidFill>
                <a:latin typeface="Calibri"/>
                <a:ea typeface="Calibri"/>
                <a:cs typeface="Calibri"/>
                <a:sym typeface="Calibri"/>
              </a:rPr>
            </a:br>
            <a:r>
              <a:rPr b="0" i="0" lang="en-US" sz="2000">
                <a:solidFill>
                  <a:srgbClr val="000000"/>
                </a:solidFill>
                <a:latin typeface="Verdana"/>
                <a:ea typeface="Verdana"/>
                <a:cs typeface="Verdana"/>
                <a:sym typeface="Verdana"/>
              </a:rPr>
              <a:t>A set is a collection which is both </a:t>
            </a:r>
            <a:r>
              <a:rPr b="0" i="1" lang="en-US" sz="2000">
                <a:solidFill>
                  <a:srgbClr val="000000"/>
                </a:solidFill>
                <a:latin typeface="Verdana"/>
                <a:ea typeface="Verdana"/>
                <a:cs typeface="Verdana"/>
                <a:sym typeface="Verdana"/>
              </a:rPr>
              <a:t>unordered</a:t>
            </a:r>
            <a:r>
              <a:rPr b="0" i="0" lang="en-US" sz="2000">
                <a:solidFill>
                  <a:srgbClr val="000000"/>
                </a:solidFill>
                <a:latin typeface="Verdana"/>
                <a:ea typeface="Verdana"/>
                <a:cs typeface="Verdana"/>
                <a:sym typeface="Verdana"/>
              </a:rPr>
              <a:t> and </a:t>
            </a:r>
            <a:r>
              <a:rPr b="0" i="1" lang="en-US" sz="2000">
                <a:solidFill>
                  <a:srgbClr val="000000"/>
                </a:solidFill>
                <a:latin typeface="Verdana"/>
                <a:ea typeface="Verdana"/>
                <a:cs typeface="Verdana"/>
                <a:sym typeface="Verdana"/>
              </a:rPr>
              <a:t>unindexed</a:t>
            </a:r>
            <a:r>
              <a:rPr b="0" i="0" lang="en-US" sz="2000">
                <a:solidFill>
                  <a:srgbClr val="000000"/>
                </a:solidFill>
                <a:latin typeface="Verdana"/>
                <a:ea typeface="Verdana"/>
                <a:cs typeface="Verdana"/>
                <a:sym typeface="Verdana"/>
              </a:rPr>
              <a:t>.</a:t>
            </a:r>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Sets are written with curly brackets.</a:t>
            </a:r>
            <a:endParaRPr/>
          </a:p>
          <a:p>
            <a:pPr indent="0" lvl="0" marL="0" marR="0" rtl="0" algn="l">
              <a:spcBef>
                <a:spcPts val="0"/>
              </a:spcBef>
              <a:spcAft>
                <a:spcPts val="0"/>
              </a:spcAft>
              <a:buNone/>
            </a:pPr>
            <a:r>
              <a:t/>
            </a:r>
            <a:endParaRPr b="0" i="0" sz="20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Set items are unordered, unchangeable, and do not allow duplicate values.\</a:t>
            </a:r>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Unordered means that the items in a set do not have a defined order.</a:t>
            </a:r>
            <a:endParaRPr/>
          </a:p>
          <a:p>
            <a:pPr indent="0" lvl="0" marL="0" marR="0" rtl="0" algn="l">
              <a:spcBef>
                <a:spcPts val="0"/>
              </a:spcBef>
              <a:spcAft>
                <a:spcPts val="0"/>
              </a:spcAft>
              <a:buNone/>
            </a:pPr>
            <a:br>
              <a:rPr lang="en-US" sz="2000">
                <a:solidFill>
                  <a:schemeClr val="dk1"/>
                </a:solidFill>
                <a:latin typeface="Calibri"/>
                <a:ea typeface="Calibri"/>
                <a:cs typeface="Calibri"/>
                <a:sym typeface="Calibri"/>
              </a:rPr>
            </a:br>
            <a:r>
              <a:rPr b="0" i="0" lang="en-US" sz="2000">
                <a:solidFill>
                  <a:srgbClr val="000000"/>
                </a:solidFill>
                <a:latin typeface="Verdana"/>
                <a:ea typeface="Verdana"/>
                <a:cs typeface="Verdana"/>
                <a:sym typeface="Verdana"/>
              </a:rPr>
              <a:t>Sets are unchangeable, meaning that we cannot change the items after the set has been created.</a:t>
            </a:r>
            <a:endParaRPr/>
          </a:p>
          <a:p>
            <a:pPr indent="0" lvl="0" marL="0" marR="0" rtl="0" algn="l">
              <a:spcBef>
                <a:spcPts val="0"/>
              </a:spcBef>
              <a:spcAft>
                <a:spcPts val="0"/>
              </a:spcAft>
              <a:buNone/>
            </a:pPr>
            <a:r>
              <a:t/>
            </a:r>
            <a:endParaRPr b="0" i="0" sz="20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Sets cannot have two items with the same value.</a:t>
            </a:r>
            <a:br>
              <a:rPr b="0" i="0" lang="en-US" sz="2000">
                <a:solidFill>
                  <a:srgbClr val="000000"/>
                </a:solidFill>
                <a:latin typeface="Verdana"/>
                <a:ea typeface="Verdana"/>
                <a:cs typeface="Verdana"/>
                <a:sym typeface="Verdana"/>
              </a:rPr>
            </a:br>
            <a:r>
              <a:rPr b="0" i="0" lang="en-US" sz="2000">
                <a:solidFill>
                  <a:srgbClr val="000000"/>
                </a:solidFill>
                <a:latin typeface="Consolas"/>
                <a:ea typeface="Consolas"/>
                <a:cs typeface="Consolas"/>
                <a:sym typeface="Consolas"/>
              </a:rPr>
              <a:t>thisset = {</a:t>
            </a:r>
            <a:r>
              <a:rPr b="0" i="0" lang="en-US" sz="2000">
                <a:solidFill>
                  <a:srgbClr val="A52A2A"/>
                </a:solidFill>
                <a:latin typeface="Consolas"/>
                <a:ea typeface="Consolas"/>
                <a:cs typeface="Consolas"/>
                <a:sym typeface="Consolas"/>
              </a:rPr>
              <a:t>"apple"</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"banana"</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"cherry"</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"apple"</a:t>
            </a:r>
            <a:r>
              <a:rPr b="0" i="0" lang="en-US" sz="2000">
                <a:solidFill>
                  <a:srgbClr val="000000"/>
                </a:solidFill>
                <a:latin typeface="Consolas"/>
                <a:ea typeface="Consolas"/>
                <a:cs typeface="Consolas"/>
                <a:sym typeface="Consolas"/>
              </a:rPr>
              <a:t>}s</a:t>
            </a:r>
            <a:br>
              <a:rPr b="0" i="0" lang="en-US" sz="2000">
                <a:solidFill>
                  <a:srgbClr val="000000"/>
                </a:solidFill>
                <a:latin typeface="Consolas"/>
                <a:ea typeface="Consolas"/>
                <a:cs typeface="Consolas"/>
                <a:sym typeface="Consolas"/>
              </a:rPr>
            </a:b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(thisset)</a:t>
            </a:r>
            <a:endParaRPr/>
          </a:p>
          <a:p>
            <a:pPr indent="0" lvl="0" marL="0" marR="0" rtl="0" algn="l">
              <a:spcBef>
                <a:spcPts val="0"/>
              </a:spcBef>
              <a:spcAft>
                <a:spcPts val="0"/>
              </a:spcAft>
              <a:buNone/>
            </a:pPr>
            <a:br>
              <a:rPr lang="en-US" sz="2000">
                <a:solidFill>
                  <a:schemeClr val="dk1"/>
                </a:solidFill>
                <a:latin typeface="Calibri"/>
                <a:ea typeface="Calibri"/>
                <a:cs typeface="Calibri"/>
                <a:sym typeface="Calibri"/>
              </a:rPr>
            </a:b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2"/>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81" name="Google Shape;181;p12"/>
          <p:cNvSpPr txBox="1"/>
          <p:nvPr/>
        </p:nvSpPr>
        <p:spPr>
          <a:xfrm>
            <a:off x="5567878" y="122682"/>
            <a:ext cx="86893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2060"/>
                </a:solidFill>
                <a:latin typeface="Calibri"/>
                <a:ea typeface="Calibri"/>
                <a:cs typeface="Calibri"/>
                <a:sym typeface="Calibri"/>
              </a:rPr>
              <a:t>Set</a:t>
            </a:r>
            <a:endParaRPr/>
          </a:p>
        </p:txBody>
      </p:sp>
      <p:sp>
        <p:nvSpPr>
          <p:cNvPr id="182" name="Google Shape;182;p12"/>
          <p:cNvSpPr txBox="1"/>
          <p:nvPr/>
        </p:nvSpPr>
        <p:spPr>
          <a:xfrm>
            <a:off x="517491" y="487454"/>
            <a:ext cx="11157018"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How to get length of a set?- Using len()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Can a set have any data type? YES!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How to access a set?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You cannot access items in a set by referring to an index or a key.</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But you can loop through the set items using a for loop, or ask if a specified value is present in a set, by using the in keyword.</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How to add items to a set?- Using .add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How to add items from another set?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To add items from another set into the current set, use the update() method.</a:t>
            </a:r>
            <a:endParaRPr/>
          </a:p>
          <a:p>
            <a:pPr indent="0" lvl="0" marL="0" marR="0" rtl="0" algn="ctr">
              <a:spcBef>
                <a:spcPts val="0"/>
              </a:spcBef>
              <a:spcAft>
                <a:spcPts val="0"/>
              </a:spcAft>
              <a:buNone/>
            </a:pPr>
            <a:r>
              <a:rPr b="0" i="0" lang="en-US" sz="2000">
                <a:solidFill>
                  <a:srgbClr val="000000"/>
                </a:solidFill>
                <a:latin typeface="Consolas"/>
                <a:ea typeface="Consolas"/>
                <a:cs typeface="Consolas"/>
                <a:sym typeface="Consolas"/>
              </a:rPr>
              <a:t>thisset = {</a:t>
            </a:r>
            <a:r>
              <a:rPr b="0" i="0" lang="en-US" sz="2000">
                <a:solidFill>
                  <a:srgbClr val="A52A2A"/>
                </a:solidFill>
                <a:latin typeface="Consolas"/>
                <a:ea typeface="Consolas"/>
                <a:cs typeface="Consolas"/>
                <a:sym typeface="Consolas"/>
              </a:rPr>
              <a:t>"apple"</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"banana"</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"cherry"</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tropical = {</a:t>
            </a:r>
            <a:r>
              <a:rPr b="0" i="0" lang="en-US" sz="2000">
                <a:solidFill>
                  <a:srgbClr val="A52A2A"/>
                </a:solidFill>
                <a:latin typeface="Consolas"/>
                <a:ea typeface="Consolas"/>
                <a:cs typeface="Consolas"/>
                <a:sym typeface="Consolas"/>
              </a:rPr>
              <a:t>"pineapple"</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"mango"</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"papaya"</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thisset.update(tropical)</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(thisset)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3"/>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88" name="Google Shape;188;p13"/>
          <p:cNvSpPr txBox="1"/>
          <p:nvPr/>
        </p:nvSpPr>
        <p:spPr>
          <a:xfrm>
            <a:off x="5567878" y="122682"/>
            <a:ext cx="86893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2060"/>
                </a:solidFill>
                <a:latin typeface="Calibri"/>
                <a:ea typeface="Calibri"/>
                <a:cs typeface="Calibri"/>
                <a:sym typeface="Calibri"/>
              </a:rPr>
              <a:t>Set</a:t>
            </a:r>
            <a:endParaRPr/>
          </a:p>
        </p:txBody>
      </p:sp>
      <p:sp>
        <p:nvSpPr>
          <p:cNvPr id="189" name="Google Shape;189;p13"/>
          <p:cNvSpPr txBox="1"/>
          <p:nvPr/>
        </p:nvSpPr>
        <p:spPr>
          <a:xfrm>
            <a:off x="517491" y="830568"/>
            <a:ext cx="11157018"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How to remove items from a set?- Using .remove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How to perform union and intersection operations on a set?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union() method returns a new set with all items from both sets</a:t>
            </a:r>
            <a:endParaRPr/>
          </a:p>
          <a:p>
            <a:pPr indent="0" lvl="0" marL="0" marR="0" rtl="0" algn="l">
              <a:spcBef>
                <a:spcPts val="0"/>
              </a:spcBef>
              <a:spcAft>
                <a:spcPts val="0"/>
              </a:spcAft>
              <a:buNone/>
            </a:pPr>
            <a:r>
              <a:rPr b="0" i="0" lang="en-US" sz="2000">
                <a:solidFill>
                  <a:srgbClr val="000000"/>
                </a:solidFill>
                <a:latin typeface="Consolas"/>
                <a:ea typeface="Consolas"/>
                <a:cs typeface="Consolas"/>
                <a:sym typeface="Consolas"/>
              </a:rPr>
              <a:t>set1 = {</a:t>
            </a:r>
            <a:r>
              <a:rPr b="0" i="0" lang="en-US" sz="2000">
                <a:solidFill>
                  <a:srgbClr val="A52A2A"/>
                </a:solidFill>
                <a:latin typeface="Consolas"/>
                <a:ea typeface="Consolas"/>
                <a:cs typeface="Consolas"/>
                <a:sym typeface="Consolas"/>
              </a:rPr>
              <a:t>"a"</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a:t>
            </a:r>
            <a:r>
              <a:rPr b="0" i="0" lang="en-US" sz="2000">
                <a:solidFill>
                  <a:srgbClr val="000000"/>
                </a:solidFill>
                <a:latin typeface="Consolas"/>
                <a:ea typeface="Consolas"/>
                <a:cs typeface="Consolas"/>
                <a:sym typeface="Consolas"/>
              </a:rPr>
              <a:t> , </a:t>
            </a:r>
            <a:r>
              <a:rPr b="0" i="0" lang="en-US" sz="2000">
                <a:solidFill>
                  <a:srgbClr val="A52A2A"/>
                </a:solidFill>
                <a:latin typeface="Consolas"/>
                <a:ea typeface="Consolas"/>
                <a:cs typeface="Consolas"/>
                <a:sym typeface="Consolas"/>
              </a:rPr>
              <a:t>"c"</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set2 = {</a:t>
            </a:r>
            <a:r>
              <a:rPr b="0" i="0" lang="en-US" sz="2000">
                <a:solidFill>
                  <a:srgbClr val="FF0000"/>
                </a:solidFill>
                <a:latin typeface="Consolas"/>
                <a:ea typeface="Consolas"/>
                <a:cs typeface="Consolas"/>
                <a:sym typeface="Consolas"/>
              </a:rPr>
              <a:t>1</a:t>
            </a:r>
            <a:r>
              <a:rPr b="0" i="0" lang="en-US" sz="2000">
                <a:solidFill>
                  <a:srgbClr val="000000"/>
                </a:solidFill>
                <a:latin typeface="Consolas"/>
                <a:ea typeface="Consolas"/>
                <a:cs typeface="Consolas"/>
                <a:sym typeface="Consolas"/>
              </a:rPr>
              <a:t>, </a:t>
            </a:r>
            <a:r>
              <a:rPr b="0" i="0" lang="en-US" sz="2000">
                <a:solidFill>
                  <a:srgbClr val="FF0000"/>
                </a:solidFill>
                <a:latin typeface="Consolas"/>
                <a:ea typeface="Consolas"/>
                <a:cs typeface="Consolas"/>
                <a:sym typeface="Consolas"/>
              </a:rPr>
              <a:t>2</a:t>
            </a:r>
            <a:r>
              <a:rPr b="0" i="0" lang="en-US" sz="2000">
                <a:solidFill>
                  <a:srgbClr val="000000"/>
                </a:solidFill>
                <a:latin typeface="Consolas"/>
                <a:ea typeface="Consolas"/>
                <a:cs typeface="Consolas"/>
                <a:sym typeface="Consolas"/>
              </a:rPr>
              <a:t>, </a:t>
            </a:r>
            <a:r>
              <a:rPr b="0" i="0" lang="en-US" sz="2000">
                <a:solidFill>
                  <a:srgbClr val="FF0000"/>
                </a:solidFill>
                <a:latin typeface="Consolas"/>
                <a:ea typeface="Consolas"/>
                <a:cs typeface="Consolas"/>
                <a:sym typeface="Consolas"/>
              </a:rPr>
              <a:t>3</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set3 = set1.union(set2)</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(set3)</a:t>
            </a:r>
            <a:endParaRPr b="0" i="0" sz="20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intersection_update() method will keep only the items that are present in both sets.</a:t>
            </a:r>
            <a:endParaRPr/>
          </a:p>
          <a:p>
            <a:pPr indent="0" lvl="0" marL="0" marR="0" rtl="0" algn="l">
              <a:spcBef>
                <a:spcPts val="0"/>
              </a:spcBef>
              <a:spcAft>
                <a:spcPts val="0"/>
              </a:spcAft>
              <a:buNone/>
            </a:pPr>
            <a:r>
              <a:rPr b="0" i="0" lang="en-US" sz="2000">
                <a:solidFill>
                  <a:srgbClr val="000000"/>
                </a:solidFill>
                <a:latin typeface="Consolas"/>
                <a:ea typeface="Consolas"/>
                <a:cs typeface="Consolas"/>
                <a:sym typeface="Consolas"/>
              </a:rPr>
              <a:t>x = {</a:t>
            </a:r>
            <a:r>
              <a:rPr b="0" i="0" lang="en-US" sz="2000">
                <a:solidFill>
                  <a:srgbClr val="A52A2A"/>
                </a:solidFill>
                <a:latin typeface="Consolas"/>
                <a:ea typeface="Consolas"/>
                <a:cs typeface="Consolas"/>
                <a:sym typeface="Consolas"/>
              </a:rPr>
              <a:t>"apple"</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"banana"</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"cherry"</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y = {</a:t>
            </a:r>
            <a:r>
              <a:rPr b="0" i="0" lang="en-US" sz="2000">
                <a:solidFill>
                  <a:srgbClr val="A52A2A"/>
                </a:solidFill>
                <a:latin typeface="Consolas"/>
                <a:ea typeface="Consolas"/>
                <a:cs typeface="Consolas"/>
                <a:sym typeface="Consolas"/>
              </a:rPr>
              <a:t>"google"</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"microsoft"</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"apple"</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x.intersection_update(y)</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(x)</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14"/>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95" name="Google Shape;195;p14"/>
          <p:cNvSpPr txBox="1"/>
          <p:nvPr/>
        </p:nvSpPr>
        <p:spPr>
          <a:xfrm>
            <a:off x="5567878" y="122682"/>
            <a:ext cx="86893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2060"/>
                </a:solidFill>
                <a:latin typeface="Calibri"/>
                <a:ea typeface="Calibri"/>
                <a:cs typeface="Calibri"/>
                <a:sym typeface="Calibri"/>
              </a:rPr>
              <a:t>Dictionaries</a:t>
            </a:r>
            <a:endParaRPr/>
          </a:p>
        </p:txBody>
      </p:sp>
      <p:sp>
        <p:nvSpPr>
          <p:cNvPr id="196" name="Google Shape;196;p14"/>
          <p:cNvSpPr txBox="1"/>
          <p:nvPr/>
        </p:nvSpPr>
        <p:spPr>
          <a:xfrm>
            <a:off x="517491" y="830568"/>
            <a:ext cx="11157018"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000000"/>
                </a:solidFill>
                <a:latin typeface="Verdana"/>
                <a:ea typeface="Verdana"/>
                <a:cs typeface="Verdana"/>
                <a:sym typeface="Verdana"/>
              </a:rPr>
              <a:t>Dictionaries are used to store data values in key:value pairs.</a:t>
            </a:r>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A dictionary is a collection which is ordered*, changeable and does not allow duplicates.</a:t>
            </a:r>
            <a:endParaRPr/>
          </a:p>
          <a:p>
            <a:pPr indent="0" lvl="0" marL="0" marR="0" rtl="0" algn="l">
              <a:spcBef>
                <a:spcPts val="0"/>
              </a:spcBef>
              <a:spcAft>
                <a:spcPts val="0"/>
              </a:spcAft>
              <a:buNone/>
            </a:pPr>
            <a:r>
              <a:rPr b="0" i="0" lang="en-US" sz="2000">
                <a:solidFill>
                  <a:srgbClr val="000000"/>
                </a:solidFill>
                <a:latin typeface="Consolas"/>
                <a:ea typeface="Consolas"/>
                <a:cs typeface="Consolas"/>
                <a:sym typeface="Consolas"/>
              </a:rPr>
              <a:t>thisdict =</a:t>
            </a:r>
            <a:r>
              <a:rPr b="0" i="0" lang="en-US" sz="2000">
                <a:solidFill>
                  <a:srgbClr val="FF0000"/>
                </a:solidFill>
                <a:latin typeface="Consolas"/>
                <a:ea typeface="Consolas"/>
                <a:cs typeface="Consolas"/>
                <a:sym typeface="Consolas"/>
              </a:rPr>
              <a:t> </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"brand"</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"Ford"</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"model"</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"Mustang"</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"year"</a:t>
            </a:r>
            <a:r>
              <a:rPr b="0" i="0" lang="en-US" sz="2000">
                <a:solidFill>
                  <a:srgbClr val="000000"/>
                </a:solidFill>
                <a:latin typeface="Consolas"/>
                <a:ea typeface="Consolas"/>
                <a:cs typeface="Consolas"/>
                <a:sym typeface="Consolas"/>
              </a:rPr>
              <a:t>: </a:t>
            </a:r>
            <a:r>
              <a:rPr b="0" i="0" lang="en-US" sz="2000">
                <a:solidFill>
                  <a:srgbClr val="FF0000"/>
                </a:solidFill>
                <a:latin typeface="Consolas"/>
                <a:ea typeface="Consolas"/>
                <a:cs typeface="Consolas"/>
                <a:sym typeface="Consolas"/>
              </a:rPr>
              <a:t>1964</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(thisdict)</a:t>
            </a:r>
            <a:endParaRPr b="0" i="0" sz="2000">
              <a:solidFill>
                <a:srgbClr val="000000"/>
              </a:solidFill>
              <a:latin typeface="Consolas"/>
              <a:ea typeface="Consolas"/>
              <a:cs typeface="Consolas"/>
              <a:sym typeface="Consolas"/>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Dictionaries are changeable, meaning that we can change, add or remove items after the dictionary has been created.</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Dictionaries cannot have two items with the same key</a:t>
            </a:r>
            <a:r>
              <a:rPr b="0" i="0" lang="en-US" sz="2000">
                <a:solidFill>
                  <a:srgbClr val="000000"/>
                </a:solidFill>
                <a:latin typeface="Consolas"/>
                <a:ea typeface="Consolas"/>
                <a:cs typeface="Consolas"/>
                <a:sym typeface="Consolas"/>
              </a:rPr>
              <a:t>. The values will be overwritten.</a:t>
            </a: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5"/>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202" name="Google Shape;202;p15"/>
          <p:cNvSpPr txBox="1"/>
          <p:nvPr/>
        </p:nvSpPr>
        <p:spPr>
          <a:xfrm>
            <a:off x="5567878" y="122682"/>
            <a:ext cx="86893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2060"/>
                </a:solidFill>
                <a:latin typeface="Calibri"/>
                <a:ea typeface="Calibri"/>
                <a:cs typeface="Calibri"/>
                <a:sym typeface="Calibri"/>
              </a:rPr>
              <a:t>Dictionaries</a:t>
            </a:r>
            <a:endParaRPr/>
          </a:p>
        </p:txBody>
      </p:sp>
      <p:sp>
        <p:nvSpPr>
          <p:cNvPr id="203" name="Google Shape;203;p15"/>
          <p:cNvSpPr txBox="1"/>
          <p:nvPr/>
        </p:nvSpPr>
        <p:spPr>
          <a:xfrm>
            <a:off x="517491" y="830568"/>
            <a:ext cx="11157018"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000000"/>
                </a:solidFill>
                <a:latin typeface="Verdana"/>
                <a:ea typeface="Verdana"/>
                <a:cs typeface="Verdana"/>
                <a:sym typeface="Verdana"/>
              </a:rPr>
              <a:t>How to access a dictionary?</a:t>
            </a:r>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We can access the items of a dictionary by referring to its key name, inside square brackets. </a:t>
            </a:r>
            <a:r>
              <a:rPr lang="en-US" sz="2000">
                <a:solidFill>
                  <a:srgbClr val="000000"/>
                </a:solidFill>
                <a:latin typeface="Verdana"/>
                <a:ea typeface="Verdana"/>
                <a:cs typeface="Verdana"/>
                <a:sym typeface="Verdana"/>
              </a:rPr>
              <a:t>The syntax is-</a:t>
            </a:r>
            <a:endParaRPr/>
          </a:p>
          <a:p>
            <a:pPr indent="0" lvl="0" marL="0" marR="0" rtl="0" algn="l">
              <a:spcBef>
                <a:spcPts val="0"/>
              </a:spcBef>
              <a:spcAft>
                <a:spcPts val="0"/>
              </a:spcAft>
              <a:buNone/>
            </a:pPr>
            <a:r>
              <a:rPr b="0" i="0" lang="en-US" sz="2000">
                <a:solidFill>
                  <a:srgbClr val="000000"/>
                </a:solidFill>
                <a:latin typeface="Consolas"/>
                <a:ea typeface="Consolas"/>
                <a:cs typeface="Consolas"/>
                <a:sym typeface="Consolas"/>
              </a:rPr>
              <a:t>thisdict =</a:t>
            </a:r>
            <a:r>
              <a:rPr b="0" i="0" lang="en-US" sz="2000">
                <a:solidFill>
                  <a:srgbClr val="FF0000"/>
                </a:solidFill>
                <a:latin typeface="Consolas"/>
                <a:ea typeface="Consolas"/>
                <a:cs typeface="Consolas"/>
                <a:sym typeface="Consolas"/>
              </a:rPr>
              <a:t> </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"brand"</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"Ford"</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"model"</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"Mustang"</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"year"</a:t>
            </a:r>
            <a:r>
              <a:rPr b="0" i="0" lang="en-US" sz="2000">
                <a:solidFill>
                  <a:srgbClr val="000000"/>
                </a:solidFill>
                <a:latin typeface="Consolas"/>
                <a:ea typeface="Consolas"/>
                <a:cs typeface="Consolas"/>
                <a:sym typeface="Consolas"/>
              </a:rPr>
              <a:t>: </a:t>
            </a:r>
            <a:r>
              <a:rPr b="0" i="0" lang="en-US" sz="2000">
                <a:solidFill>
                  <a:srgbClr val="FF0000"/>
                </a:solidFill>
                <a:latin typeface="Consolas"/>
                <a:ea typeface="Consolas"/>
                <a:cs typeface="Consolas"/>
                <a:sym typeface="Consolas"/>
              </a:rPr>
              <a:t>1964</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x = thisdict[</a:t>
            </a:r>
            <a:r>
              <a:rPr b="0" i="0" lang="en-US" sz="2000">
                <a:solidFill>
                  <a:srgbClr val="A52A2A"/>
                </a:solidFill>
                <a:latin typeface="Consolas"/>
                <a:ea typeface="Consolas"/>
                <a:cs typeface="Consolas"/>
                <a:sym typeface="Consolas"/>
              </a:rPr>
              <a:t>"model"</a:t>
            </a:r>
            <a:r>
              <a:rPr b="0" i="0" lang="en-US" sz="2000">
                <a:solidFill>
                  <a:srgbClr val="000000"/>
                </a:solidFill>
                <a:latin typeface="Consolas"/>
                <a:ea typeface="Consolas"/>
                <a:cs typeface="Consolas"/>
                <a:sym typeface="Consolas"/>
              </a:rPr>
              <a:t>]</a:t>
            </a:r>
            <a:endParaRPr sz="2000">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i="0" sz="2000">
              <a:solidFill>
                <a:srgbClr val="000000"/>
              </a:solidFill>
              <a:latin typeface="Verdana"/>
              <a:ea typeface="Verdana"/>
              <a:cs typeface="Verdana"/>
              <a:sym typeface="Verdana"/>
            </a:endParaRPr>
          </a:p>
          <a:p>
            <a:pPr indent="0" lvl="0" marL="0" marR="0" rtl="0" algn="l">
              <a:spcBef>
                <a:spcPts val="0"/>
              </a:spcBef>
              <a:spcAft>
                <a:spcPts val="0"/>
              </a:spcAft>
              <a:buNone/>
            </a:pPr>
            <a:r>
              <a:rPr lang="en-US" sz="2000">
                <a:solidFill>
                  <a:srgbClr val="000000"/>
                </a:solidFill>
                <a:latin typeface="Verdana"/>
                <a:ea typeface="Verdana"/>
                <a:cs typeface="Verdana"/>
                <a:sym typeface="Verdana"/>
              </a:rPr>
              <a:t>How to find out all the keys of a dictionary?</a:t>
            </a:r>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The keys() method will return a list of all the keys in the dictionary.</a:t>
            </a:r>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x = thisdict.keys()</a:t>
            </a:r>
            <a:endParaRPr sz="2000">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i="0" sz="2000">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i="0" sz="2000">
              <a:solidFill>
                <a:srgbClr val="000000"/>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16"/>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209" name="Google Shape;209;p16"/>
          <p:cNvSpPr txBox="1"/>
          <p:nvPr/>
        </p:nvSpPr>
        <p:spPr>
          <a:xfrm>
            <a:off x="5567878" y="122682"/>
            <a:ext cx="86893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2060"/>
                </a:solidFill>
                <a:latin typeface="Calibri"/>
                <a:ea typeface="Calibri"/>
                <a:cs typeface="Calibri"/>
                <a:sym typeface="Calibri"/>
              </a:rPr>
              <a:t>Dictionaries</a:t>
            </a:r>
            <a:endParaRPr/>
          </a:p>
        </p:txBody>
      </p:sp>
      <p:sp>
        <p:nvSpPr>
          <p:cNvPr id="210" name="Google Shape;210;p16"/>
          <p:cNvSpPr txBox="1"/>
          <p:nvPr/>
        </p:nvSpPr>
        <p:spPr>
          <a:xfrm>
            <a:off x="517491" y="830568"/>
            <a:ext cx="11157018"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000000"/>
                </a:solidFill>
                <a:latin typeface="Verdana"/>
                <a:ea typeface="Verdana"/>
                <a:cs typeface="Verdana"/>
                <a:sym typeface="Verdana"/>
              </a:rPr>
              <a:t>How to change the values in a dictionary?(We can also use the update function for this)</a:t>
            </a:r>
            <a:endParaRPr/>
          </a:p>
          <a:p>
            <a:pPr indent="0" lvl="0" marL="0" marR="0" rtl="0" algn="l">
              <a:spcBef>
                <a:spcPts val="0"/>
              </a:spcBef>
              <a:spcAft>
                <a:spcPts val="0"/>
              </a:spcAft>
              <a:buNone/>
            </a:pPr>
            <a:r>
              <a:rPr b="0" i="0" lang="en-US" sz="2000">
                <a:solidFill>
                  <a:srgbClr val="000000"/>
                </a:solidFill>
                <a:latin typeface="Consolas"/>
                <a:ea typeface="Consolas"/>
                <a:cs typeface="Consolas"/>
                <a:sym typeface="Consolas"/>
              </a:rPr>
              <a:t>thisdict =</a:t>
            </a:r>
            <a:r>
              <a:rPr b="0" i="0" lang="en-US" sz="2000">
                <a:solidFill>
                  <a:srgbClr val="FF0000"/>
                </a:solidFill>
                <a:latin typeface="Consolas"/>
                <a:ea typeface="Consolas"/>
                <a:cs typeface="Consolas"/>
                <a:sym typeface="Consolas"/>
              </a:rPr>
              <a:t> </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"brand"</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"Ford"</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"model"</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"Mustang"</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"year"</a:t>
            </a:r>
            <a:r>
              <a:rPr b="0" i="0" lang="en-US" sz="2000">
                <a:solidFill>
                  <a:srgbClr val="000000"/>
                </a:solidFill>
                <a:latin typeface="Consolas"/>
                <a:ea typeface="Consolas"/>
                <a:cs typeface="Consolas"/>
                <a:sym typeface="Consolas"/>
              </a:rPr>
              <a:t>: </a:t>
            </a:r>
            <a:r>
              <a:rPr b="0" i="0" lang="en-US" sz="2000">
                <a:solidFill>
                  <a:srgbClr val="FF0000"/>
                </a:solidFill>
                <a:latin typeface="Consolas"/>
                <a:ea typeface="Consolas"/>
                <a:cs typeface="Consolas"/>
                <a:sym typeface="Consolas"/>
              </a:rPr>
              <a:t>1964</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thisdict[</a:t>
            </a:r>
            <a:r>
              <a:rPr b="0" i="0" lang="en-US" sz="2000">
                <a:solidFill>
                  <a:srgbClr val="A52A2A"/>
                </a:solidFill>
                <a:latin typeface="Consolas"/>
                <a:ea typeface="Consolas"/>
                <a:cs typeface="Consolas"/>
                <a:sym typeface="Consolas"/>
              </a:rPr>
              <a:t>"year"</a:t>
            </a:r>
            <a:r>
              <a:rPr b="0" i="0" lang="en-US" sz="2000">
                <a:solidFill>
                  <a:srgbClr val="000000"/>
                </a:solidFill>
                <a:latin typeface="Consolas"/>
                <a:ea typeface="Consolas"/>
                <a:cs typeface="Consolas"/>
                <a:sym typeface="Consolas"/>
              </a:rPr>
              <a:t>] = </a:t>
            </a:r>
            <a:r>
              <a:rPr b="0" i="0" lang="en-US" sz="2000">
                <a:solidFill>
                  <a:srgbClr val="FF0000"/>
                </a:solidFill>
                <a:latin typeface="Consolas"/>
                <a:ea typeface="Consolas"/>
                <a:cs typeface="Consolas"/>
                <a:sym typeface="Consolas"/>
              </a:rPr>
              <a:t>2018</a:t>
            </a:r>
            <a:endParaRPr/>
          </a:p>
          <a:p>
            <a:pPr indent="0" lvl="0" marL="0" marR="0" rtl="0" algn="l">
              <a:spcBef>
                <a:spcPts val="0"/>
              </a:spcBef>
              <a:spcAft>
                <a:spcPts val="0"/>
              </a:spcAft>
              <a:buNone/>
            </a:pPr>
            <a:r>
              <a:t/>
            </a:r>
            <a:endParaRPr sz="2000">
              <a:solidFill>
                <a:srgbClr val="FF0000"/>
              </a:solidFill>
              <a:latin typeface="Consolas"/>
              <a:ea typeface="Consolas"/>
              <a:cs typeface="Consolas"/>
              <a:sym typeface="Consolas"/>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How to add items to a dictionary?</a:t>
            </a:r>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Adding an item to the dictionary is done by using a new index key and assigning a value to it:</a:t>
            </a:r>
            <a:endParaRPr/>
          </a:p>
          <a:p>
            <a:pPr indent="0" lvl="0" marL="0" marR="0" rtl="0" algn="l">
              <a:spcBef>
                <a:spcPts val="0"/>
              </a:spcBef>
              <a:spcAft>
                <a:spcPts val="0"/>
              </a:spcAft>
              <a:buNone/>
            </a:pPr>
            <a:r>
              <a:rPr b="0" i="0" lang="en-US" sz="2000">
                <a:solidFill>
                  <a:srgbClr val="000000"/>
                </a:solidFill>
                <a:latin typeface="Consolas"/>
                <a:ea typeface="Consolas"/>
                <a:cs typeface="Consolas"/>
                <a:sym typeface="Consolas"/>
              </a:rPr>
              <a:t>thisdict[</a:t>
            </a:r>
            <a:r>
              <a:rPr b="0" i="0" lang="en-US" sz="2000">
                <a:solidFill>
                  <a:srgbClr val="A52A2A"/>
                </a:solidFill>
                <a:latin typeface="Consolas"/>
                <a:ea typeface="Consolas"/>
                <a:cs typeface="Consolas"/>
                <a:sym typeface="Consolas"/>
              </a:rPr>
              <a:t>"color"</a:t>
            </a:r>
            <a:r>
              <a:rPr b="0" i="0" lang="en-US" sz="2000">
                <a:solidFill>
                  <a:srgbClr val="000000"/>
                </a:solidFill>
                <a:latin typeface="Consolas"/>
                <a:ea typeface="Consolas"/>
                <a:cs typeface="Consolas"/>
                <a:sym typeface="Consolas"/>
              </a:rPr>
              <a:t>] = </a:t>
            </a:r>
            <a:r>
              <a:rPr b="0" i="0" lang="en-US" sz="2000">
                <a:solidFill>
                  <a:srgbClr val="A52A2A"/>
                </a:solidFill>
                <a:latin typeface="Consolas"/>
                <a:ea typeface="Consolas"/>
                <a:cs typeface="Consolas"/>
                <a:sym typeface="Consolas"/>
              </a:rPr>
              <a:t>"red"</a:t>
            </a: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How to delete items?</a:t>
            </a:r>
            <a:r>
              <a:rPr lang="en-US" sz="2000">
                <a:solidFill>
                  <a:srgbClr val="000000"/>
                </a:solidFill>
                <a:latin typeface="Verdana"/>
                <a:ea typeface="Verdana"/>
                <a:cs typeface="Verdana"/>
                <a:sym typeface="Verdana"/>
              </a:rPr>
              <a:t>- We can use the pop or delete function just like lists.</a:t>
            </a:r>
            <a:endParaRPr b="0" i="0" sz="2000">
              <a:solidFill>
                <a:srgbClr val="000000"/>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17"/>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216" name="Google Shape;216;p17"/>
          <p:cNvSpPr txBox="1"/>
          <p:nvPr/>
        </p:nvSpPr>
        <p:spPr>
          <a:xfrm>
            <a:off x="4214192" y="122682"/>
            <a:ext cx="1004299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2060"/>
                </a:solidFill>
                <a:latin typeface="Calibri"/>
                <a:ea typeface="Calibri"/>
                <a:cs typeface="Calibri"/>
                <a:sym typeface="Calibri"/>
              </a:rPr>
              <a:t>Dictionaries</a:t>
            </a:r>
            <a:endParaRPr/>
          </a:p>
        </p:txBody>
      </p:sp>
      <p:sp>
        <p:nvSpPr>
          <p:cNvPr id="217" name="Google Shape;217;p17"/>
          <p:cNvSpPr txBox="1"/>
          <p:nvPr/>
        </p:nvSpPr>
        <p:spPr>
          <a:xfrm>
            <a:off x="299191" y="644843"/>
            <a:ext cx="11157000" cy="255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000000"/>
                </a:solidFill>
                <a:latin typeface="Verdana"/>
                <a:ea typeface="Verdana"/>
                <a:cs typeface="Verdana"/>
                <a:sym typeface="Verdana"/>
              </a:rPr>
              <a:t>How to copy a dictionary?</a:t>
            </a:r>
            <a:endParaRPr/>
          </a:p>
          <a:p>
            <a:pPr indent="0" lvl="0" marL="0" marR="0" rtl="0" algn="l">
              <a:spcBef>
                <a:spcPts val="0"/>
              </a:spcBef>
              <a:spcAft>
                <a:spcPts val="0"/>
              </a:spcAft>
              <a:buNone/>
            </a:pPr>
            <a:r>
              <a:rPr b="0" i="0" lang="en-US" sz="2000">
                <a:solidFill>
                  <a:srgbClr val="000000"/>
                </a:solidFill>
                <a:latin typeface="Consolas"/>
                <a:ea typeface="Consolas"/>
                <a:cs typeface="Consolas"/>
                <a:sym typeface="Consolas"/>
              </a:rPr>
              <a:t>thisdict =</a:t>
            </a:r>
            <a:r>
              <a:rPr b="0" i="0" lang="en-US" sz="2000">
                <a:solidFill>
                  <a:srgbClr val="FF0000"/>
                </a:solidFill>
                <a:latin typeface="Consolas"/>
                <a:ea typeface="Consolas"/>
                <a:cs typeface="Consolas"/>
                <a:sym typeface="Consolas"/>
              </a:rPr>
              <a:t> </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"brand"</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"Ford"</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"model"</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"Mustang"</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"year"</a:t>
            </a:r>
            <a:r>
              <a:rPr b="0" i="0" lang="en-US" sz="2000">
                <a:solidFill>
                  <a:srgbClr val="000000"/>
                </a:solidFill>
                <a:latin typeface="Consolas"/>
                <a:ea typeface="Consolas"/>
                <a:cs typeface="Consolas"/>
                <a:sym typeface="Consolas"/>
              </a:rPr>
              <a:t>: </a:t>
            </a:r>
            <a:r>
              <a:rPr b="0" i="0" lang="en-US" sz="2000">
                <a:solidFill>
                  <a:srgbClr val="FF0000"/>
                </a:solidFill>
                <a:latin typeface="Consolas"/>
                <a:ea typeface="Consolas"/>
                <a:cs typeface="Consolas"/>
                <a:sym typeface="Consolas"/>
              </a:rPr>
              <a:t>1964</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mydict = thisdict.copy()</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(mydict)</a:t>
            </a:r>
            <a:endParaRPr b="0" i="0" sz="2000">
              <a:solidFill>
                <a:srgbClr val="000000"/>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18"/>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223" name="Google Shape;223;p18"/>
          <p:cNvSpPr txBox="1"/>
          <p:nvPr/>
        </p:nvSpPr>
        <p:spPr>
          <a:xfrm>
            <a:off x="4214192" y="122682"/>
            <a:ext cx="1004299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2060"/>
                </a:solidFill>
                <a:latin typeface="Calibri"/>
                <a:ea typeface="Calibri"/>
                <a:cs typeface="Calibri"/>
                <a:sym typeface="Calibri"/>
              </a:rPr>
              <a:t>While Loop</a:t>
            </a:r>
            <a:endParaRPr/>
          </a:p>
        </p:txBody>
      </p:sp>
      <p:sp>
        <p:nvSpPr>
          <p:cNvPr id="224" name="Google Shape;224;p18"/>
          <p:cNvSpPr txBox="1"/>
          <p:nvPr/>
        </p:nvSpPr>
        <p:spPr>
          <a:xfrm>
            <a:off x="517491" y="826249"/>
            <a:ext cx="11157018"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Verdana"/>
                <a:ea typeface="Verdana"/>
                <a:cs typeface="Verdana"/>
                <a:sym typeface="Verdana"/>
              </a:rPr>
              <a:t>With the </a:t>
            </a:r>
            <a:r>
              <a:rPr b="0" i="0" lang="en-US" sz="1800">
                <a:solidFill>
                  <a:srgbClr val="DC143C"/>
                </a:solidFill>
                <a:latin typeface="Consolas"/>
                <a:ea typeface="Consolas"/>
                <a:cs typeface="Consolas"/>
                <a:sym typeface="Consolas"/>
              </a:rPr>
              <a:t>while</a:t>
            </a:r>
            <a:r>
              <a:rPr b="0" i="0" lang="en-US" sz="1800">
                <a:solidFill>
                  <a:srgbClr val="000000"/>
                </a:solidFill>
                <a:latin typeface="Verdana"/>
                <a:ea typeface="Verdana"/>
                <a:cs typeface="Verdana"/>
                <a:sym typeface="Verdana"/>
              </a:rPr>
              <a:t> loop we can execute a set of statements as long as a condition is true.</a:t>
            </a:r>
            <a:endParaRPr/>
          </a:p>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i = </a:t>
            </a:r>
            <a:r>
              <a:rPr b="0" i="0" lang="en-US" sz="1800">
                <a:solidFill>
                  <a:srgbClr val="FF0000"/>
                </a:solidFill>
                <a:latin typeface="Consolas"/>
                <a:ea typeface="Consolas"/>
                <a:cs typeface="Consolas"/>
                <a:sym typeface="Consolas"/>
              </a:rPr>
              <a:t>1</a:t>
            </a:r>
            <a:br>
              <a:rPr lang="en-US" sz="1800">
                <a:solidFill>
                  <a:schemeClr val="dk1"/>
                </a:solidFill>
                <a:latin typeface="Calibri"/>
                <a:ea typeface="Calibri"/>
                <a:cs typeface="Calibri"/>
                <a:sym typeface="Calibri"/>
              </a:rPr>
            </a:br>
            <a:r>
              <a:rPr b="0" i="0" lang="en-US" sz="1800">
                <a:solidFill>
                  <a:srgbClr val="0000CD"/>
                </a:solidFill>
                <a:latin typeface="Consolas"/>
                <a:ea typeface="Consolas"/>
                <a:cs typeface="Consolas"/>
                <a:sym typeface="Consolas"/>
              </a:rPr>
              <a:t>while</a:t>
            </a:r>
            <a:r>
              <a:rPr b="0" i="0" lang="en-US" sz="1800">
                <a:solidFill>
                  <a:srgbClr val="000000"/>
                </a:solidFill>
                <a:latin typeface="Consolas"/>
                <a:ea typeface="Consolas"/>
                <a:cs typeface="Consolas"/>
                <a:sym typeface="Consolas"/>
              </a:rPr>
              <a:t> i &lt; </a:t>
            </a:r>
            <a:r>
              <a:rPr b="0" i="0" lang="en-US" sz="1800">
                <a:solidFill>
                  <a:srgbClr val="FF0000"/>
                </a:solidFill>
                <a:latin typeface="Consolas"/>
                <a:ea typeface="Consolas"/>
                <a:cs typeface="Consolas"/>
                <a:sym typeface="Consolas"/>
              </a:rPr>
              <a:t>6</a:t>
            </a:r>
            <a:r>
              <a:rPr b="0" i="0" lang="en-US" sz="1800">
                <a:solidFill>
                  <a:srgbClr val="000000"/>
                </a:solidFill>
                <a:latin typeface="Consolas"/>
                <a:ea typeface="Consolas"/>
                <a:cs typeface="Consolas"/>
                <a:sym typeface="Consolas"/>
              </a:rPr>
              <a:t>:</a:t>
            </a:r>
            <a:br>
              <a:rPr lang="en-US" sz="1800">
                <a:solidFill>
                  <a:schemeClr val="dk1"/>
                </a:solidFill>
                <a:latin typeface="Calibri"/>
                <a:ea typeface="Calibri"/>
                <a:cs typeface="Calibri"/>
                <a:sym typeface="Calibri"/>
              </a:rPr>
            </a:br>
            <a:r>
              <a:rPr b="0" i="0" lang="en-US" sz="1800">
                <a:solidFill>
                  <a:srgbClr val="000000"/>
                </a:solidFill>
                <a:latin typeface="Consolas"/>
                <a:ea typeface="Consolas"/>
                <a:cs typeface="Consolas"/>
                <a:sym typeface="Consolas"/>
              </a:rPr>
              <a:t>  </a:t>
            </a:r>
            <a:r>
              <a:rPr b="0" i="0" lang="en-US" sz="1800">
                <a:solidFill>
                  <a:srgbClr val="0000CD"/>
                </a:solidFill>
                <a:latin typeface="Consolas"/>
                <a:ea typeface="Consolas"/>
                <a:cs typeface="Consolas"/>
                <a:sym typeface="Consolas"/>
              </a:rPr>
              <a:t>print</a:t>
            </a:r>
            <a:r>
              <a:rPr b="0" i="0" lang="en-US" sz="1800">
                <a:solidFill>
                  <a:srgbClr val="000000"/>
                </a:solidFill>
                <a:latin typeface="Consolas"/>
                <a:ea typeface="Consolas"/>
                <a:cs typeface="Consolas"/>
                <a:sym typeface="Consolas"/>
              </a:rPr>
              <a:t>(i)</a:t>
            </a:r>
            <a:br>
              <a:rPr lang="en-US" sz="1800">
                <a:solidFill>
                  <a:schemeClr val="dk1"/>
                </a:solidFill>
                <a:latin typeface="Calibri"/>
                <a:ea typeface="Calibri"/>
                <a:cs typeface="Calibri"/>
                <a:sym typeface="Calibri"/>
              </a:rPr>
            </a:br>
            <a:r>
              <a:rPr b="0" i="0" lang="en-US" sz="1800">
                <a:solidFill>
                  <a:srgbClr val="000000"/>
                </a:solidFill>
                <a:latin typeface="Consolas"/>
                <a:ea typeface="Consolas"/>
                <a:cs typeface="Consolas"/>
                <a:sym typeface="Consolas"/>
              </a:rPr>
              <a:t>  i += </a:t>
            </a:r>
            <a:r>
              <a:rPr b="0" i="0" lang="en-US" sz="1800">
                <a:solidFill>
                  <a:srgbClr val="FF0000"/>
                </a:solidFill>
                <a:latin typeface="Consolas"/>
                <a:ea typeface="Consolas"/>
                <a:cs typeface="Consolas"/>
                <a:sym typeface="Consolas"/>
              </a:rPr>
              <a:t>1</a:t>
            </a:r>
            <a:endParaRPr/>
          </a:p>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With the </a:t>
            </a:r>
            <a:r>
              <a:rPr b="0" i="0" lang="en-US" sz="1800">
                <a:solidFill>
                  <a:srgbClr val="DC143C"/>
                </a:solidFill>
                <a:latin typeface="Consolas"/>
                <a:ea typeface="Consolas"/>
                <a:cs typeface="Consolas"/>
                <a:sym typeface="Consolas"/>
              </a:rPr>
              <a:t>break</a:t>
            </a:r>
            <a:r>
              <a:rPr b="0" i="0" lang="en-US" sz="1800">
                <a:solidFill>
                  <a:srgbClr val="000000"/>
                </a:solidFill>
                <a:latin typeface="Verdana"/>
                <a:ea typeface="Verdana"/>
                <a:cs typeface="Verdana"/>
                <a:sym typeface="Verdana"/>
              </a:rPr>
              <a:t> statement we can stop the loop even if the while condition is true.</a:t>
            </a:r>
            <a:endParaRPr/>
          </a:p>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With the </a:t>
            </a:r>
            <a:r>
              <a:rPr b="0" i="0" lang="en-US" sz="1800">
                <a:solidFill>
                  <a:srgbClr val="DC143C"/>
                </a:solidFill>
                <a:latin typeface="Consolas"/>
                <a:ea typeface="Consolas"/>
                <a:cs typeface="Consolas"/>
                <a:sym typeface="Consolas"/>
              </a:rPr>
              <a:t>continue</a:t>
            </a:r>
            <a:r>
              <a:rPr b="0" i="0" lang="en-US" sz="1800">
                <a:solidFill>
                  <a:srgbClr val="000000"/>
                </a:solidFill>
                <a:latin typeface="Verdana"/>
                <a:ea typeface="Verdana"/>
                <a:cs typeface="Verdana"/>
                <a:sym typeface="Verdana"/>
              </a:rPr>
              <a:t> statement we can stop the current iteration, and continue with the next</a:t>
            </a:r>
            <a:endParaRPr/>
          </a:p>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i = </a:t>
            </a:r>
            <a:r>
              <a:rPr b="0" i="0" lang="en-US" sz="1800">
                <a:solidFill>
                  <a:srgbClr val="FF0000"/>
                </a:solidFill>
                <a:latin typeface="Consolas"/>
                <a:ea typeface="Consolas"/>
                <a:cs typeface="Consolas"/>
                <a:sym typeface="Consolas"/>
              </a:rPr>
              <a:t>0</a:t>
            </a:r>
            <a:br>
              <a:rPr lang="en-US" sz="1800">
                <a:solidFill>
                  <a:schemeClr val="dk1"/>
                </a:solidFill>
                <a:latin typeface="Calibri"/>
                <a:ea typeface="Calibri"/>
                <a:cs typeface="Calibri"/>
                <a:sym typeface="Calibri"/>
              </a:rPr>
            </a:br>
            <a:r>
              <a:rPr b="0" i="0" lang="en-US" sz="1800">
                <a:solidFill>
                  <a:srgbClr val="0000CD"/>
                </a:solidFill>
                <a:latin typeface="Consolas"/>
                <a:ea typeface="Consolas"/>
                <a:cs typeface="Consolas"/>
                <a:sym typeface="Consolas"/>
              </a:rPr>
              <a:t>while</a:t>
            </a:r>
            <a:r>
              <a:rPr b="0" i="0" lang="en-US" sz="1800">
                <a:solidFill>
                  <a:srgbClr val="000000"/>
                </a:solidFill>
                <a:latin typeface="Consolas"/>
                <a:ea typeface="Consolas"/>
                <a:cs typeface="Consolas"/>
                <a:sym typeface="Consolas"/>
              </a:rPr>
              <a:t> i &lt; </a:t>
            </a:r>
            <a:r>
              <a:rPr b="0" i="0" lang="en-US" sz="1800">
                <a:solidFill>
                  <a:srgbClr val="FF0000"/>
                </a:solidFill>
                <a:latin typeface="Consolas"/>
                <a:ea typeface="Consolas"/>
                <a:cs typeface="Consolas"/>
                <a:sym typeface="Consolas"/>
              </a:rPr>
              <a:t>6</a:t>
            </a:r>
            <a:r>
              <a:rPr b="0" i="0" lang="en-US" sz="1800">
                <a:solidFill>
                  <a:srgbClr val="000000"/>
                </a:solidFill>
                <a:latin typeface="Consolas"/>
                <a:ea typeface="Consolas"/>
                <a:cs typeface="Consolas"/>
                <a:sym typeface="Consolas"/>
              </a:rPr>
              <a:t>:</a:t>
            </a:r>
            <a:br>
              <a:rPr lang="en-US" sz="1800">
                <a:solidFill>
                  <a:schemeClr val="dk1"/>
                </a:solidFill>
                <a:latin typeface="Calibri"/>
                <a:ea typeface="Calibri"/>
                <a:cs typeface="Calibri"/>
                <a:sym typeface="Calibri"/>
              </a:rPr>
            </a:br>
            <a:r>
              <a:rPr b="0" i="0" lang="en-US" sz="1800">
                <a:solidFill>
                  <a:srgbClr val="000000"/>
                </a:solidFill>
                <a:latin typeface="Consolas"/>
                <a:ea typeface="Consolas"/>
                <a:cs typeface="Consolas"/>
                <a:sym typeface="Consolas"/>
              </a:rPr>
              <a:t>  i += </a:t>
            </a:r>
            <a:r>
              <a:rPr b="0" i="0" lang="en-US" sz="1800">
                <a:solidFill>
                  <a:srgbClr val="FF0000"/>
                </a:solidFill>
                <a:latin typeface="Consolas"/>
                <a:ea typeface="Consolas"/>
                <a:cs typeface="Consolas"/>
                <a:sym typeface="Consolas"/>
              </a:rPr>
              <a:t>1</a:t>
            </a:r>
            <a:br>
              <a:rPr lang="en-US" sz="1800">
                <a:solidFill>
                  <a:schemeClr val="dk1"/>
                </a:solidFill>
                <a:latin typeface="Calibri"/>
                <a:ea typeface="Calibri"/>
                <a:cs typeface="Calibri"/>
                <a:sym typeface="Calibri"/>
              </a:rPr>
            </a:br>
            <a:r>
              <a:rPr b="0" i="0" lang="en-US" sz="1800">
                <a:solidFill>
                  <a:srgbClr val="000000"/>
                </a:solidFill>
                <a:latin typeface="Consolas"/>
                <a:ea typeface="Consolas"/>
                <a:cs typeface="Consolas"/>
                <a:sym typeface="Consolas"/>
              </a:rPr>
              <a:t>  </a:t>
            </a:r>
            <a:r>
              <a:rPr b="0" i="0" lang="en-US" sz="1800">
                <a:solidFill>
                  <a:srgbClr val="0000CD"/>
                </a:solidFill>
                <a:latin typeface="Consolas"/>
                <a:ea typeface="Consolas"/>
                <a:cs typeface="Consolas"/>
                <a:sym typeface="Consolas"/>
              </a:rPr>
              <a:t>if</a:t>
            </a:r>
            <a:r>
              <a:rPr b="0" i="0" lang="en-US" sz="1800">
                <a:solidFill>
                  <a:srgbClr val="000000"/>
                </a:solidFill>
                <a:latin typeface="Consolas"/>
                <a:ea typeface="Consolas"/>
                <a:cs typeface="Consolas"/>
                <a:sym typeface="Consolas"/>
              </a:rPr>
              <a:t> i == </a:t>
            </a:r>
            <a:r>
              <a:rPr b="0" i="0" lang="en-US" sz="1800">
                <a:solidFill>
                  <a:srgbClr val="FF0000"/>
                </a:solidFill>
                <a:latin typeface="Consolas"/>
                <a:ea typeface="Consolas"/>
                <a:cs typeface="Consolas"/>
                <a:sym typeface="Consolas"/>
              </a:rPr>
              <a:t>3</a:t>
            </a:r>
            <a:r>
              <a:rPr b="0" i="0" lang="en-US" sz="1800">
                <a:solidFill>
                  <a:srgbClr val="000000"/>
                </a:solidFill>
                <a:latin typeface="Consolas"/>
                <a:ea typeface="Consolas"/>
                <a:cs typeface="Consolas"/>
                <a:sym typeface="Consolas"/>
              </a:rPr>
              <a:t>:</a:t>
            </a:r>
            <a:br>
              <a:rPr lang="en-US" sz="1800">
                <a:solidFill>
                  <a:schemeClr val="dk1"/>
                </a:solidFill>
                <a:latin typeface="Calibri"/>
                <a:ea typeface="Calibri"/>
                <a:cs typeface="Calibri"/>
                <a:sym typeface="Calibri"/>
              </a:rPr>
            </a:br>
            <a:r>
              <a:rPr b="0" i="0" lang="en-US" sz="1800">
                <a:solidFill>
                  <a:srgbClr val="000000"/>
                </a:solidFill>
                <a:latin typeface="Consolas"/>
                <a:ea typeface="Consolas"/>
                <a:cs typeface="Consolas"/>
                <a:sym typeface="Consolas"/>
              </a:rPr>
              <a:t>    </a:t>
            </a:r>
            <a:r>
              <a:rPr b="0" i="0" lang="en-US" sz="1800">
                <a:solidFill>
                  <a:srgbClr val="0000CD"/>
                </a:solidFill>
                <a:latin typeface="Consolas"/>
                <a:ea typeface="Consolas"/>
                <a:cs typeface="Consolas"/>
                <a:sym typeface="Consolas"/>
              </a:rPr>
              <a:t>continue</a:t>
            </a:r>
            <a:br>
              <a:rPr lang="en-US" sz="1800">
                <a:solidFill>
                  <a:schemeClr val="dk1"/>
                </a:solidFill>
                <a:latin typeface="Calibri"/>
                <a:ea typeface="Calibri"/>
                <a:cs typeface="Calibri"/>
                <a:sym typeface="Calibri"/>
              </a:rPr>
            </a:br>
            <a:r>
              <a:rPr b="0" i="0" lang="en-US" sz="1800">
                <a:solidFill>
                  <a:srgbClr val="000000"/>
                </a:solidFill>
                <a:latin typeface="Consolas"/>
                <a:ea typeface="Consolas"/>
                <a:cs typeface="Consolas"/>
                <a:sym typeface="Consolas"/>
              </a:rPr>
              <a:t>  </a:t>
            </a:r>
            <a:r>
              <a:rPr b="0" i="0" lang="en-US" sz="1800">
                <a:solidFill>
                  <a:srgbClr val="0000CD"/>
                </a:solidFill>
                <a:latin typeface="Consolas"/>
                <a:ea typeface="Consolas"/>
                <a:cs typeface="Consolas"/>
                <a:sym typeface="Consolas"/>
              </a:rPr>
              <a:t>print</a:t>
            </a:r>
            <a:r>
              <a:rPr b="0" i="0" lang="en-US" sz="1800">
                <a:solidFill>
                  <a:srgbClr val="000000"/>
                </a:solidFill>
                <a:latin typeface="Consolas"/>
                <a:ea typeface="Consolas"/>
                <a:cs typeface="Consolas"/>
                <a:sym typeface="Consolas"/>
              </a:rPr>
              <a:t>(i)</a:t>
            </a:r>
            <a:endParaRPr b="0" i="0" sz="1800">
              <a:solidFill>
                <a:srgbClr val="000000"/>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19"/>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230" name="Google Shape;230;p19"/>
          <p:cNvSpPr txBox="1"/>
          <p:nvPr/>
        </p:nvSpPr>
        <p:spPr>
          <a:xfrm>
            <a:off x="2782958" y="68667"/>
            <a:ext cx="1004299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2060"/>
                </a:solidFill>
                <a:latin typeface="Calibri"/>
                <a:ea typeface="Calibri"/>
                <a:cs typeface="Calibri"/>
                <a:sym typeface="Calibri"/>
              </a:rPr>
              <a:t>The else statement with While</a:t>
            </a:r>
            <a:endParaRPr/>
          </a:p>
        </p:txBody>
      </p:sp>
      <p:sp>
        <p:nvSpPr>
          <p:cNvPr id="231" name="Google Shape;231;p19"/>
          <p:cNvSpPr txBox="1"/>
          <p:nvPr/>
        </p:nvSpPr>
        <p:spPr>
          <a:xfrm>
            <a:off x="517491" y="826249"/>
            <a:ext cx="11157018"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000000"/>
                </a:solidFill>
                <a:latin typeface="Verdana"/>
                <a:ea typeface="Verdana"/>
                <a:cs typeface="Verdana"/>
                <a:sym typeface="Verdana"/>
              </a:rPr>
              <a:t>With the </a:t>
            </a:r>
            <a:r>
              <a:rPr b="0" i="0" lang="en-US" sz="2000">
                <a:solidFill>
                  <a:srgbClr val="DC143C"/>
                </a:solidFill>
                <a:latin typeface="Consolas"/>
                <a:ea typeface="Consolas"/>
                <a:cs typeface="Consolas"/>
                <a:sym typeface="Consolas"/>
              </a:rPr>
              <a:t>else</a:t>
            </a:r>
            <a:r>
              <a:rPr b="0" i="0" lang="en-US" sz="2000">
                <a:solidFill>
                  <a:srgbClr val="000000"/>
                </a:solidFill>
                <a:latin typeface="Verdana"/>
                <a:ea typeface="Verdana"/>
                <a:cs typeface="Verdana"/>
                <a:sym typeface="Verdana"/>
              </a:rPr>
              <a:t> statement we can run a block of code once when the condition no longer is true.</a:t>
            </a:r>
            <a:endParaRPr/>
          </a:p>
          <a:p>
            <a:pPr indent="0" lvl="0" marL="0" marR="0" rtl="0" algn="l">
              <a:spcBef>
                <a:spcPts val="0"/>
              </a:spcBef>
              <a:spcAft>
                <a:spcPts val="0"/>
              </a:spcAft>
              <a:buNone/>
            </a:pPr>
            <a:r>
              <a:t/>
            </a:r>
            <a:endParaRPr sz="20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2000">
                <a:solidFill>
                  <a:srgbClr val="000000"/>
                </a:solidFill>
                <a:latin typeface="Consolas"/>
                <a:ea typeface="Consolas"/>
                <a:cs typeface="Consolas"/>
                <a:sym typeface="Consolas"/>
              </a:rPr>
              <a:t>i = </a:t>
            </a:r>
            <a:r>
              <a:rPr b="0" i="0" lang="en-US" sz="2000">
                <a:solidFill>
                  <a:srgbClr val="FF0000"/>
                </a:solidFill>
                <a:latin typeface="Consolas"/>
                <a:ea typeface="Consolas"/>
                <a:cs typeface="Consolas"/>
                <a:sym typeface="Consolas"/>
              </a:rPr>
              <a:t>1</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while</a:t>
            </a:r>
            <a:r>
              <a:rPr b="0" i="0" lang="en-US" sz="2000">
                <a:solidFill>
                  <a:srgbClr val="000000"/>
                </a:solidFill>
                <a:latin typeface="Consolas"/>
                <a:ea typeface="Consolas"/>
                <a:cs typeface="Consolas"/>
                <a:sym typeface="Consolas"/>
              </a:rPr>
              <a:t> i &lt; </a:t>
            </a:r>
            <a:r>
              <a:rPr b="0" i="0" lang="en-US" sz="2000">
                <a:solidFill>
                  <a:srgbClr val="FF0000"/>
                </a:solidFill>
                <a:latin typeface="Consolas"/>
                <a:ea typeface="Consolas"/>
                <a:cs typeface="Consolas"/>
                <a:sym typeface="Consolas"/>
              </a:rPr>
              <a:t>6</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a:t>
            </a: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(i)</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i += </a:t>
            </a:r>
            <a:r>
              <a:rPr b="0" i="0" lang="en-US" sz="2000">
                <a:solidFill>
                  <a:srgbClr val="FF0000"/>
                </a:solidFill>
                <a:latin typeface="Consolas"/>
                <a:ea typeface="Consolas"/>
                <a:cs typeface="Consolas"/>
                <a:sym typeface="Consolas"/>
              </a:rPr>
              <a:t>1</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else</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a:t>
            </a: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a:t>
            </a:r>
            <a:r>
              <a:rPr b="0" i="0" lang="en-US" sz="2000">
                <a:solidFill>
                  <a:srgbClr val="A52A2A"/>
                </a:solidFill>
                <a:latin typeface="Consolas"/>
                <a:ea typeface="Consolas"/>
                <a:cs typeface="Consolas"/>
                <a:sym typeface="Consolas"/>
              </a:rPr>
              <a:t>"i is no longer less than 6"</a:t>
            </a:r>
            <a:r>
              <a:rPr b="0" i="0" lang="en-US" sz="2000">
                <a:solidFill>
                  <a:srgbClr val="000000"/>
                </a:solidFill>
                <a:latin typeface="Consolas"/>
                <a:ea typeface="Consolas"/>
                <a:cs typeface="Consolas"/>
                <a:sym typeface="Consolas"/>
              </a:rPr>
              <a:t>)</a:t>
            </a:r>
            <a:endParaRPr b="0" i="0" sz="2000">
              <a:solidFill>
                <a:srgbClr val="000000"/>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08" name="Google Shape;108;p2"/>
          <p:cNvSpPr txBox="1"/>
          <p:nvPr/>
        </p:nvSpPr>
        <p:spPr>
          <a:xfrm>
            <a:off x="3048838" y="121808"/>
            <a:ext cx="6094324"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rgbClr val="FF0000"/>
                </a:solidFill>
                <a:latin typeface="Calibri"/>
                <a:ea typeface="Calibri"/>
                <a:cs typeface="Calibri"/>
                <a:sym typeface="Calibri"/>
              </a:rPr>
              <a:t>Python </a:t>
            </a:r>
            <a:r>
              <a:rPr b="1" i="0" lang="en-US" sz="4800" u="none" cap="none" strike="noStrike">
                <a:solidFill>
                  <a:srgbClr val="002060"/>
                </a:solidFill>
                <a:latin typeface="Calibri"/>
                <a:ea typeface="Calibri"/>
                <a:cs typeface="Calibri"/>
                <a:sym typeface="Calibri"/>
              </a:rPr>
              <a:t>Course</a:t>
            </a:r>
            <a:endParaRPr b="0" i="0" sz="4800" u="none" cap="none" strike="noStrike">
              <a:solidFill>
                <a:schemeClr val="dk1"/>
              </a:solidFill>
              <a:latin typeface="Calibri"/>
              <a:ea typeface="Calibri"/>
              <a:cs typeface="Calibri"/>
              <a:sym typeface="Calibri"/>
            </a:endParaRPr>
          </a:p>
        </p:txBody>
      </p:sp>
      <p:pic>
        <p:nvPicPr>
          <p:cNvPr id="109" name="Google Shape;109;p2"/>
          <p:cNvPicPr preferRelativeResize="0"/>
          <p:nvPr/>
        </p:nvPicPr>
        <p:blipFill rotWithShape="1">
          <a:blip r:embed="rId4">
            <a:alphaModFix/>
          </a:blip>
          <a:srcRect b="0" l="0" r="0" t="0"/>
          <a:stretch/>
        </p:blipFill>
        <p:spPr>
          <a:xfrm>
            <a:off x="3689838" y="1223917"/>
            <a:ext cx="4648200" cy="3674100"/>
          </a:xfrm>
          <a:prstGeom prst="rect">
            <a:avLst/>
          </a:prstGeom>
          <a:noFill/>
          <a:ln>
            <a:noFill/>
          </a:ln>
        </p:spPr>
      </p:pic>
      <p:sp>
        <p:nvSpPr>
          <p:cNvPr id="110" name="Google Shape;110;p2"/>
          <p:cNvSpPr txBox="1"/>
          <p:nvPr/>
        </p:nvSpPr>
        <p:spPr>
          <a:xfrm>
            <a:off x="4688688" y="5250000"/>
            <a:ext cx="2650500" cy="368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(Basics)</a:t>
            </a:r>
            <a:endParaRPr b="1" i="0" sz="1800" u="none" cap="none" strike="noStrike">
              <a:solidFill>
                <a:srgbClr val="FF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0"/>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237" name="Google Shape;237;p20"/>
          <p:cNvSpPr txBox="1"/>
          <p:nvPr/>
        </p:nvSpPr>
        <p:spPr>
          <a:xfrm>
            <a:off x="3617845" y="48770"/>
            <a:ext cx="1004299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2060"/>
                </a:solidFill>
                <a:latin typeface="Calibri"/>
                <a:ea typeface="Calibri"/>
                <a:cs typeface="Calibri"/>
                <a:sym typeface="Calibri"/>
              </a:rPr>
              <a:t>The Range Function</a:t>
            </a:r>
            <a:endParaRPr/>
          </a:p>
        </p:txBody>
      </p:sp>
      <p:sp>
        <p:nvSpPr>
          <p:cNvPr id="238" name="Google Shape;238;p20"/>
          <p:cNvSpPr txBox="1"/>
          <p:nvPr/>
        </p:nvSpPr>
        <p:spPr>
          <a:xfrm>
            <a:off x="362778" y="806352"/>
            <a:ext cx="11256065"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range() is a built-in function of Python. It is used when a user needs to perform an action for a specific number of times.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range() function is used to generate a sequence of numbers.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range() is commonly used in for looping hence, knowledge of same is key aspect when dealing with any kind of Python code. Most common use of range() function in Python is to iterate sequence type (List, string etc.. ) with for and while loop.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range() function returns a sequence of numbers, starting from 0 by default, and increments by 1 (by default), and stops before a specified number.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range(start, stop, step)</a:t>
            </a:r>
            <a:endParaRPr/>
          </a:p>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x = </a:t>
            </a:r>
            <a:r>
              <a:rPr b="0" i="0" lang="en-US" sz="1800">
                <a:solidFill>
                  <a:srgbClr val="0000CD"/>
                </a:solidFill>
                <a:latin typeface="Consolas"/>
                <a:ea typeface="Consolas"/>
                <a:cs typeface="Consolas"/>
                <a:sym typeface="Consolas"/>
              </a:rPr>
              <a:t>range</a:t>
            </a:r>
            <a:r>
              <a:rPr b="0" i="0" lang="en-US" sz="1800">
                <a:solidFill>
                  <a:srgbClr val="000000"/>
                </a:solidFill>
                <a:latin typeface="Consolas"/>
                <a:ea typeface="Consolas"/>
                <a:cs typeface="Consolas"/>
                <a:sym typeface="Consolas"/>
              </a:rPr>
              <a:t>(</a:t>
            </a:r>
            <a:r>
              <a:rPr b="0" i="0" lang="en-US" sz="1800">
                <a:solidFill>
                  <a:srgbClr val="FF0000"/>
                </a:solidFill>
                <a:latin typeface="Consolas"/>
                <a:ea typeface="Consolas"/>
                <a:cs typeface="Consolas"/>
                <a:sym typeface="Consolas"/>
              </a:rPr>
              <a:t>3</a:t>
            </a:r>
            <a:r>
              <a:rPr b="0" i="0" lang="en-US" sz="1800">
                <a:solidFill>
                  <a:srgbClr val="000000"/>
                </a:solidFill>
                <a:latin typeface="Consolas"/>
                <a:ea typeface="Consolas"/>
                <a:cs typeface="Consolas"/>
                <a:sym typeface="Consolas"/>
              </a:rPr>
              <a:t>, </a:t>
            </a:r>
            <a:r>
              <a:rPr b="0" i="0" lang="en-US" sz="1800">
                <a:solidFill>
                  <a:srgbClr val="FF0000"/>
                </a:solidFill>
                <a:latin typeface="Consolas"/>
                <a:ea typeface="Consolas"/>
                <a:cs typeface="Consolas"/>
                <a:sym typeface="Consolas"/>
              </a:rPr>
              <a:t>6</a:t>
            </a:r>
            <a:r>
              <a:rPr b="0" i="0" lang="en-US" sz="1800">
                <a:solidFill>
                  <a:srgbClr val="000000"/>
                </a:solidFill>
                <a:latin typeface="Consolas"/>
                <a:ea typeface="Consolas"/>
                <a:cs typeface="Consolas"/>
                <a:sym typeface="Consolas"/>
              </a:rPr>
              <a:t>)</a:t>
            </a:r>
            <a:br>
              <a:rPr lang="en-US" sz="1800">
                <a:solidFill>
                  <a:schemeClr val="dk1"/>
                </a:solidFill>
                <a:latin typeface="Calibri"/>
                <a:ea typeface="Calibri"/>
                <a:cs typeface="Calibri"/>
                <a:sym typeface="Calibri"/>
              </a:rPr>
            </a:br>
            <a:r>
              <a:rPr b="0" i="0" lang="en-US" sz="1800">
                <a:solidFill>
                  <a:srgbClr val="0000CD"/>
                </a:solidFill>
                <a:latin typeface="Consolas"/>
                <a:ea typeface="Consolas"/>
                <a:cs typeface="Consolas"/>
                <a:sym typeface="Consolas"/>
              </a:rPr>
              <a:t>for</a:t>
            </a:r>
            <a:r>
              <a:rPr b="0" i="0" lang="en-US" sz="1800">
                <a:solidFill>
                  <a:srgbClr val="000000"/>
                </a:solidFill>
                <a:latin typeface="Consolas"/>
                <a:ea typeface="Consolas"/>
                <a:cs typeface="Consolas"/>
                <a:sym typeface="Consolas"/>
              </a:rPr>
              <a:t> n </a:t>
            </a:r>
            <a:r>
              <a:rPr b="0" i="0" lang="en-US" sz="1800">
                <a:solidFill>
                  <a:srgbClr val="0000CD"/>
                </a:solidFill>
                <a:latin typeface="Consolas"/>
                <a:ea typeface="Consolas"/>
                <a:cs typeface="Consolas"/>
                <a:sym typeface="Consolas"/>
              </a:rPr>
              <a:t>in</a:t>
            </a:r>
            <a:r>
              <a:rPr b="0" i="0" lang="en-US" sz="1800">
                <a:solidFill>
                  <a:srgbClr val="000000"/>
                </a:solidFill>
                <a:latin typeface="Consolas"/>
                <a:ea typeface="Consolas"/>
                <a:cs typeface="Consolas"/>
                <a:sym typeface="Consolas"/>
              </a:rPr>
              <a:t> x:</a:t>
            </a:r>
            <a:br>
              <a:rPr lang="en-US" sz="1800">
                <a:solidFill>
                  <a:schemeClr val="dk1"/>
                </a:solidFill>
                <a:latin typeface="Calibri"/>
                <a:ea typeface="Calibri"/>
                <a:cs typeface="Calibri"/>
                <a:sym typeface="Calibri"/>
              </a:rPr>
            </a:br>
            <a:r>
              <a:rPr b="0" i="0" lang="en-US" sz="1800">
                <a:solidFill>
                  <a:srgbClr val="000000"/>
                </a:solidFill>
                <a:latin typeface="Consolas"/>
                <a:ea typeface="Consolas"/>
                <a:cs typeface="Consolas"/>
                <a:sym typeface="Consolas"/>
              </a:rPr>
              <a:t>  </a:t>
            </a:r>
            <a:r>
              <a:rPr b="0" i="0" lang="en-US" sz="1800">
                <a:solidFill>
                  <a:srgbClr val="0000CD"/>
                </a:solidFill>
                <a:latin typeface="Consolas"/>
                <a:ea typeface="Consolas"/>
                <a:cs typeface="Consolas"/>
                <a:sym typeface="Consolas"/>
              </a:rPr>
              <a:t>print</a:t>
            </a:r>
            <a:r>
              <a:rPr b="0" i="0" lang="en-US" sz="1800">
                <a:solidFill>
                  <a:srgbClr val="000000"/>
                </a:solidFill>
                <a:latin typeface="Consolas"/>
                <a:ea typeface="Consolas"/>
                <a:cs typeface="Consolas"/>
                <a:sym typeface="Consolas"/>
              </a:rPr>
              <a:t>(n)</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21"/>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pic>
        <p:nvPicPr>
          <p:cNvPr descr="yay logo1" id="244" name="Google Shape;244;p21"/>
          <p:cNvPicPr preferRelativeResize="0"/>
          <p:nvPr/>
        </p:nvPicPr>
        <p:blipFill rotWithShape="1">
          <a:blip r:embed="rId4">
            <a:alphaModFix/>
          </a:blip>
          <a:srcRect b="0" l="0" r="0" t="0"/>
          <a:stretch/>
        </p:blipFill>
        <p:spPr>
          <a:xfrm>
            <a:off x="2839085" y="1061720"/>
            <a:ext cx="6085205" cy="2751455"/>
          </a:xfrm>
          <a:prstGeom prst="rect">
            <a:avLst/>
          </a:prstGeom>
          <a:noFill/>
          <a:ln>
            <a:noFill/>
          </a:ln>
        </p:spPr>
      </p:pic>
      <p:sp>
        <p:nvSpPr>
          <p:cNvPr id="245" name="Google Shape;245;p21"/>
          <p:cNvSpPr txBox="1"/>
          <p:nvPr/>
        </p:nvSpPr>
        <p:spPr>
          <a:xfrm>
            <a:off x="394970" y="3975418"/>
            <a:ext cx="109728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002060"/>
              </a:buClr>
              <a:buSzPts val="5400"/>
              <a:buFont typeface="Calibri"/>
              <a:buNone/>
            </a:pPr>
            <a:r>
              <a:rPr b="1" lang="en-US" sz="5400">
                <a:solidFill>
                  <a:srgbClr val="002060"/>
                </a:solidFill>
                <a:latin typeface="Calibri"/>
                <a:ea typeface="Calibri"/>
                <a:cs typeface="Calibri"/>
                <a:sym typeface="Calibri"/>
              </a:rPr>
              <a:t>Thank You!</a:t>
            </a:r>
            <a:endParaRPr/>
          </a:p>
        </p:txBody>
      </p:sp>
      <p:sp>
        <p:nvSpPr>
          <p:cNvPr id="246" name="Google Shape;246;p21"/>
          <p:cNvSpPr txBox="1"/>
          <p:nvPr/>
        </p:nvSpPr>
        <p:spPr>
          <a:xfrm>
            <a:off x="3938758" y="5137859"/>
            <a:ext cx="4025900" cy="113665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0000"/>
              </a:buClr>
              <a:buSzPts val="3200"/>
              <a:buFont typeface="Arial"/>
              <a:buNone/>
            </a:pPr>
            <a:r>
              <a:rPr b="1" lang="en-US" sz="2000">
                <a:solidFill>
                  <a:srgbClr val="FF0000"/>
                </a:solidFill>
                <a:latin typeface="Calibri"/>
                <a:ea typeface="Calibri"/>
                <a:cs typeface="Calibri"/>
                <a:sym typeface="Calibri"/>
              </a:rPr>
              <a:t>See you in the next class!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3"/>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16" name="Google Shape;116;p3"/>
          <p:cNvSpPr txBox="1"/>
          <p:nvPr/>
        </p:nvSpPr>
        <p:spPr>
          <a:xfrm>
            <a:off x="227764" y="2438688"/>
            <a:ext cx="11964236"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rgbClr val="002060"/>
                </a:solidFill>
                <a:latin typeface="Calibri"/>
                <a:ea typeface="Calibri"/>
                <a:cs typeface="Calibri"/>
                <a:sym typeface="Calibri"/>
              </a:rPr>
              <a:t>Tuples, Sets, Dictionaries ,Operations on Dictionaries</a:t>
            </a:r>
            <a:endParaRPr/>
          </a:p>
          <a:p>
            <a:pPr indent="0" lvl="0" marL="0" marR="0" rtl="0" algn="ctr">
              <a:spcBef>
                <a:spcPts val="0"/>
              </a:spcBef>
              <a:spcAft>
                <a:spcPts val="0"/>
              </a:spcAft>
              <a:buNone/>
            </a:pPr>
            <a:r>
              <a:rPr b="1" i="0" lang="en-US" sz="4000" u="none" cap="none" strike="noStrike">
                <a:solidFill>
                  <a:srgbClr val="FF0000"/>
                </a:solidFill>
                <a:latin typeface="Calibri"/>
                <a:ea typeface="Calibri"/>
                <a:cs typeface="Calibri"/>
                <a:sym typeface="Calibri"/>
              </a:rPr>
              <a:t>in Python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4"/>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22" name="Google Shape;122;p4"/>
          <p:cNvSpPr txBox="1"/>
          <p:nvPr/>
        </p:nvSpPr>
        <p:spPr>
          <a:xfrm>
            <a:off x="3499338" y="337709"/>
            <a:ext cx="609432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rgbClr val="002060"/>
                </a:solidFill>
                <a:latin typeface="Calibri"/>
                <a:ea typeface="Calibri"/>
                <a:cs typeface="Calibri"/>
                <a:sym typeface="Calibri"/>
              </a:rPr>
              <a:t>Course</a:t>
            </a:r>
            <a:r>
              <a:rPr b="1" i="0" lang="en-US" sz="3600" u="none" cap="none" strike="noStrike">
                <a:solidFill>
                  <a:srgbClr val="002060"/>
                </a:solidFill>
                <a:latin typeface="Calibri"/>
                <a:ea typeface="Calibri"/>
                <a:cs typeface="Calibri"/>
                <a:sym typeface="Calibri"/>
              </a:rPr>
              <a:t> </a:t>
            </a:r>
            <a:r>
              <a:rPr b="1" i="0" lang="en-US" sz="4000" u="none" cap="none" strike="noStrike">
                <a:solidFill>
                  <a:srgbClr val="002060"/>
                </a:solidFill>
                <a:latin typeface="Calibri"/>
                <a:ea typeface="Calibri"/>
                <a:cs typeface="Calibri"/>
                <a:sym typeface="Calibri"/>
              </a:rPr>
              <a:t>Agenda for </a:t>
            </a:r>
            <a:r>
              <a:rPr b="1" i="0" lang="en-US" sz="4000" u="none" cap="none" strike="noStrike">
                <a:solidFill>
                  <a:srgbClr val="FF0000"/>
                </a:solidFill>
                <a:latin typeface="Calibri"/>
                <a:ea typeface="Calibri"/>
                <a:cs typeface="Calibri"/>
                <a:sym typeface="Calibri"/>
              </a:rPr>
              <a:t>Today</a:t>
            </a:r>
            <a:endParaRPr sz="3600">
              <a:solidFill>
                <a:schemeClr val="dk1"/>
              </a:solidFill>
              <a:latin typeface="Calibri"/>
              <a:ea typeface="Calibri"/>
              <a:cs typeface="Calibri"/>
              <a:sym typeface="Calibri"/>
            </a:endParaRPr>
          </a:p>
        </p:txBody>
      </p:sp>
      <p:sp>
        <p:nvSpPr>
          <p:cNvPr id="123" name="Google Shape;123;p4"/>
          <p:cNvSpPr txBox="1"/>
          <p:nvPr/>
        </p:nvSpPr>
        <p:spPr>
          <a:xfrm>
            <a:off x="632777" y="1600116"/>
            <a:ext cx="10926445" cy="397027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Lists</a:t>
            </a:r>
            <a:endParaRPr/>
          </a:p>
          <a:p>
            <a:pPr indent="-285750" lvl="0" marL="285750" marR="0" rtl="0" algn="l">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Operations on Lists</a:t>
            </a:r>
            <a:endParaRPr/>
          </a:p>
          <a:p>
            <a:pPr indent="-285750" lvl="0" marL="285750" marR="0" rtl="0" algn="l">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Tuples</a:t>
            </a:r>
            <a:endParaRPr/>
          </a:p>
          <a:p>
            <a:pPr indent="-285750" lvl="0" marL="285750" marR="0" rtl="0" algn="l">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Dictionaries</a:t>
            </a:r>
            <a:endParaRPr/>
          </a:p>
          <a:p>
            <a:pPr indent="-285750" lvl="0" marL="285750" marR="0" rtl="0" algn="l">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Sets</a:t>
            </a:r>
            <a:endParaRPr/>
          </a:p>
          <a:p>
            <a:pPr indent="-285750" lvl="0" marL="285750" marR="0" rtl="0" algn="l">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Operations on Dictionaries</a:t>
            </a:r>
            <a:endParaRPr/>
          </a:p>
          <a:p>
            <a:pPr indent="-107950" lvl="0" marL="285750" marR="0" rtl="0" algn="l">
              <a:spcBef>
                <a:spcPts val="0"/>
              </a:spcBef>
              <a:spcAft>
                <a:spcPts val="0"/>
              </a:spcAft>
              <a:buClr>
                <a:schemeClr val="dk1"/>
              </a:buClr>
              <a:buSzPts val="2800"/>
              <a:buFont typeface="Noto Sans Symbols"/>
              <a:buNone/>
            </a:pPr>
            <a:r>
              <a:t/>
            </a:r>
            <a:endParaRPr sz="2800">
              <a:solidFill>
                <a:schemeClr val="dk1"/>
              </a:solidFill>
              <a:latin typeface="Calibri"/>
              <a:ea typeface="Calibri"/>
              <a:cs typeface="Calibri"/>
              <a:sym typeface="Calibri"/>
            </a:endParaRPr>
          </a:p>
          <a:p>
            <a:pPr indent="-107950" lvl="0" marL="285750" marR="0" rtl="0" algn="l">
              <a:spcBef>
                <a:spcPts val="0"/>
              </a:spcBef>
              <a:spcAft>
                <a:spcPts val="0"/>
              </a:spcAft>
              <a:buClr>
                <a:schemeClr val="dk1"/>
              </a:buClr>
              <a:buSzPts val="2800"/>
              <a:buFont typeface="Noto Sans Symbols"/>
              <a:buNone/>
            </a:pPr>
            <a:r>
              <a:t/>
            </a:r>
            <a:endParaRPr sz="2800">
              <a:solidFill>
                <a:schemeClr val="dk1"/>
              </a:solidFill>
              <a:latin typeface="Calibri"/>
              <a:ea typeface="Calibri"/>
              <a:cs typeface="Calibri"/>
              <a:sym typeface="Calibri"/>
            </a:endParaRPr>
          </a:p>
          <a:p>
            <a:pPr indent="-107950" lvl="0" marL="285750" marR="0" rtl="0" algn="l">
              <a:spcBef>
                <a:spcPts val="0"/>
              </a:spcBef>
              <a:spcAft>
                <a:spcPts val="0"/>
              </a:spcAft>
              <a:buClr>
                <a:schemeClr val="dk1"/>
              </a:buClr>
              <a:buSzPts val="2800"/>
              <a:buFont typeface="Noto Sans Symbols"/>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5"/>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29" name="Google Shape;129;p5"/>
          <p:cNvSpPr txBox="1"/>
          <p:nvPr/>
        </p:nvSpPr>
        <p:spPr>
          <a:xfrm>
            <a:off x="5567878" y="122682"/>
            <a:ext cx="86893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2060"/>
                </a:solidFill>
                <a:latin typeface="Calibri"/>
                <a:ea typeface="Calibri"/>
                <a:cs typeface="Calibri"/>
                <a:sym typeface="Calibri"/>
              </a:rPr>
              <a:t>Lists</a:t>
            </a:r>
            <a:endParaRPr/>
          </a:p>
        </p:txBody>
      </p:sp>
      <p:sp>
        <p:nvSpPr>
          <p:cNvPr id="130" name="Google Shape;130;p5"/>
          <p:cNvSpPr txBox="1"/>
          <p:nvPr/>
        </p:nvSpPr>
        <p:spPr>
          <a:xfrm>
            <a:off x="517491" y="1067208"/>
            <a:ext cx="11157018" cy="224676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Lists are used to store multiple items in a single variable.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Lists are created using square brackets</a:t>
            </a:r>
            <a:endParaRPr/>
          </a:p>
          <a:p>
            <a:pPr indent="-215900" lvl="0" marL="342900" marR="0" rtl="0" algn="l">
              <a:spcBef>
                <a:spcPts val="0"/>
              </a:spcBef>
              <a:spcAft>
                <a:spcPts val="0"/>
              </a:spcAft>
              <a:buClr>
                <a:schemeClr val="dk1"/>
              </a:buClr>
              <a:buSzPts val="2000"/>
              <a:buFont typeface="Arial"/>
              <a:buNone/>
            </a:pPr>
            <a:r>
              <a:t/>
            </a:r>
            <a:endParaRPr sz="2000">
              <a:solidFill>
                <a:srgbClr val="000000"/>
              </a:solidFill>
              <a:latin typeface="Consolas"/>
              <a:ea typeface="Consolas"/>
              <a:cs typeface="Consolas"/>
              <a:sym typeface="Consolas"/>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List items are ordered, changeable, and allow duplicate values.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List items are indexed, the first item has index [0], the second item has index [1] etc.</a:t>
            </a:r>
            <a:endParaRPr sz="2000">
              <a:solidFill>
                <a:schemeClr val="dk1"/>
              </a:solidFill>
              <a:latin typeface="Calibri"/>
              <a:ea typeface="Calibri"/>
              <a:cs typeface="Calibri"/>
              <a:sym typeface="Calibri"/>
            </a:endParaRPr>
          </a:p>
        </p:txBody>
      </p:sp>
      <p:sp>
        <p:nvSpPr>
          <p:cNvPr id="131" name="Google Shape;131;p5"/>
          <p:cNvSpPr txBox="1"/>
          <p:nvPr/>
        </p:nvSpPr>
        <p:spPr>
          <a:xfrm>
            <a:off x="517491" y="3550617"/>
            <a:ext cx="712635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thislist = [</a:t>
            </a:r>
            <a:r>
              <a:rPr b="0" i="0" lang="en-US" sz="1800">
                <a:solidFill>
                  <a:srgbClr val="A52A2A"/>
                </a:solidFill>
                <a:latin typeface="Consolas"/>
                <a:ea typeface="Consolas"/>
                <a:cs typeface="Consolas"/>
                <a:sym typeface="Consolas"/>
              </a:rPr>
              <a:t>"apple"</a:t>
            </a:r>
            <a:r>
              <a:rPr b="0" i="0" lang="en-US" sz="1800">
                <a:solidFill>
                  <a:srgbClr val="000000"/>
                </a:solidFill>
                <a:latin typeface="Consolas"/>
                <a:ea typeface="Consolas"/>
                <a:cs typeface="Consolas"/>
                <a:sym typeface="Consolas"/>
              </a:rPr>
              <a:t>, </a:t>
            </a:r>
            <a:r>
              <a:rPr b="0" i="0" lang="en-US" sz="1800">
                <a:solidFill>
                  <a:srgbClr val="A52A2A"/>
                </a:solidFill>
                <a:latin typeface="Consolas"/>
                <a:ea typeface="Consolas"/>
                <a:cs typeface="Consolas"/>
                <a:sym typeface="Consolas"/>
              </a:rPr>
              <a:t>"banana"</a:t>
            </a:r>
            <a:r>
              <a:rPr b="0" i="0" lang="en-US" sz="1800">
                <a:solidFill>
                  <a:srgbClr val="000000"/>
                </a:solidFill>
                <a:latin typeface="Consolas"/>
                <a:ea typeface="Consolas"/>
                <a:cs typeface="Consolas"/>
                <a:sym typeface="Consolas"/>
              </a:rPr>
              <a:t>, </a:t>
            </a:r>
            <a:r>
              <a:rPr b="0" i="0" lang="en-US" sz="1800">
                <a:solidFill>
                  <a:srgbClr val="A52A2A"/>
                </a:solidFill>
                <a:latin typeface="Consolas"/>
                <a:ea typeface="Consolas"/>
                <a:cs typeface="Consolas"/>
                <a:sym typeface="Consolas"/>
              </a:rPr>
              <a:t>"cherry"</a:t>
            </a:r>
            <a:r>
              <a:rPr b="0" i="0" lang="en-US" sz="1800">
                <a:solidFill>
                  <a:srgbClr val="000000"/>
                </a:solidFill>
                <a:latin typeface="Consolas"/>
                <a:ea typeface="Consolas"/>
                <a:cs typeface="Consolas"/>
                <a:sym typeface="Consolas"/>
              </a:rPr>
              <a:t>]</a:t>
            </a:r>
            <a:br>
              <a:rPr lang="en-US" sz="1800">
                <a:solidFill>
                  <a:schemeClr val="dk1"/>
                </a:solidFill>
                <a:latin typeface="Calibri"/>
                <a:ea typeface="Calibri"/>
                <a:cs typeface="Calibri"/>
                <a:sym typeface="Calibri"/>
              </a:rPr>
            </a:br>
            <a:r>
              <a:rPr b="0" i="0" lang="en-US" sz="1800">
                <a:solidFill>
                  <a:srgbClr val="0000CD"/>
                </a:solidFill>
                <a:latin typeface="Consolas"/>
                <a:ea typeface="Consolas"/>
                <a:cs typeface="Consolas"/>
                <a:sym typeface="Consolas"/>
              </a:rPr>
              <a:t>print</a:t>
            </a:r>
            <a:r>
              <a:rPr b="0" i="0" lang="en-US" sz="1800">
                <a:solidFill>
                  <a:srgbClr val="000000"/>
                </a:solidFill>
                <a:latin typeface="Consolas"/>
                <a:ea typeface="Consolas"/>
                <a:cs typeface="Consolas"/>
                <a:sym typeface="Consolas"/>
              </a:rPr>
              <a:t>(thislist)</a:t>
            </a:r>
            <a:endParaRPr/>
          </a:p>
          <a:p>
            <a:pPr indent="0" lvl="0" marL="0" marR="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i="0" sz="1800">
              <a:solidFill>
                <a:srgbClr val="000000"/>
              </a:solidFill>
              <a:latin typeface="Consolas"/>
              <a:ea typeface="Consolas"/>
              <a:cs typeface="Consolas"/>
              <a:sym typeface="Consolas"/>
            </a:endParaRPr>
          </a:p>
        </p:txBody>
      </p:sp>
      <p:sp>
        <p:nvSpPr>
          <p:cNvPr id="132" name="Google Shape;132;p5"/>
          <p:cNvSpPr txBox="1"/>
          <p:nvPr/>
        </p:nvSpPr>
        <p:spPr>
          <a:xfrm>
            <a:off x="517491" y="4387421"/>
            <a:ext cx="1151879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Verdana"/>
                <a:ea typeface="Verdana"/>
                <a:cs typeface="Verdana"/>
                <a:sym typeface="Verdana"/>
              </a:rPr>
              <a:t>When we say that lists are ordered, it means that the items have a defined order, and that order will not change.</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If you add new items to a list, the new items will be placed at the end of the list.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6"/>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38" name="Google Shape;138;p6"/>
          <p:cNvSpPr txBox="1"/>
          <p:nvPr/>
        </p:nvSpPr>
        <p:spPr>
          <a:xfrm>
            <a:off x="5567878" y="122682"/>
            <a:ext cx="86893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2060"/>
                </a:solidFill>
                <a:latin typeface="Calibri"/>
                <a:ea typeface="Calibri"/>
                <a:cs typeface="Calibri"/>
                <a:sym typeface="Calibri"/>
              </a:rPr>
              <a:t>Lists</a:t>
            </a:r>
            <a:endParaRPr/>
          </a:p>
        </p:txBody>
      </p:sp>
      <p:sp>
        <p:nvSpPr>
          <p:cNvPr id="139" name="Google Shape;139;p6"/>
          <p:cNvSpPr txBox="1"/>
          <p:nvPr/>
        </p:nvSpPr>
        <p:spPr>
          <a:xfrm>
            <a:off x="517491" y="1067208"/>
            <a:ext cx="11157018" cy="286232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000"/>
              <a:buFont typeface="Arial"/>
              <a:buChar char="•"/>
            </a:pPr>
            <a:r>
              <a:rPr b="0" i="0" lang="en-US" sz="2000">
                <a:solidFill>
                  <a:srgbClr val="000000"/>
                </a:solidFill>
                <a:latin typeface="Verdana"/>
                <a:ea typeface="Verdana"/>
                <a:cs typeface="Verdana"/>
                <a:sym typeface="Verdana"/>
              </a:rPr>
              <a:t>The list is changeable, meaning that we can change, add, and remove items in a list after it has been created.</a:t>
            </a:r>
            <a:endParaRPr/>
          </a:p>
          <a:p>
            <a:pPr indent="-342900" lvl="0" marL="342900" marR="0" rtl="0" algn="l">
              <a:spcBef>
                <a:spcPts val="0"/>
              </a:spcBef>
              <a:spcAft>
                <a:spcPts val="0"/>
              </a:spcAft>
              <a:buClr>
                <a:srgbClr val="000000"/>
              </a:buClr>
              <a:buSzPts val="2000"/>
              <a:buFont typeface="Arial"/>
              <a:buChar char="•"/>
            </a:pPr>
            <a:r>
              <a:rPr b="0" i="0" lang="en-US" sz="2000">
                <a:solidFill>
                  <a:srgbClr val="000000"/>
                </a:solidFill>
                <a:latin typeface="Verdana"/>
                <a:ea typeface="Verdana"/>
                <a:cs typeface="Verdana"/>
                <a:sym typeface="Verdana"/>
              </a:rPr>
              <a:t>Since lists are indexed, lists can have items with the same value.</a:t>
            </a:r>
            <a:endParaRPr/>
          </a:p>
          <a:p>
            <a:pPr indent="-342900" lvl="0" marL="342900" marR="0" rtl="0" algn="l">
              <a:spcBef>
                <a:spcPts val="0"/>
              </a:spcBef>
              <a:spcAft>
                <a:spcPts val="0"/>
              </a:spcAft>
              <a:buClr>
                <a:srgbClr val="000000"/>
              </a:buClr>
              <a:buSzPts val="2000"/>
              <a:buFont typeface="Arial"/>
              <a:buChar char="•"/>
            </a:pPr>
            <a:r>
              <a:rPr lang="en-US" sz="2000">
                <a:solidFill>
                  <a:srgbClr val="000000"/>
                </a:solidFill>
                <a:latin typeface="Verdana"/>
                <a:ea typeface="Verdana"/>
                <a:cs typeface="Verdana"/>
                <a:sym typeface="Verdana"/>
              </a:rPr>
              <a:t>len() is used to find the length of the list just like strings.</a:t>
            </a:r>
            <a:endParaRPr sz="2000">
              <a:solidFill>
                <a:srgbClr val="000000"/>
              </a:solidFill>
              <a:latin typeface="Verdana"/>
              <a:ea typeface="Verdana"/>
              <a:cs typeface="Verdana"/>
              <a:sym typeface="Verdana"/>
            </a:endParaRPr>
          </a:p>
          <a:p>
            <a:pPr indent="-342900" lvl="0" marL="342900" marR="0" rtl="0" algn="l">
              <a:spcBef>
                <a:spcPts val="0"/>
              </a:spcBef>
              <a:spcAft>
                <a:spcPts val="0"/>
              </a:spcAft>
              <a:buClr>
                <a:srgbClr val="000000"/>
              </a:buClr>
              <a:buSzPts val="2000"/>
              <a:buFont typeface="Arial"/>
              <a:buChar char="•"/>
            </a:pPr>
            <a:r>
              <a:rPr b="0" i="0" lang="en-US" sz="2000">
                <a:solidFill>
                  <a:srgbClr val="000000"/>
                </a:solidFill>
                <a:latin typeface="Verdana"/>
                <a:ea typeface="Verdana"/>
                <a:cs typeface="Verdana"/>
                <a:sym typeface="Verdana"/>
              </a:rPr>
              <a:t>They can be of any data type. It can </a:t>
            </a:r>
            <a:r>
              <a:rPr lang="en-US" sz="2000">
                <a:solidFill>
                  <a:srgbClr val="000000"/>
                </a:solidFill>
                <a:latin typeface="Verdana"/>
                <a:ea typeface="Verdana"/>
                <a:cs typeface="Verdana"/>
                <a:sym typeface="Verdana"/>
              </a:rPr>
              <a:t>also hold elements of different datatypes at the same time.</a:t>
            </a:r>
            <a:endParaRPr b="0" i="0" sz="2000">
              <a:solidFill>
                <a:srgbClr val="000000"/>
              </a:solidFill>
              <a:latin typeface="Verdana"/>
              <a:ea typeface="Verdana"/>
              <a:cs typeface="Verdana"/>
              <a:sym typeface="Verdana"/>
            </a:endParaRPr>
          </a:p>
          <a:p>
            <a:pPr indent="0" lvl="0" marL="0" marR="0" rtl="0" algn="l">
              <a:spcBef>
                <a:spcPts val="0"/>
              </a:spcBef>
              <a:spcAft>
                <a:spcPts val="0"/>
              </a:spcAft>
              <a:buNone/>
            </a:pPr>
            <a:br>
              <a:rPr b="0" i="0" lang="en-US" sz="2000">
                <a:solidFill>
                  <a:srgbClr val="000000"/>
                </a:solidFill>
                <a:latin typeface="Verdana"/>
                <a:ea typeface="Verdana"/>
                <a:cs typeface="Verdana"/>
                <a:sym typeface="Verdana"/>
              </a:rPr>
            </a:br>
            <a:endParaRPr b="0" i="0" sz="2000">
              <a:solidFill>
                <a:srgbClr val="000000"/>
              </a:solidFill>
              <a:latin typeface="Verdana"/>
              <a:ea typeface="Verdana"/>
              <a:cs typeface="Verdana"/>
              <a:sym typeface="Verdana"/>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140" name="Google Shape;140;p6"/>
          <p:cNvSpPr txBox="1"/>
          <p:nvPr/>
        </p:nvSpPr>
        <p:spPr>
          <a:xfrm>
            <a:off x="517491" y="3550617"/>
            <a:ext cx="712635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How can we access list elements?</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How can we change list elements?(replace any element)</a:t>
            </a:r>
            <a:endParaRPr/>
          </a:p>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How can we add list elements?</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How can we remove list elements?</a:t>
            </a:r>
            <a:endParaRPr/>
          </a:p>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How can we loop list elements?</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How can we sort list elements?</a:t>
            </a:r>
            <a:endParaRPr b="0" i="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i="0" sz="1800">
              <a:solidFill>
                <a:srgbClr val="000000"/>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7"/>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46" name="Google Shape;146;p7"/>
          <p:cNvSpPr txBox="1"/>
          <p:nvPr/>
        </p:nvSpPr>
        <p:spPr>
          <a:xfrm>
            <a:off x="5567878" y="122682"/>
            <a:ext cx="86893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2060"/>
                </a:solidFill>
                <a:latin typeface="Calibri"/>
                <a:ea typeface="Calibri"/>
                <a:cs typeface="Calibri"/>
                <a:sym typeface="Calibri"/>
              </a:rPr>
              <a:t>Lists</a:t>
            </a:r>
            <a:endParaRPr/>
          </a:p>
        </p:txBody>
      </p:sp>
      <p:sp>
        <p:nvSpPr>
          <p:cNvPr id="147" name="Google Shape;147;p7"/>
          <p:cNvSpPr txBox="1"/>
          <p:nvPr/>
        </p:nvSpPr>
        <p:spPr>
          <a:xfrm>
            <a:off x="388891" y="830583"/>
            <a:ext cx="11157000" cy="471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000000"/>
                </a:solidFill>
                <a:latin typeface="Consolas"/>
                <a:ea typeface="Consolas"/>
                <a:cs typeface="Consolas"/>
                <a:sym typeface="Consolas"/>
              </a:rPr>
              <a:t>thislist = [</a:t>
            </a:r>
            <a:r>
              <a:rPr b="0" i="0" lang="en-US" sz="2000">
                <a:solidFill>
                  <a:srgbClr val="A52A2A"/>
                </a:solidFill>
                <a:latin typeface="Consolas"/>
                <a:ea typeface="Consolas"/>
                <a:cs typeface="Consolas"/>
                <a:sym typeface="Consolas"/>
              </a:rPr>
              <a:t>"apple"</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"banana"</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"cherry"</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thislist[</a:t>
            </a:r>
            <a:r>
              <a:rPr b="0" i="0" lang="en-US" sz="2000">
                <a:solidFill>
                  <a:srgbClr val="FF0000"/>
                </a:solidFill>
                <a:latin typeface="Consolas"/>
                <a:ea typeface="Consolas"/>
                <a:cs typeface="Consolas"/>
                <a:sym typeface="Consolas"/>
              </a:rPr>
              <a:t>1</a:t>
            </a:r>
            <a:r>
              <a:rPr b="0" i="0" lang="en-US" sz="2000">
                <a:solidFill>
                  <a:srgbClr val="000000"/>
                </a:solidFill>
                <a:latin typeface="Consolas"/>
                <a:ea typeface="Consolas"/>
                <a:cs typeface="Consolas"/>
                <a:sym typeface="Consolas"/>
              </a:rPr>
              <a:t>:</a:t>
            </a:r>
            <a:r>
              <a:rPr b="0" i="0" lang="en-US" sz="2000">
                <a:solidFill>
                  <a:srgbClr val="FF0000"/>
                </a:solidFill>
                <a:latin typeface="Consolas"/>
                <a:ea typeface="Consolas"/>
                <a:cs typeface="Consolas"/>
                <a:sym typeface="Consolas"/>
              </a:rPr>
              <a:t>2</a:t>
            </a:r>
            <a:r>
              <a:rPr b="0" i="0" lang="en-US" sz="2000">
                <a:solidFill>
                  <a:srgbClr val="000000"/>
                </a:solidFill>
                <a:latin typeface="Consolas"/>
                <a:ea typeface="Consolas"/>
                <a:cs typeface="Consolas"/>
                <a:sym typeface="Consolas"/>
              </a:rPr>
              <a:t>] = [</a:t>
            </a:r>
            <a:r>
              <a:rPr b="0" i="0" lang="en-US" sz="2000">
                <a:solidFill>
                  <a:srgbClr val="A52A2A"/>
                </a:solidFill>
                <a:latin typeface="Consolas"/>
                <a:ea typeface="Consolas"/>
                <a:cs typeface="Consolas"/>
                <a:sym typeface="Consolas"/>
              </a:rPr>
              <a:t>"blackcurrant"</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"watermelon"</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(thislist)</a:t>
            </a:r>
            <a:endParaRPr/>
          </a:p>
          <a:p>
            <a:pPr indent="0" lvl="0" marL="0" marR="0" rtl="0" algn="l">
              <a:spcBef>
                <a:spcPts val="0"/>
              </a:spcBef>
              <a:spcAft>
                <a:spcPts val="0"/>
              </a:spcAft>
              <a:buNone/>
            </a:pPr>
            <a:br>
              <a:rPr b="0" i="0" lang="en-US" sz="2000">
                <a:solidFill>
                  <a:srgbClr val="000000"/>
                </a:solidFill>
                <a:latin typeface="Verdana"/>
                <a:ea typeface="Verdana"/>
                <a:cs typeface="Verdana"/>
                <a:sym typeface="Verdana"/>
              </a:rPr>
            </a:br>
            <a:r>
              <a:rPr b="0" i="0" lang="en-US" sz="2000">
                <a:solidFill>
                  <a:srgbClr val="000000"/>
                </a:solidFill>
                <a:latin typeface="Consolas"/>
                <a:ea typeface="Consolas"/>
                <a:cs typeface="Consolas"/>
                <a:sym typeface="Consolas"/>
              </a:rPr>
              <a:t>thislist = [</a:t>
            </a:r>
            <a:r>
              <a:rPr b="0" i="0" lang="en-US" sz="2000">
                <a:solidFill>
                  <a:srgbClr val="A52A2A"/>
                </a:solidFill>
                <a:latin typeface="Consolas"/>
                <a:ea typeface="Consolas"/>
                <a:cs typeface="Consolas"/>
                <a:sym typeface="Consolas"/>
              </a:rPr>
              <a:t>"apple"</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"banana"</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"cherry"</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thislist.insert(</a:t>
            </a:r>
            <a:r>
              <a:rPr b="0" i="0" lang="en-US" sz="2000">
                <a:solidFill>
                  <a:srgbClr val="FF0000"/>
                </a:solidFill>
                <a:latin typeface="Consolas"/>
                <a:ea typeface="Consolas"/>
                <a:cs typeface="Consolas"/>
                <a:sym typeface="Consolas"/>
              </a:rPr>
              <a:t>2</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"watermelon"</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(thislist)</a:t>
            </a:r>
            <a:endParaRPr b="0" i="0" sz="2000">
              <a:solidFill>
                <a:srgbClr val="000000"/>
              </a:solidFill>
              <a:latin typeface="Verdana"/>
              <a:ea typeface="Verdana"/>
              <a:cs typeface="Verdana"/>
              <a:sym typeface="Verdana"/>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2000">
                <a:solidFill>
                  <a:srgbClr val="000000"/>
                </a:solidFill>
                <a:latin typeface="Consolas"/>
                <a:ea typeface="Consolas"/>
                <a:cs typeface="Consolas"/>
                <a:sym typeface="Consolas"/>
              </a:rPr>
              <a:t>thislist = [</a:t>
            </a:r>
            <a:r>
              <a:rPr b="0" i="0" lang="en-US" sz="2000">
                <a:solidFill>
                  <a:srgbClr val="A52A2A"/>
                </a:solidFill>
                <a:latin typeface="Consolas"/>
                <a:ea typeface="Consolas"/>
                <a:cs typeface="Consolas"/>
                <a:sym typeface="Consolas"/>
              </a:rPr>
              <a:t>"apple"</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"banana"</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"cherry"</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thislist.append(</a:t>
            </a:r>
            <a:r>
              <a:rPr b="0" i="0" lang="en-US" sz="2000">
                <a:solidFill>
                  <a:srgbClr val="A52A2A"/>
                </a:solidFill>
                <a:latin typeface="Consolas"/>
                <a:ea typeface="Consolas"/>
                <a:cs typeface="Consolas"/>
                <a:sym typeface="Consolas"/>
              </a:rPr>
              <a:t>"orange"</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(thislist)</a:t>
            </a:r>
            <a:endParaRPr/>
          </a:p>
          <a:p>
            <a:pPr indent="0" lvl="0" marL="0" marR="0" rtl="0" algn="l">
              <a:spcBef>
                <a:spcPts val="0"/>
              </a:spcBef>
              <a:spcAft>
                <a:spcPts val="0"/>
              </a:spcAft>
              <a:buNone/>
            </a:pPr>
            <a:r>
              <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b="0" i="0" lang="en-US" sz="2000">
                <a:solidFill>
                  <a:srgbClr val="000000"/>
                </a:solidFill>
                <a:latin typeface="Consolas"/>
                <a:ea typeface="Consolas"/>
                <a:cs typeface="Consolas"/>
                <a:sym typeface="Consolas"/>
              </a:rPr>
              <a:t>thislist = [</a:t>
            </a:r>
            <a:r>
              <a:rPr b="0" i="0" lang="en-US" sz="2000">
                <a:solidFill>
                  <a:srgbClr val="A52A2A"/>
                </a:solidFill>
                <a:latin typeface="Consolas"/>
                <a:ea typeface="Consolas"/>
                <a:cs typeface="Consolas"/>
                <a:sym typeface="Consolas"/>
              </a:rPr>
              <a:t>"apple"</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"banana"</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"cherry"</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thislist.remove(</a:t>
            </a:r>
            <a:r>
              <a:rPr b="0" i="0" lang="en-US" sz="2000">
                <a:solidFill>
                  <a:srgbClr val="A52A2A"/>
                </a:solidFill>
                <a:latin typeface="Consolas"/>
                <a:ea typeface="Consolas"/>
                <a:cs typeface="Consolas"/>
                <a:sym typeface="Consolas"/>
              </a:rPr>
              <a:t>"banana"</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(thislist)</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8"/>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53" name="Google Shape;153;p8"/>
          <p:cNvSpPr txBox="1"/>
          <p:nvPr/>
        </p:nvSpPr>
        <p:spPr>
          <a:xfrm>
            <a:off x="5567878" y="122682"/>
            <a:ext cx="86893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2060"/>
                </a:solidFill>
                <a:latin typeface="Calibri"/>
                <a:ea typeface="Calibri"/>
                <a:cs typeface="Calibri"/>
                <a:sym typeface="Calibri"/>
              </a:rPr>
              <a:t>Lists</a:t>
            </a:r>
            <a:endParaRPr/>
          </a:p>
        </p:txBody>
      </p:sp>
      <p:sp>
        <p:nvSpPr>
          <p:cNvPr id="154" name="Google Shape;154;p8"/>
          <p:cNvSpPr txBox="1"/>
          <p:nvPr/>
        </p:nvSpPr>
        <p:spPr>
          <a:xfrm>
            <a:off x="517491" y="1067208"/>
            <a:ext cx="11157000" cy="471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000000"/>
                </a:solidFill>
                <a:latin typeface="Consolas"/>
                <a:ea typeface="Consolas"/>
                <a:cs typeface="Consolas"/>
                <a:sym typeface="Consolas"/>
              </a:rPr>
              <a:t>thislist = [</a:t>
            </a:r>
            <a:r>
              <a:rPr b="0" i="0" lang="en-US" sz="2000">
                <a:solidFill>
                  <a:srgbClr val="A52A2A"/>
                </a:solidFill>
                <a:latin typeface="Consolas"/>
                <a:ea typeface="Consolas"/>
                <a:cs typeface="Consolas"/>
                <a:sym typeface="Consolas"/>
              </a:rPr>
              <a:t>"apple"</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"banana"</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"cherry"</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thislist.pop(</a:t>
            </a:r>
            <a:r>
              <a:rPr b="0" i="0" lang="en-US" sz="2000">
                <a:solidFill>
                  <a:srgbClr val="FF0000"/>
                </a:solidFill>
                <a:latin typeface="Consolas"/>
                <a:ea typeface="Consolas"/>
                <a:cs typeface="Consolas"/>
                <a:sym typeface="Consolas"/>
              </a:rPr>
              <a:t>1</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(thislist)</a:t>
            </a:r>
            <a:endParaRPr/>
          </a:p>
          <a:p>
            <a:pPr indent="0" lvl="0" marL="0" marR="0" rtl="0" algn="l">
              <a:spcBef>
                <a:spcPts val="0"/>
              </a:spcBef>
              <a:spcAft>
                <a:spcPts val="0"/>
              </a:spcAft>
              <a:buNone/>
            </a:pPr>
            <a:br>
              <a:rPr b="0" i="0" lang="en-US" sz="2000">
                <a:solidFill>
                  <a:srgbClr val="000000"/>
                </a:solidFill>
                <a:latin typeface="Verdana"/>
                <a:ea typeface="Verdana"/>
                <a:cs typeface="Verdana"/>
                <a:sym typeface="Verdana"/>
              </a:rPr>
            </a:br>
            <a:r>
              <a:rPr b="0" i="0" lang="en-US" sz="2000">
                <a:solidFill>
                  <a:srgbClr val="000000"/>
                </a:solidFill>
                <a:latin typeface="Consolas"/>
                <a:ea typeface="Consolas"/>
                <a:cs typeface="Consolas"/>
                <a:sym typeface="Consolas"/>
              </a:rPr>
              <a:t>thislist = [</a:t>
            </a:r>
            <a:r>
              <a:rPr b="0" i="0" lang="en-US" sz="2000">
                <a:solidFill>
                  <a:srgbClr val="A52A2A"/>
                </a:solidFill>
                <a:latin typeface="Consolas"/>
                <a:ea typeface="Consolas"/>
                <a:cs typeface="Consolas"/>
                <a:sym typeface="Consolas"/>
              </a:rPr>
              <a:t>"apple"</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"banana"</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"cherry"</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del</a:t>
            </a:r>
            <a:r>
              <a:rPr b="0" i="0" lang="en-US" sz="2000">
                <a:solidFill>
                  <a:srgbClr val="000000"/>
                </a:solidFill>
                <a:latin typeface="Consolas"/>
                <a:ea typeface="Consolas"/>
                <a:cs typeface="Consolas"/>
                <a:sym typeface="Consolas"/>
              </a:rPr>
              <a:t> thislist[</a:t>
            </a:r>
            <a:r>
              <a:rPr b="0" i="0" lang="en-US" sz="2000">
                <a:solidFill>
                  <a:srgbClr val="FF0000"/>
                </a:solidFill>
                <a:latin typeface="Consolas"/>
                <a:ea typeface="Consolas"/>
                <a:cs typeface="Consolas"/>
                <a:sym typeface="Consolas"/>
              </a:rPr>
              <a:t>0</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(thislist)</a:t>
            </a:r>
            <a:endParaRPr/>
          </a:p>
          <a:p>
            <a:pPr indent="0" lvl="0" marL="0" marR="0" rtl="0" algn="l">
              <a:spcBef>
                <a:spcPts val="0"/>
              </a:spcBef>
              <a:spcAft>
                <a:spcPts val="0"/>
              </a:spcAft>
              <a:buNone/>
            </a:pPr>
            <a:r>
              <a:t/>
            </a:r>
            <a:endParaRPr b="0" i="0" sz="2000">
              <a:solidFill>
                <a:srgbClr val="000000"/>
              </a:solidFill>
              <a:latin typeface="Consolas"/>
              <a:ea typeface="Consolas"/>
              <a:cs typeface="Consolas"/>
              <a:sym typeface="Consolas"/>
            </a:endParaRPr>
          </a:p>
          <a:p>
            <a:pPr indent="0" lvl="0" marL="0" marR="0" rtl="0" algn="l">
              <a:spcBef>
                <a:spcPts val="0"/>
              </a:spcBef>
              <a:spcAft>
                <a:spcPts val="0"/>
              </a:spcAft>
              <a:buNone/>
            </a:pPr>
            <a:r>
              <a:rPr b="0" i="0" lang="en-US" sz="2000">
                <a:solidFill>
                  <a:srgbClr val="000000"/>
                </a:solidFill>
                <a:latin typeface="Consolas"/>
                <a:ea typeface="Consolas"/>
                <a:cs typeface="Consolas"/>
                <a:sym typeface="Consolas"/>
              </a:rPr>
              <a:t>thislist = [</a:t>
            </a:r>
            <a:r>
              <a:rPr b="0" i="0" lang="en-US" sz="2000">
                <a:solidFill>
                  <a:srgbClr val="A52A2A"/>
                </a:solidFill>
                <a:latin typeface="Consolas"/>
                <a:ea typeface="Consolas"/>
                <a:cs typeface="Consolas"/>
                <a:sym typeface="Consolas"/>
              </a:rPr>
              <a:t>"apple"</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"banana"</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"cherry"</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for</a:t>
            </a:r>
            <a:r>
              <a:rPr b="0" i="0" lang="en-US" sz="2000">
                <a:solidFill>
                  <a:srgbClr val="000000"/>
                </a:solidFill>
                <a:latin typeface="Consolas"/>
                <a:ea typeface="Consolas"/>
                <a:cs typeface="Consolas"/>
                <a:sym typeface="Consolas"/>
              </a:rPr>
              <a:t> x </a:t>
            </a:r>
            <a:r>
              <a:rPr b="0" i="0" lang="en-US" sz="2000">
                <a:solidFill>
                  <a:srgbClr val="0000CD"/>
                </a:solidFill>
                <a:latin typeface="Consolas"/>
                <a:ea typeface="Consolas"/>
                <a:cs typeface="Consolas"/>
                <a:sym typeface="Consolas"/>
              </a:rPr>
              <a:t>in</a:t>
            </a:r>
            <a:r>
              <a:rPr b="0" i="0" lang="en-US" sz="2000">
                <a:solidFill>
                  <a:srgbClr val="000000"/>
                </a:solidFill>
                <a:latin typeface="Consolas"/>
                <a:ea typeface="Consolas"/>
                <a:cs typeface="Consolas"/>
                <a:sym typeface="Consolas"/>
              </a:rPr>
              <a:t> thislist: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  </a:t>
            </a: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(x)</a:t>
            </a:r>
            <a:endParaRPr/>
          </a:p>
          <a:p>
            <a:pPr indent="0" lvl="0" marL="0" marR="0" rtl="0" algn="l">
              <a:spcBef>
                <a:spcPts val="0"/>
              </a:spcBef>
              <a:spcAft>
                <a:spcPts val="0"/>
              </a:spcAft>
              <a:buNone/>
            </a:pPr>
            <a:r>
              <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b="0" i="0" lang="en-US" sz="2000">
                <a:solidFill>
                  <a:srgbClr val="000000"/>
                </a:solidFill>
                <a:latin typeface="Consolas"/>
                <a:ea typeface="Consolas"/>
                <a:cs typeface="Consolas"/>
                <a:sym typeface="Consolas"/>
              </a:rPr>
              <a:t>thislist = [</a:t>
            </a:r>
            <a:r>
              <a:rPr b="0" i="0" lang="en-US" sz="2000">
                <a:solidFill>
                  <a:srgbClr val="A52A2A"/>
                </a:solidFill>
                <a:latin typeface="Consolas"/>
                <a:ea typeface="Consolas"/>
                <a:cs typeface="Consolas"/>
                <a:sym typeface="Consolas"/>
              </a:rPr>
              <a:t>"orange"</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"mango"</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"kiwi"</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"pineapple"</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"banana"</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00"/>
                </a:solidFill>
                <a:latin typeface="Consolas"/>
                <a:ea typeface="Consolas"/>
                <a:cs typeface="Consolas"/>
                <a:sym typeface="Consolas"/>
              </a:rPr>
              <a:t>thislist.sort()</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(thislist)</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9"/>
          <p:cNvPicPr preferRelativeResize="0"/>
          <p:nvPr/>
        </p:nvPicPr>
        <p:blipFill rotWithShape="1">
          <a:blip r:embed="rId3">
            <a:alphaModFix/>
          </a:blip>
          <a:srcRect b="0" l="0" r="0" t="0"/>
          <a:stretch/>
        </p:blipFill>
        <p:spPr>
          <a:xfrm>
            <a:off x="227764" y="5607666"/>
            <a:ext cx="1467055" cy="666843"/>
          </a:xfrm>
          <a:prstGeom prst="rect">
            <a:avLst/>
          </a:prstGeom>
          <a:noFill/>
          <a:ln>
            <a:noFill/>
          </a:ln>
        </p:spPr>
      </p:pic>
      <p:sp>
        <p:nvSpPr>
          <p:cNvPr id="160" name="Google Shape;160;p9"/>
          <p:cNvSpPr txBox="1"/>
          <p:nvPr/>
        </p:nvSpPr>
        <p:spPr>
          <a:xfrm>
            <a:off x="5567878" y="122682"/>
            <a:ext cx="86893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2060"/>
                </a:solidFill>
                <a:latin typeface="Calibri"/>
                <a:ea typeface="Calibri"/>
                <a:cs typeface="Calibri"/>
                <a:sym typeface="Calibri"/>
              </a:rPr>
              <a:t>Tuples</a:t>
            </a:r>
            <a:endParaRPr/>
          </a:p>
        </p:txBody>
      </p:sp>
      <p:sp>
        <p:nvSpPr>
          <p:cNvPr id="161" name="Google Shape;161;p9"/>
          <p:cNvSpPr txBox="1"/>
          <p:nvPr/>
        </p:nvSpPr>
        <p:spPr>
          <a:xfrm>
            <a:off x="517491" y="1067208"/>
            <a:ext cx="11157018"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000000"/>
                </a:solidFill>
                <a:latin typeface="Verdana"/>
                <a:ea typeface="Verdana"/>
                <a:cs typeface="Verdana"/>
                <a:sym typeface="Verdana"/>
              </a:rPr>
              <a:t>Tuples are used to store multiple items in a single variable.</a:t>
            </a:r>
            <a:endParaRPr/>
          </a:p>
          <a:p>
            <a:pPr indent="0" lvl="0" marL="0" marR="0" rtl="0" algn="l">
              <a:spcBef>
                <a:spcPts val="0"/>
              </a:spcBef>
              <a:spcAft>
                <a:spcPts val="0"/>
              </a:spcAft>
              <a:buNone/>
            </a:pPr>
            <a:br>
              <a:rPr lang="en-US" sz="2000">
                <a:solidFill>
                  <a:schemeClr val="dk1"/>
                </a:solidFill>
                <a:latin typeface="Calibri"/>
                <a:ea typeface="Calibri"/>
                <a:cs typeface="Calibri"/>
                <a:sym typeface="Calibri"/>
              </a:rPr>
            </a:br>
            <a:r>
              <a:rPr b="0" i="0" lang="en-US" sz="2000">
                <a:solidFill>
                  <a:srgbClr val="000000"/>
                </a:solidFill>
                <a:latin typeface="Verdana"/>
                <a:ea typeface="Verdana"/>
                <a:cs typeface="Verdana"/>
                <a:sym typeface="Verdana"/>
              </a:rPr>
              <a:t>A tuple is a collection which is ordered and </a:t>
            </a:r>
            <a:r>
              <a:rPr b="1" i="0" lang="en-US" sz="2000">
                <a:solidFill>
                  <a:srgbClr val="000000"/>
                </a:solidFill>
                <a:latin typeface="Verdana"/>
                <a:ea typeface="Verdana"/>
                <a:cs typeface="Verdana"/>
                <a:sym typeface="Verdana"/>
              </a:rPr>
              <a:t>unchangeable</a:t>
            </a:r>
            <a:r>
              <a:rPr b="0" i="0" lang="en-US" sz="2000">
                <a:solidFill>
                  <a:srgbClr val="000000"/>
                </a:solidFill>
                <a:latin typeface="Verdana"/>
                <a:ea typeface="Verdana"/>
                <a:cs typeface="Verdana"/>
                <a:sym typeface="Verdana"/>
              </a:rPr>
              <a:t>.</a:t>
            </a:r>
            <a:endParaRPr/>
          </a:p>
          <a:p>
            <a:pPr indent="0" lvl="0" marL="0" marR="0" rtl="0" algn="l">
              <a:spcBef>
                <a:spcPts val="0"/>
              </a:spcBef>
              <a:spcAft>
                <a:spcPts val="0"/>
              </a:spcAft>
              <a:buNone/>
            </a:pPr>
            <a:r>
              <a:t/>
            </a:r>
            <a:endParaRPr sz="20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2000">
                <a:solidFill>
                  <a:srgbClr val="000000"/>
                </a:solidFill>
                <a:latin typeface="Consolas"/>
                <a:ea typeface="Consolas"/>
                <a:cs typeface="Consolas"/>
                <a:sym typeface="Consolas"/>
              </a:rPr>
              <a:t>thistuple = (</a:t>
            </a:r>
            <a:r>
              <a:rPr b="0" i="0" lang="en-US" sz="2000">
                <a:solidFill>
                  <a:srgbClr val="A52A2A"/>
                </a:solidFill>
                <a:latin typeface="Consolas"/>
                <a:ea typeface="Consolas"/>
                <a:cs typeface="Consolas"/>
                <a:sym typeface="Consolas"/>
              </a:rPr>
              <a:t>"apple"</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"banana"</a:t>
            </a:r>
            <a:r>
              <a:rPr b="0" i="0" lang="en-US" sz="2000">
                <a:solidFill>
                  <a:srgbClr val="000000"/>
                </a:solidFill>
                <a:latin typeface="Consolas"/>
                <a:ea typeface="Consolas"/>
                <a:cs typeface="Consolas"/>
                <a:sym typeface="Consolas"/>
              </a:rPr>
              <a:t>, </a:t>
            </a:r>
            <a:r>
              <a:rPr b="0" i="0" lang="en-US" sz="2000">
                <a:solidFill>
                  <a:srgbClr val="A52A2A"/>
                </a:solidFill>
                <a:latin typeface="Consolas"/>
                <a:ea typeface="Consolas"/>
                <a:cs typeface="Consolas"/>
                <a:sym typeface="Consolas"/>
              </a:rPr>
              <a:t>"cherry"</a:t>
            </a:r>
            <a:r>
              <a:rPr b="0" i="0" lang="en-US" sz="2000">
                <a:solidFill>
                  <a:srgbClr val="000000"/>
                </a:solidFill>
                <a:latin typeface="Consolas"/>
                <a:ea typeface="Consolas"/>
                <a:cs typeface="Consolas"/>
                <a:sym typeface="Consolas"/>
              </a:rPr>
              <a:t>)</a:t>
            </a:r>
            <a:br>
              <a:rPr lang="en-US" sz="2000">
                <a:solidFill>
                  <a:schemeClr val="dk1"/>
                </a:solidFill>
                <a:latin typeface="Calibri"/>
                <a:ea typeface="Calibri"/>
                <a:cs typeface="Calibri"/>
                <a:sym typeface="Calibri"/>
              </a:rPr>
            </a:br>
            <a:r>
              <a:rPr b="0" i="0" lang="en-US" sz="2000">
                <a:solidFill>
                  <a:srgbClr val="0000CD"/>
                </a:solidFill>
                <a:latin typeface="Consolas"/>
                <a:ea typeface="Consolas"/>
                <a:cs typeface="Consolas"/>
                <a:sym typeface="Consolas"/>
              </a:rPr>
              <a:t>print</a:t>
            </a:r>
            <a:r>
              <a:rPr b="0" i="0" lang="en-US" sz="2000">
                <a:solidFill>
                  <a:srgbClr val="000000"/>
                </a:solidFill>
                <a:latin typeface="Consolas"/>
                <a:ea typeface="Consolas"/>
                <a:cs typeface="Consolas"/>
                <a:sym typeface="Consolas"/>
              </a:rPr>
              <a:t>(thistuple)</a:t>
            </a:r>
            <a:r>
              <a:rPr b="0" i="0" lang="en-US" sz="2000">
                <a:solidFill>
                  <a:srgbClr val="000000"/>
                </a:solidFill>
                <a:latin typeface="Verdana"/>
                <a:ea typeface="Verdana"/>
                <a:cs typeface="Verdana"/>
                <a:sym typeface="Verdana"/>
              </a:rPr>
              <a:t>	</a:t>
            </a:r>
            <a:endParaRPr/>
          </a:p>
          <a:p>
            <a:pPr indent="0" lvl="0" marL="0" marR="0" rtl="0" algn="l">
              <a:spcBef>
                <a:spcPts val="0"/>
              </a:spcBef>
              <a:spcAft>
                <a:spcPts val="0"/>
              </a:spcAft>
              <a:buNone/>
            </a:pPr>
            <a:r>
              <a:t/>
            </a:r>
            <a:endParaRPr sz="20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Tuples are unchangeable, meaning that we cannot change, add or remove items after the tuple has been created.</a:t>
            </a:r>
            <a:endParaRPr/>
          </a:p>
          <a:p>
            <a:pPr indent="0" lvl="0" marL="0" marR="0" rtl="0" algn="l">
              <a:spcBef>
                <a:spcPts val="0"/>
              </a:spcBef>
              <a:spcAft>
                <a:spcPts val="0"/>
              </a:spcAft>
              <a:buNone/>
            </a:pPr>
            <a:r>
              <a:t/>
            </a:r>
            <a:endParaRPr sz="20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When we say that tuples are ordered, it means that the items have a defined order, and that order will not change.</a:t>
            </a:r>
            <a:endParaRPr/>
          </a:p>
          <a:p>
            <a:pPr indent="0" lvl="0" marL="0" marR="0" rtl="0" algn="l">
              <a:spcBef>
                <a:spcPts val="0"/>
              </a:spcBef>
              <a:spcAft>
                <a:spcPts val="0"/>
              </a:spcAft>
              <a:buNone/>
            </a:pPr>
            <a:r>
              <a:t/>
            </a:r>
            <a:endParaRPr sz="20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2000">
                <a:solidFill>
                  <a:srgbClr val="000000"/>
                </a:solidFill>
                <a:latin typeface="Verdana"/>
                <a:ea typeface="Verdana"/>
                <a:cs typeface="Verdana"/>
                <a:sym typeface="Verdana"/>
              </a:rPr>
              <a:t>Since tuple are indexed, tuples can have items with the same value.</a:t>
            </a:r>
            <a:endParaRPr/>
          </a:p>
          <a:p>
            <a:pPr indent="0" lvl="0" marL="0" marR="0" rtl="0" algn="l">
              <a:spcBef>
                <a:spcPts val="0"/>
              </a:spcBef>
              <a:spcAft>
                <a:spcPts val="0"/>
              </a:spcAft>
              <a:buNone/>
            </a:pPr>
            <a:br>
              <a:rPr b="0" i="0" lang="en-US" sz="2000">
                <a:solidFill>
                  <a:srgbClr val="000000"/>
                </a:solidFill>
                <a:latin typeface="Verdana"/>
                <a:ea typeface="Verdana"/>
                <a:cs typeface="Verdana"/>
                <a:sym typeface="Verdana"/>
              </a:rPr>
            </a:b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2020-12-23T10:46:59Z</dcterms:created>
  <dc:creator>Jasleen Sondhi</dc:creator>
</cp:coreProperties>
</file>