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8" r:id="rId4"/>
    <p:sldId id="260" r:id="rId5"/>
    <p:sldId id="271"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4" d="100"/>
          <a:sy n="64" d="100"/>
        </p:scale>
        <p:origin x="7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42A326-4888-4CDB-A0B3-8FFE7629B13F}"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863-B2E7-48A7-A5DF-80AF9AD8EEB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2A326-4888-4CDB-A0B3-8FFE7629B13F}"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863-B2E7-48A7-A5DF-80AF9AD8EEBD}" type="slidenum">
              <a:rPr lang="en-IN" smtClean="0"/>
              <a:t>‹#›</a:t>
            </a:fld>
            <a:endParaRPr lang="en-IN"/>
          </a:p>
        </p:txBody>
      </p:sp>
    </p:spTree>
    <p:extLst>
      <p:ext uri="{BB962C8B-B14F-4D97-AF65-F5344CB8AC3E}">
        <p14:creationId xmlns:p14="http://schemas.microsoft.com/office/powerpoint/2010/main" val="170944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2A326-4888-4CDB-A0B3-8FFE7629B13F}"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863-B2E7-48A7-A5DF-80AF9AD8EEBD}" type="slidenum">
              <a:rPr lang="en-IN" smtClean="0"/>
              <a:t>‹#›</a:t>
            </a:fld>
            <a:endParaRPr lang="en-IN"/>
          </a:p>
        </p:txBody>
      </p:sp>
    </p:spTree>
    <p:extLst>
      <p:ext uri="{BB962C8B-B14F-4D97-AF65-F5344CB8AC3E}">
        <p14:creationId xmlns:p14="http://schemas.microsoft.com/office/powerpoint/2010/main" val="130948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2A326-4888-4CDB-A0B3-8FFE7629B13F}"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863-B2E7-48A7-A5DF-80AF9AD8EEBD}" type="slidenum">
              <a:rPr lang="en-IN" smtClean="0"/>
              <a:t>‹#›</a:t>
            </a:fld>
            <a:endParaRPr lang="en-IN"/>
          </a:p>
        </p:txBody>
      </p:sp>
    </p:spTree>
    <p:extLst>
      <p:ext uri="{BB962C8B-B14F-4D97-AF65-F5344CB8AC3E}">
        <p14:creationId xmlns:p14="http://schemas.microsoft.com/office/powerpoint/2010/main" val="95465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2A326-4888-4CDB-A0B3-8FFE7629B13F}"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863-B2E7-48A7-A5DF-80AF9AD8EEB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06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42A326-4888-4CDB-A0B3-8FFE7629B13F}"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3F2863-B2E7-48A7-A5DF-80AF9AD8EEBD}" type="slidenum">
              <a:rPr lang="en-IN" smtClean="0"/>
              <a:t>‹#›</a:t>
            </a:fld>
            <a:endParaRPr lang="en-IN"/>
          </a:p>
        </p:txBody>
      </p:sp>
    </p:spTree>
    <p:extLst>
      <p:ext uri="{BB962C8B-B14F-4D97-AF65-F5344CB8AC3E}">
        <p14:creationId xmlns:p14="http://schemas.microsoft.com/office/powerpoint/2010/main" val="381864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42A326-4888-4CDB-A0B3-8FFE7629B13F}" type="datetimeFigureOut">
              <a:rPr lang="en-IN" smtClean="0"/>
              <a:t>12-02-2021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3F2863-B2E7-48A7-A5DF-80AF9AD8EEBD}" type="slidenum">
              <a:rPr lang="en-IN" smtClean="0"/>
              <a:t>‹#›</a:t>
            </a:fld>
            <a:endParaRPr lang="en-IN"/>
          </a:p>
        </p:txBody>
      </p:sp>
    </p:spTree>
    <p:extLst>
      <p:ext uri="{BB962C8B-B14F-4D97-AF65-F5344CB8AC3E}">
        <p14:creationId xmlns:p14="http://schemas.microsoft.com/office/powerpoint/2010/main" val="187077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42A326-4888-4CDB-A0B3-8FFE7629B13F}" type="datetimeFigureOut">
              <a:rPr lang="en-IN" smtClean="0"/>
              <a:t>12-02-2021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3F2863-B2E7-48A7-A5DF-80AF9AD8EEBD}" type="slidenum">
              <a:rPr lang="en-IN" smtClean="0"/>
              <a:t>‹#›</a:t>
            </a:fld>
            <a:endParaRPr lang="en-IN"/>
          </a:p>
        </p:txBody>
      </p:sp>
    </p:spTree>
    <p:extLst>
      <p:ext uri="{BB962C8B-B14F-4D97-AF65-F5344CB8AC3E}">
        <p14:creationId xmlns:p14="http://schemas.microsoft.com/office/powerpoint/2010/main" val="357190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42A326-4888-4CDB-A0B3-8FFE7629B13F}" type="datetimeFigureOut">
              <a:rPr lang="en-IN" smtClean="0"/>
              <a:t>12-02-2021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83F2863-B2E7-48A7-A5DF-80AF9AD8EEBD}" type="slidenum">
              <a:rPr lang="en-IN" smtClean="0"/>
              <a:t>‹#›</a:t>
            </a:fld>
            <a:endParaRPr lang="en-IN"/>
          </a:p>
        </p:txBody>
      </p:sp>
    </p:spTree>
    <p:extLst>
      <p:ext uri="{BB962C8B-B14F-4D97-AF65-F5344CB8AC3E}">
        <p14:creationId xmlns:p14="http://schemas.microsoft.com/office/powerpoint/2010/main" val="246674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42A326-4888-4CDB-A0B3-8FFE7629B13F}" type="datetimeFigureOut">
              <a:rPr lang="en-IN" smtClean="0"/>
              <a:t>12-02-2021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3F2863-B2E7-48A7-A5DF-80AF9AD8EEBD}" type="slidenum">
              <a:rPr lang="en-IN" smtClean="0"/>
              <a:t>‹#›</a:t>
            </a:fld>
            <a:endParaRPr lang="en-IN"/>
          </a:p>
        </p:txBody>
      </p:sp>
    </p:spTree>
    <p:extLst>
      <p:ext uri="{BB962C8B-B14F-4D97-AF65-F5344CB8AC3E}">
        <p14:creationId xmlns:p14="http://schemas.microsoft.com/office/powerpoint/2010/main" val="190563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2A326-4888-4CDB-A0B3-8FFE7629B13F}"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3F2863-B2E7-48A7-A5DF-80AF9AD8EEBD}" type="slidenum">
              <a:rPr lang="en-IN" smtClean="0"/>
              <a:t>‹#›</a:t>
            </a:fld>
            <a:endParaRPr lang="en-IN"/>
          </a:p>
        </p:txBody>
      </p:sp>
    </p:spTree>
    <p:extLst>
      <p:ext uri="{BB962C8B-B14F-4D97-AF65-F5344CB8AC3E}">
        <p14:creationId xmlns:p14="http://schemas.microsoft.com/office/powerpoint/2010/main" val="353429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42A326-4888-4CDB-A0B3-8FFE7629B13F}" type="datetimeFigureOut">
              <a:rPr lang="en-IN" smtClean="0"/>
              <a:t>12-02-2021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3F2863-B2E7-48A7-A5DF-80AF9AD8EEB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090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Tuples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1067208"/>
            <a:ext cx="11157018" cy="5016758"/>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Tuples are used to store multiple items in a single variable.</a:t>
            </a:r>
          </a:p>
          <a:p>
            <a:br>
              <a:rPr lang="en-US" sz="2000" dirty="0"/>
            </a:br>
            <a:r>
              <a:rPr lang="en-US" sz="2000" b="0" i="0" dirty="0">
                <a:solidFill>
                  <a:srgbClr val="000000"/>
                </a:solidFill>
                <a:effectLst/>
                <a:latin typeface="Verdana" panose="020B0604030504040204" pitchFamily="34" charset="0"/>
              </a:rPr>
              <a:t>A tuple is a collection which is ordered and </a:t>
            </a:r>
            <a:r>
              <a:rPr lang="en-US" sz="2000" b="1" i="0" dirty="0">
                <a:solidFill>
                  <a:srgbClr val="000000"/>
                </a:solidFill>
                <a:effectLst/>
                <a:latin typeface="Verdana" panose="020B0604030504040204" pitchFamily="34" charset="0"/>
              </a:rPr>
              <a:t>unchangeable</a:t>
            </a:r>
            <a:r>
              <a:rPr lang="en-US" sz="2000" b="0" i="0" dirty="0">
                <a:solidFill>
                  <a:srgbClr val="000000"/>
                </a:solidFill>
                <a:effectLst/>
                <a:latin typeface="Verdana" panose="020B0604030504040204" pitchFamily="34" charset="0"/>
              </a:rPr>
              <a:t>.</a:t>
            </a:r>
          </a:p>
          <a:p>
            <a:endParaRPr lang="en-US" sz="2000" dirty="0">
              <a:solidFill>
                <a:srgbClr val="000000"/>
              </a:solidFill>
              <a:latin typeface="Verdana" panose="020B0604030504040204" pitchFamily="34" charset="0"/>
            </a:endParaRPr>
          </a:p>
          <a:p>
            <a:r>
              <a:rPr lang="en-US" sz="2000" b="0" i="0" dirty="0" err="1">
                <a:solidFill>
                  <a:srgbClr val="000000"/>
                </a:solidFill>
                <a:effectLst/>
                <a:latin typeface="Consolas" panose="020B0609020204030204" pitchFamily="49" charset="0"/>
              </a:rPr>
              <a:t>thistuple</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thistuple</a:t>
            </a:r>
            <a:r>
              <a:rPr lang="en-US" sz="2000" b="0" i="0" dirty="0">
                <a:solidFill>
                  <a:srgbClr val="000000"/>
                </a:solidFill>
                <a:effectLst/>
                <a:latin typeface="Consolas" panose="020B0609020204030204" pitchFamily="49" charset="0"/>
              </a:rPr>
              <a:t>)</a:t>
            </a:r>
            <a:r>
              <a:rPr lang="en-US" sz="2000" b="0" i="0" dirty="0">
                <a:solidFill>
                  <a:srgbClr val="000000"/>
                </a:solidFill>
                <a:effectLst/>
                <a:latin typeface="Verdana" panose="020B0604030504040204" pitchFamily="34" charset="0"/>
              </a:rPr>
              <a:t>	</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Tuples are unchangeable, meaning that we cannot change, add or remove items after the tuple has been created.</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When we say that tuples are ordered, it means that the items have a defined order, and that order will not change.</a:t>
            </a:r>
          </a:p>
          <a:p>
            <a:endParaRPr lang="en-US" sz="2000" dirty="0">
              <a:solidFill>
                <a:srgbClr val="000000"/>
              </a:solidFill>
              <a:latin typeface="Verdana" panose="020B0604030504040204" pitchFamily="34" charset="0"/>
            </a:endParaRPr>
          </a:p>
          <a:p>
            <a:pPr algn="l"/>
            <a:r>
              <a:rPr lang="en-US" sz="2000" b="0" i="0" dirty="0">
                <a:solidFill>
                  <a:srgbClr val="000000"/>
                </a:solidFill>
                <a:effectLst/>
                <a:latin typeface="Verdana" panose="020B0604030504040204" pitchFamily="34" charset="0"/>
              </a:rPr>
              <a:t>Since tuple are indexed, tuples can have items with the same value.</a:t>
            </a:r>
          </a:p>
          <a:p>
            <a:br>
              <a:rPr lang="en-US" sz="2000" b="0" i="0" dirty="0">
                <a:solidFill>
                  <a:srgbClr val="000000"/>
                </a:solidFill>
                <a:effectLst/>
                <a:latin typeface="Verdana" panose="020B0604030504040204" pitchFamily="34" charset="0"/>
              </a:rPr>
            </a:br>
            <a:endParaRPr lang="en-IN" sz="2000" dirty="0"/>
          </a:p>
        </p:txBody>
      </p:sp>
    </p:spTree>
    <p:extLst>
      <p:ext uri="{BB962C8B-B14F-4D97-AF65-F5344CB8AC3E}">
        <p14:creationId xmlns:p14="http://schemas.microsoft.com/office/powerpoint/2010/main" val="6457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Set</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1067208"/>
            <a:ext cx="11157018" cy="5324535"/>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Sets are used to store multiple items in a single variable.</a:t>
            </a:r>
          </a:p>
          <a:p>
            <a:pPr algn="l"/>
            <a:br>
              <a:rPr lang="en-US" sz="2000" dirty="0"/>
            </a:br>
            <a:r>
              <a:rPr lang="en-US" sz="2000" b="0" i="0" dirty="0">
                <a:solidFill>
                  <a:srgbClr val="000000"/>
                </a:solidFill>
                <a:effectLst/>
                <a:latin typeface="Verdana" panose="020B0604030504040204" pitchFamily="34" charset="0"/>
              </a:rPr>
              <a:t>A set is a collection which is both </a:t>
            </a:r>
            <a:r>
              <a:rPr lang="en-US" sz="2000" b="0" i="1" dirty="0">
                <a:solidFill>
                  <a:srgbClr val="000000"/>
                </a:solidFill>
                <a:effectLst/>
                <a:latin typeface="Verdana" panose="020B0604030504040204" pitchFamily="34" charset="0"/>
              </a:rPr>
              <a:t>unordered</a:t>
            </a:r>
            <a:r>
              <a:rPr lang="en-US" sz="2000" b="0" i="0" dirty="0">
                <a:solidFill>
                  <a:srgbClr val="000000"/>
                </a:solidFill>
                <a:effectLst/>
                <a:latin typeface="Verdana" panose="020B0604030504040204" pitchFamily="34" charset="0"/>
              </a:rPr>
              <a:t> and </a:t>
            </a:r>
            <a:r>
              <a:rPr lang="en-US" sz="2000" b="0" i="1" dirty="0">
                <a:solidFill>
                  <a:srgbClr val="000000"/>
                </a:solidFill>
                <a:effectLst/>
                <a:latin typeface="Verdana" panose="020B0604030504040204" pitchFamily="34" charset="0"/>
              </a:rPr>
              <a:t>unindexed</a:t>
            </a:r>
            <a:r>
              <a:rPr lang="en-US" sz="2000" b="0" i="0" dirty="0">
                <a:solidFill>
                  <a:srgbClr val="000000"/>
                </a:solidFill>
                <a:effectLst/>
                <a:latin typeface="Verdana" panose="020B0604030504040204" pitchFamily="34" charset="0"/>
              </a:rPr>
              <a:t>.</a:t>
            </a:r>
          </a:p>
          <a:p>
            <a:pPr algn="l"/>
            <a:r>
              <a:rPr lang="en-US" sz="2000" b="0" i="0" dirty="0">
                <a:solidFill>
                  <a:srgbClr val="000000"/>
                </a:solidFill>
                <a:effectLst/>
                <a:latin typeface="Verdana" panose="020B0604030504040204" pitchFamily="34" charset="0"/>
              </a:rPr>
              <a:t>Sets are written with curly brackets.</a:t>
            </a:r>
          </a:p>
          <a:p>
            <a:pPr algn="l"/>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Set items are unordered, unchangeable, and do not allow duplicate values.\</a:t>
            </a:r>
          </a:p>
          <a:p>
            <a:pPr algn="l"/>
            <a:r>
              <a:rPr lang="en-US" sz="2000" b="0" i="0" dirty="0">
                <a:solidFill>
                  <a:srgbClr val="000000"/>
                </a:solidFill>
                <a:effectLst/>
                <a:latin typeface="Verdana" panose="020B0604030504040204" pitchFamily="34" charset="0"/>
              </a:rPr>
              <a:t>Unordered means that the items in a set do not have a defined order.</a:t>
            </a:r>
          </a:p>
          <a:p>
            <a:pPr algn="l"/>
            <a:br>
              <a:rPr lang="en-US" sz="2000" dirty="0"/>
            </a:br>
            <a:r>
              <a:rPr lang="en-US" sz="2000" b="0" i="0" dirty="0">
                <a:solidFill>
                  <a:srgbClr val="000000"/>
                </a:solidFill>
                <a:effectLst/>
                <a:latin typeface="Verdana" panose="020B0604030504040204" pitchFamily="34" charset="0"/>
              </a:rPr>
              <a:t>Sets are unchangeable, meaning that we cannot change the items after the set has been created.</a:t>
            </a:r>
          </a:p>
          <a:p>
            <a:pPr algn="l"/>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Sets cannot have two items with the same value.</a:t>
            </a:r>
            <a:br>
              <a:rPr lang="en-US" sz="2000" b="0" i="0" dirty="0">
                <a:solidFill>
                  <a:srgbClr val="000000"/>
                </a:solidFill>
                <a:effectLst/>
                <a:latin typeface="Verdana" panose="020B0604030504040204" pitchFamily="34" charset="0"/>
              </a:rPr>
            </a:br>
            <a:r>
              <a:rPr lang="en-US" sz="2000" b="0" i="0" dirty="0" err="1">
                <a:solidFill>
                  <a:srgbClr val="000000"/>
                </a:solidFill>
                <a:effectLst/>
                <a:latin typeface="Consolas" panose="020B0609020204030204" pitchFamily="49" charset="0"/>
              </a:rPr>
              <a:t>thisset</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}s</a:t>
            </a:r>
            <a:br>
              <a:rPr lang="en-US" sz="2000" b="0" i="0" dirty="0">
                <a:solidFill>
                  <a:srgbClr val="000000"/>
                </a:solidFill>
                <a:effectLst/>
                <a:latin typeface="Consolas" panose="020B0609020204030204" pitchFamily="49" charset="0"/>
              </a:rPr>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thisset</a:t>
            </a:r>
            <a:r>
              <a:rPr lang="en-US" sz="2000" b="0" i="0" dirty="0">
                <a:solidFill>
                  <a:srgbClr val="000000"/>
                </a:solidFill>
                <a:effectLst/>
                <a:latin typeface="Consolas" panose="020B0609020204030204" pitchFamily="49" charset="0"/>
              </a:rPr>
              <a:t>)</a:t>
            </a:r>
          </a:p>
          <a:p>
            <a:br>
              <a:rPr lang="en-US" sz="2000" dirty="0"/>
            </a:br>
            <a:br>
              <a:rPr lang="en-US" sz="2000" dirty="0"/>
            </a:br>
            <a:endParaRPr lang="en-IN" sz="2000" dirty="0"/>
          </a:p>
        </p:txBody>
      </p:sp>
    </p:spTree>
    <p:extLst>
      <p:ext uri="{BB962C8B-B14F-4D97-AF65-F5344CB8AC3E}">
        <p14:creationId xmlns:p14="http://schemas.microsoft.com/office/powerpoint/2010/main" val="302415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Set</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487454"/>
            <a:ext cx="11157018" cy="5632311"/>
          </a:xfrm>
          <a:prstGeom prst="rect">
            <a:avLst/>
          </a:prstGeom>
          <a:noFill/>
        </p:spPr>
        <p:txBody>
          <a:bodyPr wrap="square">
            <a:spAutoFit/>
          </a:bodyPr>
          <a:lstStyle/>
          <a:p>
            <a:pPr algn="l"/>
            <a:r>
              <a:rPr lang="en-IN" sz="2000" dirty="0"/>
              <a:t>How to get length of a set?- Using </a:t>
            </a:r>
            <a:r>
              <a:rPr lang="en-IN" sz="2000" dirty="0" err="1"/>
              <a:t>len</a:t>
            </a:r>
            <a:r>
              <a:rPr lang="en-IN" sz="2000" dirty="0"/>
              <a:t>()</a:t>
            </a:r>
          </a:p>
          <a:p>
            <a:pPr algn="l"/>
            <a:r>
              <a:rPr lang="en-IN" sz="2000" dirty="0"/>
              <a:t>Can a set have any data type? YES!</a:t>
            </a:r>
          </a:p>
          <a:p>
            <a:pPr algn="l"/>
            <a:endParaRPr lang="en-IN" sz="2000" dirty="0"/>
          </a:p>
          <a:p>
            <a:pPr algn="l"/>
            <a:r>
              <a:rPr lang="en-IN" sz="2000" dirty="0"/>
              <a:t>How to access a set?</a:t>
            </a:r>
          </a:p>
          <a:p>
            <a:pPr algn="l"/>
            <a:r>
              <a:rPr lang="en-US" sz="2000" dirty="0"/>
              <a:t>You cannot access items in a set by referring to an index or a key.</a:t>
            </a:r>
          </a:p>
          <a:p>
            <a:pPr algn="l"/>
            <a:endParaRPr lang="en-US" sz="2000" dirty="0"/>
          </a:p>
          <a:p>
            <a:pPr algn="l"/>
            <a:r>
              <a:rPr lang="en-US" sz="2000" dirty="0"/>
              <a:t>But you can loop through the set items using a for loop, or ask if a specified value is present in a set, by using the in keyword.</a:t>
            </a:r>
          </a:p>
          <a:p>
            <a:pPr algn="l"/>
            <a:endParaRPr lang="en-US" sz="2000" dirty="0"/>
          </a:p>
          <a:p>
            <a:pPr algn="l"/>
            <a:r>
              <a:rPr lang="en-US" sz="2000" dirty="0"/>
              <a:t>How to add items to a set?- Using .add </a:t>
            </a:r>
          </a:p>
          <a:p>
            <a:pPr algn="l"/>
            <a:r>
              <a:rPr lang="en-US" sz="2000" dirty="0"/>
              <a:t>How to add items from another set?</a:t>
            </a:r>
          </a:p>
          <a:p>
            <a:pPr algn="l"/>
            <a:r>
              <a:rPr lang="en-US" sz="2000" dirty="0"/>
              <a:t>To add items from another set into the current set, use the update() method.</a:t>
            </a:r>
          </a:p>
          <a:p>
            <a:pPr algn="ctr"/>
            <a:r>
              <a:rPr lang="en-IN" sz="2000" b="0" i="0" dirty="0" err="1">
                <a:solidFill>
                  <a:srgbClr val="000000"/>
                </a:solidFill>
                <a:effectLst/>
                <a:latin typeface="Consolas" panose="020B0609020204030204" pitchFamily="49" charset="0"/>
              </a:rPr>
              <a:t>thisset</a:t>
            </a:r>
            <a:r>
              <a:rPr lang="en-IN" sz="2000" b="0" i="0" dirty="0">
                <a:solidFill>
                  <a:srgbClr val="000000"/>
                </a:solidFill>
                <a:effectLst/>
                <a:latin typeface="Consolas" panose="020B0609020204030204" pitchFamily="49" charset="0"/>
              </a:rPr>
              <a:t> = {</a:t>
            </a:r>
            <a:r>
              <a:rPr lang="en-IN" sz="2000" b="0" i="0" dirty="0">
                <a:solidFill>
                  <a:srgbClr val="A52A2A"/>
                </a:solidFill>
                <a:effectLst/>
                <a:latin typeface="Consolas" panose="020B0609020204030204" pitchFamily="49" charset="0"/>
              </a:rPr>
              <a:t>"apple"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"banana"</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"cherry"</a:t>
            </a:r>
            <a:r>
              <a:rPr lang="en-IN" sz="2000" b="0" i="0" dirty="0">
                <a:solidFill>
                  <a:srgbClr val="000000"/>
                </a:solidFill>
                <a:effectLst/>
                <a:latin typeface="Consolas" panose="020B0609020204030204" pitchFamily="49" charset="0"/>
              </a:rPr>
              <a:t>}</a:t>
            </a:r>
            <a:br>
              <a:rPr lang="en-IN" sz="2000" dirty="0"/>
            </a:br>
            <a:r>
              <a:rPr lang="en-IN" sz="2000" b="0" i="0" dirty="0">
                <a:solidFill>
                  <a:srgbClr val="000000"/>
                </a:solidFill>
                <a:effectLst/>
                <a:latin typeface="Consolas" panose="020B0609020204030204" pitchFamily="49" charset="0"/>
              </a:rPr>
              <a:t>tropical = {</a:t>
            </a:r>
            <a:r>
              <a:rPr lang="en-IN" sz="2000" b="0" i="0" dirty="0">
                <a:solidFill>
                  <a:srgbClr val="A52A2A"/>
                </a:solidFill>
                <a:effectLst/>
                <a:latin typeface="Consolas" panose="020B0609020204030204" pitchFamily="49" charset="0"/>
              </a:rPr>
              <a:t>"pineapple"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"mango"</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"papaya"</a:t>
            </a:r>
            <a:r>
              <a:rPr lang="en-IN" sz="2000" b="0" i="0" dirty="0">
                <a:solidFill>
                  <a:srgbClr val="000000"/>
                </a:solidFill>
                <a:effectLst/>
                <a:latin typeface="Consolas" panose="020B0609020204030204" pitchFamily="49" charset="0"/>
              </a:rPr>
              <a:t>}</a:t>
            </a:r>
            <a:br>
              <a:rPr lang="en-IN" sz="2000" dirty="0"/>
            </a:br>
            <a:r>
              <a:rPr lang="en-IN" sz="2000" b="0" i="0" dirty="0" err="1">
                <a:solidFill>
                  <a:srgbClr val="000000"/>
                </a:solidFill>
                <a:effectLst/>
                <a:latin typeface="Consolas" panose="020B0609020204030204" pitchFamily="49" charset="0"/>
              </a:rPr>
              <a:t>thisset.update</a:t>
            </a:r>
            <a:r>
              <a:rPr lang="en-IN" sz="2000" b="0" i="0" dirty="0">
                <a:solidFill>
                  <a:srgbClr val="000000"/>
                </a:solidFill>
                <a:effectLst/>
                <a:latin typeface="Consolas" panose="020B0609020204030204" pitchFamily="49" charset="0"/>
              </a:rPr>
              <a:t>(tropical)</a:t>
            </a:r>
            <a:br>
              <a:rPr lang="en-IN" sz="2000" dirty="0"/>
            </a:br>
            <a:r>
              <a:rPr lang="en-IN" sz="2000" b="0" i="0" dirty="0">
                <a:solidFill>
                  <a:srgbClr val="0000CD"/>
                </a:solidFill>
                <a:effectLst/>
                <a:latin typeface="Consolas" panose="020B0609020204030204" pitchFamily="49" charset="0"/>
              </a:rPr>
              <a:t>print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thisset</a:t>
            </a:r>
            <a:r>
              <a:rPr lang="en-IN" sz="2000" b="0" i="0" dirty="0">
                <a:solidFill>
                  <a:srgbClr val="000000"/>
                </a:solidFill>
                <a:effectLst/>
                <a:latin typeface="Consolas" panose="020B0609020204030204" pitchFamily="49" charset="0"/>
              </a:rPr>
              <a:t>)</a:t>
            </a:r>
            <a:endParaRPr lang="en-US" sz="2000" dirty="0"/>
          </a:p>
          <a:p>
            <a:pPr algn="l"/>
            <a:endParaRPr lang="en-US" sz="2000" dirty="0"/>
          </a:p>
          <a:p>
            <a:pPr algn="l"/>
            <a:endParaRPr lang="en-IN" sz="2000" dirty="0"/>
          </a:p>
        </p:txBody>
      </p:sp>
    </p:spTree>
    <p:extLst>
      <p:ext uri="{BB962C8B-B14F-4D97-AF65-F5344CB8AC3E}">
        <p14:creationId xmlns:p14="http://schemas.microsoft.com/office/powerpoint/2010/main" val="807630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Set</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830568"/>
            <a:ext cx="11157018" cy="4708981"/>
          </a:xfrm>
          <a:prstGeom prst="rect">
            <a:avLst/>
          </a:prstGeom>
          <a:noFill/>
        </p:spPr>
        <p:txBody>
          <a:bodyPr wrap="square">
            <a:spAutoFit/>
          </a:bodyPr>
          <a:lstStyle/>
          <a:p>
            <a:pPr algn="l"/>
            <a:r>
              <a:rPr lang="en-IN" sz="2000" dirty="0"/>
              <a:t>How to remove items from a set?- Using .remove</a:t>
            </a:r>
          </a:p>
          <a:p>
            <a:pPr algn="l"/>
            <a:endParaRPr lang="en-IN" sz="2000" dirty="0"/>
          </a:p>
          <a:p>
            <a:pPr algn="l"/>
            <a:r>
              <a:rPr lang="en-IN" sz="2000" dirty="0"/>
              <a:t>How to perform union and intersection operations on a set?</a:t>
            </a:r>
          </a:p>
          <a:p>
            <a:pPr algn="l"/>
            <a:r>
              <a:rPr lang="en-US" sz="2000" dirty="0"/>
              <a:t>The union() method returns a new set with all items from both sets</a:t>
            </a:r>
          </a:p>
          <a:p>
            <a:pPr algn="l"/>
            <a:r>
              <a:rPr lang="en-IN" sz="2000" b="0" i="0" dirty="0">
                <a:solidFill>
                  <a:srgbClr val="000000"/>
                </a:solidFill>
                <a:effectLst/>
                <a:latin typeface="Consolas" panose="020B0609020204030204" pitchFamily="49" charset="0"/>
              </a:rPr>
              <a:t>set1 = {</a:t>
            </a:r>
            <a:r>
              <a:rPr lang="en-IN" sz="2000" b="0" i="0" dirty="0">
                <a:solidFill>
                  <a:srgbClr val="A52A2A"/>
                </a:solidFill>
                <a:effectLst/>
                <a:latin typeface="Consolas" panose="020B0609020204030204" pitchFamily="49" charset="0"/>
              </a:rPr>
              <a:t>"a"</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"b"</a:t>
            </a:r>
            <a:r>
              <a:rPr lang="en-IN" sz="2000" b="0" i="0" dirty="0">
                <a:solidFill>
                  <a:srgbClr val="000000"/>
                </a:solidFill>
                <a:effectLst/>
                <a:latin typeface="Consolas" panose="020B0609020204030204" pitchFamily="49" charset="0"/>
              </a:rPr>
              <a:t> , </a:t>
            </a:r>
            <a:r>
              <a:rPr lang="en-IN" sz="2000" b="0" i="0" dirty="0">
                <a:solidFill>
                  <a:srgbClr val="A52A2A"/>
                </a:solidFill>
                <a:effectLst/>
                <a:latin typeface="Consolas" panose="020B0609020204030204" pitchFamily="49" charset="0"/>
              </a:rPr>
              <a:t>"c"</a:t>
            </a:r>
            <a:r>
              <a:rPr lang="en-IN" sz="2000" b="0" i="0" dirty="0">
                <a:solidFill>
                  <a:srgbClr val="000000"/>
                </a:solidFill>
                <a:effectLst/>
                <a:latin typeface="Consolas" panose="020B0609020204030204" pitchFamily="49" charset="0"/>
              </a:rPr>
              <a:t>}</a:t>
            </a:r>
            <a:br>
              <a:rPr lang="en-IN" sz="2000" dirty="0"/>
            </a:br>
            <a:r>
              <a:rPr lang="en-IN" sz="2000" b="0" i="0" dirty="0">
                <a:solidFill>
                  <a:srgbClr val="000000"/>
                </a:solidFill>
                <a:effectLst/>
                <a:latin typeface="Consolas" panose="020B0609020204030204" pitchFamily="49" charset="0"/>
              </a:rPr>
              <a:t>set2 = {</a:t>
            </a:r>
            <a:r>
              <a:rPr lang="en-IN" sz="2000" b="0" i="0" dirty="0">
                <a:solidFill>
                  <a:srgbClr val="FF0000"/>
                </a:solidFill>
                <a:effectLst/>
                <a:latin typeface="Consolas" panose="020B0609020204030204" pitchFamily="49" charset="0"/>
              </a:rPr>
              <a:t>1</a:t>
            </a:r>
            <a:r>
              <a:rPr lang="en-IN" sz="2000" b="0" i="0" dirty="0">
                <a:solidFill>
                  <a:srgbClr val="000000"/>
                </a:solidFill>
                <a:effectLst/>
                <a:latin typeface="Consolas" panose="020B0609020204030204" pitchFamily="49" charset="0"/>
              </a:rPr>
              <a:t>, </a:t>
            </a:r>
            <a:r>
              <a:rPr lang="en-IN" sz="2000" b="0" i="0" dirty="0">
                <a:solidFill>
                  <a:srgbClr val="FF0000"/>
                </a:solidFill>
                <a:effectLst/>
                <a:latin typeface="Consolas" panose="020B0609020204030204" pitchFamily="49" charset="0"/>
              </a:rPr>
              <a:t>2</a:t>
            </a:r>
            <a:r>
              <a:rPr lang="en-IN" sz="2000" b="0" i="0" dirty="0">
                <a:solidFill>
                  <a:srgbClr val="000000"/>
                </a:solidFill>
                <a:effectLst/>
                <a:latin typeface="Consolas" panose="020B0609020204030204" pitchFamily="49" charset="0"/>
              </a:rPr>
              <a:t>, </a:t>
            </a:r>
            <a:r>
              <a:rPr lang="en-IN" sz="2000" b="0" i="0" dirty="0">
                <a:solidFill>
                  <a:srgbClr val="FF0000"/>
                </a:solidFill>
                <a:effectLst/>
                <a:latin typeface="Consolas" panose="020B0609020204030204" pitchFamily="49" charset="0"/>
              </a:rPr>
              <a:t>3</a:t>
            </a:r>
            <a:r>
              <a:rPr lang="en-IN" sz="2000" b="0" i="0" dirty="0">
                <a:solidFill>
                  <a:srgbClr val="000000"/>
                </a:solidFill>
                <a:effectLst/>
                <a:latin typeface="Consolas" panose="020B0609020204030204" pitchFamily="49" charset="0"/>
              </a:rPr>
              <a:t>}</a:t>
            </a:r>
            <a:br>
              <a:rPr lang="en-IN" sz="2000" dirty="0"/>
            </a:br>
            <a:r>
              <a:rPr lang="en-IN" sz="2000" b="0" i="0" dirty="0">
                <a:solidFill>
                  <a:srgbClr val="000000"/>
                </a:solidFill>
                <a:effectLst/>
                <a:latin typeface="Consolas" panose="020B0609020204030204" pitchFamily="49" charset="0"/>
              </a:rPr>
              <a:t>set3 = set1.union(set2)</a:t>
            </a:r>
            <a:br>
              <a:rPr lang="en-IN" sz="2000" dirty="0"/>
            </a:br>
            <a:r>
              <a:rPr lang="en-IN" sz="2000" b="0" i="0" dirty="0">
                <a:solidFill>
                  <a:srgbClr val="0000CD"/>
                </a:solidFill>
                <a:effectLst/>
                <a:latin typeface="Consolas" panose="020B0609020204030204" pitchFamily="49" charset="0"/>
              </a:rPr>
              <a:t>print</a:t>
            </a:r>
            <a:r>
              <a:rPr lang="en-IN" sz="2000" b="0" i="0" dirty="0">
                <a:solidFill>
                  <a:srgbClr val="000000"/>
                </a:solidFill>
                <a:effectLst/>
                <a:latin typeface="Consolas" panose="020B0609020204030204" pitchFamily="49" charset="0"/>
              </a:rPr>
              <a:t>(set3)</a:t>
            </a:r>
            <a:endParaRPr lang="en-US" sz="2000" b="0" i="0" dirty="0">
              <a:solidFill>
                <a:srgbClr val="000000"/>
              </a:solidFill>
              <a:effectLst/>
              <a:latin typeface="Consolas" panose="020B0609020204030204" pitchFamily="49" charset="0"/>
            </a:endParaRPr>
          </a:p>
          <a:p>
            <a:pPr algn="l"/>
            <a:endParaRPr lang="en-US" sz="2000" dirty="0">
              <a:solidFill>
                <a:srgbClr val="000000"/>
              </a:solidFill>
              <a:latin typeface="Consolas" panose="020B0609020204030204" pitchFamily="49" charset="0"/>
            </a:endParaRPr>
          </a:p>
          <a:p>
            <a:pPr algn="l"/>
            <a:r>
              <a:rPr lang="en-US" sz="2000" dirty="0"/>
              <a:t>The </a:t>
            </a:r>
            <a:r>
              <a:rPr lang="en-US" sz="2000" dirty="0" err="1"/>
              <a:t>intersection_update</a:t>
            </a:r>
            <a:r>
              <a:rPr lang="en-US" sz="2000" dirty="0"/>
              <a:t>() method will keep only the items that are present in both sets.</a:t>
            </a:r>
          </a:p>
          <a:p>
            <a:pPr algn="l"/>
            <a:r>
              <a:rPr lang="en-IN" sz="2000" b="0" i="0" dirty="0">
                <a:solidFill>
                  <a:srgbClr val="000000"/>
                </a:solidFill>
                <a:effectLst/>
                <a:latin typeface="Consolas" panose="020B0609020204030204" pitchFamily="49" charset="0"/>
              </a:rPr>
              <a:t>x = {</a:t>
            </a:r>
            <a:r>
              <a:rPr lang="en-IN" sz="2000" b="0" i="0" dirty="0">
                <a:solidFill>
                  <a:srgbClr val="A52A2A"/>
                </a:solidFill>
                <a:effectLst/>
                <a:latin typeface="Consolas" panose="020B0609020204030204" pitchFamily="49" charset="0"/>
              </a:rPr>
              <a:t>"apple"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"banana"</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"cherry"</a:t>
            </a:r>
            <a:r>
              <a:rPr lang="en-IN" sz="2000" b="0" i="0" dirty="0">
                <a:solidFill>
                  <a:srgbClr val="000000"/>
                </a:solidFill>
                <a:effectLst/>
                <a:latin typeface="Consolas" panose="020B0609020204030204" pitchFamily="49" charset="0"/>
              </a:rPr>
              <a:t>}</a:t>
            </a:r>
            <a:br>
              <a:rPr lang="en-IN" sz="2000" dirty="0"/>
            </a:br>
            <a:r>
              <a:rPr lang="en-IN" sz="2000" b="0" i="0" dirty="0">
                <a:solidFill>
                  <a:srgbClr val="000000"/>
                </a:solidFill>
                <a:effectLst/>
                <a:latin typeface="Consolas" panose="020B0609020204030204" pitchFamily="49" charset="0"/>
              </a:rPr>
              <a:t>y = {</a:t>
            </a:r>
            <a:r>
              <a:rPr lang="en-IN" sz="2000" b="0" i="0" dirty="0">
                <a:solidFill>
                  <a:srgbClr val="A52A2A"/>
                </a:solidFill>
                <a:effectLst/>
                <a:latin typeface="Consolas" panose="020B0609020204030204" pitchFamily="49" charset="0"/>
              </a:rPr>
              <a:t>"google"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a:t>
            </a:r>
            <a:r>
              <a:rPr lang="en-IN" sz="2000" b="0" i="0" dirty="0" err="1">
                <a:solidFill>
                  <a:srgbClr val="A52A2A"/>
                </a:solidFill>
                <a:effectLst/>
                <a:latin typeface="Consolas" panose="020B0609020204030204" pitchFamily="49" charset="0"/>
              </a:rPr>
              <a:t>microsoft</a:t>
            </a:r>
            <a:r>
              <a:rPr lang="en-IN" sz="2000" b="0" i="0" dirty="0">
                <a:solidFill>
                  <a:srgbClr val="A52A2A"/>
                </a:solidFill>
                <a:effectLst/>
                <a:latin typeface="Consolas" panose="020B0609020204030204" pitchFamily="49" charset="0"/>
              </a:rPr>
              <a:t>"</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"apple"</a:t>
            </a:r>
            <a:r>
              <a:rPr lang="en-IN" sz="2000" b="0" i="0" dirty="0">
                <a:solidFill>
                  <a:srgbClr val="000000"/>
                </a:solidFill>
                <a:effectLst/>
                <a:latin typeface="Consolas" panose="020B0609020204030204" pitchFamily="49" charset="0"/>
              </a:rPr>
              <a:t>}</a:t>
            </a:r>
            <a:br>
              <a:rPr lang="en-IN" sz="2000" dirty="0"/>
            </a:br>
            <a:r>
              <a:rPr lang="en-IN" sz="2000" b="0" i="0" dirty="0" err="1">
                <a:solidFill>
                  <a:srgbClr val="000000"/>
                </a:solidFill>
                <a:effectLst/>
                <a:latin typeface="Consolas" panose="020B0609020204030204" pitchFamily="49" charset="0"/>
              </a:rPr>
              <a:t>x.intersection_update</a:t>
            </a:r>
            <a:r>
              <a:rPr lang="en-IN" sz="2000" b="0" i="0" dirty="0">
                <a:solidFill>
                  <a:srgbClr val="000000"/>
                </a:solidFill>
                <a:effectLst/>
                <a:latin typeface="Consolas" panose="020B0609020204030204" pitchFamily="49" charset="0"/>
              </a:rPr>
              <a:t>(y)</a:t>
            </a:r>
            <a:br>
              <a:rPr lang="en-IN" sz="2000" dirty="0"/>
            </a:br>
            <a:r>
              <a:rPr lang="en-IN" sz="2000" b="0" i="0" dirty="0">
                <a:solidFill>
                  <a:srgbClr val="0000CD"/>
                </a:solidFill>
                <a:effectLst/>
                <a:latin typeface="Consolas" panose="020B0609020204030204" pitchFamily="49" charset="0"/>
              </a:rPr>
              <a:t>print</a:t>
            </a:r>
            <a:r>
              <a:rPr lang="en-IN" sz="2000" b="0" i="0" dirty="0">
                <a:solidFill>
                  <a:srgbClr val="000000"/>
                </a:solidFill>
                <a:effectLst/>
                <a:latin typeface="Consolas" panose="020B0609020204030204" pitchFamily="49" charset="0"/>
              </a:rPr>
              <a:t>(x)</a:t>
            </a:r>
            <a:endParaRPr lang="en-IN" sz="2000" dirty="0"/>
          </a:p>
          <a:p>
            <a:pPr algn="l"/>
            <a:endParaRPr lang="en-IN" sz="2000" dirty="0"/>
          </a:p>
        </p:txBody>
      </p:sp>
    </p:spTree>
    <p:extLst>
      <p:ext uri="{BB962C8B-B14F-4D97-AF65-F5344CB8AC3E}">
        <p14:creationId xmlns:p14="http://schemas.microsoft.com/office/powerpoint/2010/main" val="124685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Dictionaries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830568"/>
            <a:ext cx="11157018" cy="4401205"/>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Dictionaries are used to store data values in </a:t>
            </a:r>
            <a:r>
              <a:rPr lang="en-US" sz="2000" b="0" i="0" dirty="0" err="1">
                <a:solidFill>
                  <a:srgbClr val="000000"/>
                </a:solidFill>
                <a:effectLst/>
                <a:latin typeface="Verdana" panose="020B0604030504040204" pitchFamily="34" charset="0"/>
              </a:rPr>
              <a:t>key:value</a:t>
            </a:r>
            <a:r>
              <a:rPr lang="en-US" sz="2000" b="0" i="0" dirty="0">
                <a:solidFill>
                  <a:srgbClr val="000000"/>
                </a:solidFill>
                <a:effectLst/>
                <a:latin typeface="Verdana" panose="020B0604030504040204" pitchFamily="34" charset="0"/>
              </a:rPr>
              <a:t> pairs.</a:t>
            </a:r>
          </a:p>
          <a:p>
            <a:pPr algn="l"/>
            <a:r>
              <a:rPr lang="en-US" sz="2000" b="0" i="0" dirty="0">
                <a:solidFill>
                  <a:srgbClr val="000000"/>
                </a:solidFill>
                <a:effectLst/>
                <a:latin typeface="Verdana" panose="020B0604030504040204" pitchFamily="34" charset="0"/>
              </a:rPr>
              <a:t>A dictionary is a collection which is ordered*, changeable and does not allow duplicates.</a:t>
            </a:r>
          </a:p>
          <a:p>
            <a:pPr algn="l"/>
            <a:r>
              <a:rPr lang="en-US" sz="2000" b="0" i="0" dirty="0" err="1">
                <a:solidFill>
                  <a:srgbClr val="000000"/>
                </a:solidFill>
                <a:effectLst/>
                <a:latin typeface="Consolas" panose="020B0609020204030204" pitchFamily="49" charset="0"/>
              </a:rPr>
              <a:t>thisdict</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"brand"</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"Ford"</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"model"</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"Mustang"</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"year"</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1964</a:t>
            </a:r>
            <a:br>
              <a:rPr lang="en-US" sz="2000" dirty="0"/>
            </a:b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thisdict</a:t>
            </a:r>
            <a:r>
              <a:rPr lang="en-US" sz="2000" b="0" i="0" dirty="0">
                <a:solidFill>
                  <a:srgbClr val="000000"/>
                </a:solidFill>
                <a:effectLst/>
                <a:latin typeface="Consolas" panose="020B0609020204030204" pitchFamily="49" charset="0"/>
              </a:rPr>
              <a:t>)</a:t>
            </a:r>
            <a:endParaRPr lang="en-IN" sz="2000" b="0" i="0" dirty="0">
              <a:solidFill>
                <a:srgbClr val="000000"/>
              </a:solidFill>
              <a:effectLst/>
              <a:latin typeface="Consolas" panose="020B0609020204030204" pitchFamily="49" charset="0"/>
            </a:endParaRPr>
          </a:p>
          <a:p>
            <a:pPr algn="l"/>
            <a:r>
              <a:rPr lang="en-US" sz="2000" b="0" i="0" dirty="0">
                <a:solidFill>
                  <a:srgbClr val="000000"/>
                </a:solidFill>
                <a:effectLst/>
                <a:latin typeface="Verdana" panose="020B0604030504040204" pitchFamily="34" charset="0"/>
              </a:rPr>
              <a:t>Dictionaries are changeable, meaning that we can change, add or remove items after the dictionary has been created.</a:t>
            </a:r>
            <a:endParaRPr lang="en-IN" sz="2000" dirty="0">
              <a:solidFill>
                <a:srgbClr val="000000"/>
              </a:solidFill>
              <a:latin typeface="Consolas" panose="020B0609020204030204" pitchFamily="49" charset="0"/>
            </a:endParaRPr>
          </a:p>
          <a:p>
            <a:pPr algn="l"/>
            <a:endParaRPr lang="en-IN" sz="2000" dirty="0">
              <a:solidFill>
                <a:srgbClr val="000000"/>
              </a:solidFill>
              <a:latin typeface="Consolas" panose="020B0609020204030204" pitchFamily="49" charset="0"/>
            </a:endParaRPr>
          </a:p>
          <a:p>
            <a:pPr algn="l"/>
            <a:r>
              <a:rPr lang="en-US" sz="2000" b="0" i="0" dirty="0">
                <a:solidFill>
                  <a:srgbClr val="000000"/>
                </a:solidFill>
                <a:effectLst/>
                <a:latin typeface="Verdana" panose="020B0604030504040204" pitchFamily="34" charset="0"/>
              </a:rPr>
              <a:t>Dictionaries cannot have two items with the same key</a:t>
            </a:r>
            <a:r>
              <a:rPr lang="en-IN" sz="2000" b="0" i="0" dirty="0">
                <a:solidFill>
                  <a:srgbClr val="000000"/>
                </a:solidFill>
                <a:effectLst/>
                <a:latin typeface="Consolas" panose="020B0609020204030204" pitchFamily="49" charset="0"/>
              </a:rPr>
              <a:t>. The values will be overwritten.</a:t>
            </a:r>
            <a:endParaRPr lang="en-IN" sz="2000" dirty="0"/>
          </a:p>
        </p:txBody>
      </p:sp>
    </p:spTree>
    <p:extLst>
      <p:ext uri="{BB962C8B-B14F-4D97-AF65-F5344CB8AC3E}">
        <p14:creationId xmlns:p14="http://schemas.microsoft.com/office/powerpoint/2010/main" val="186376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Dictionaries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830568"/>
            <a:ext cx="11157018" cy="4708981"/>
          </a:xfrm>
          <a:prstGeom prst="rect">
            <a:avLst/>
          </a:prstGeom>
          <a:noFill/>
        </p:spPr>
        <p:txBody>
          <a:bodyPr wrap="square">
            <a:spAutoFit/>
          </a:bodyPr>
          <a:lstStyle/>
          <a:p>
            <a:pPr algn="l"/>
            <a:r>
              <a:rPr lang="en-IN" sz="2000" b="0" i="0" dirty="0">
                <a:solidFill>
                  <a:srgbClr val="000000"/>
                </a:solidFill>
                <a:effectLst/>
                <a:latin typeface="Verdana" panose="020B0604030504040204" pitchFamily="34" charset="0"/>
              </a:rPr>
              <a:t>How to access a dictionary?</a:t>
            </a:r>
          </a:p>
          <a:p>
            <a:pPr algn="l"/>
            <a:r>
              <a:rPr lang="en-US" sz="2000" b="0" i="0" dirty="0">
                <a:solidFill>
                  <a:srgbClr val="000000"/>
                </a:solidFill>
                <a:effectLst/>
                <a:latin typeface="Verdana" panose="020B0604030504040204" pitchFamily="34" charset="0"/>
              </a:rPr>
              <a:t>We can access the items of a dictionary by referring to its key name, inside square brackets. </a:t>
            </a:r>
            <a:r>
              <a:rPr lang="en-US" sz="2000" dirty="0">
                <a:solidFill>
                  <a:srgbClr val="000000"/>
                </a:solidFill>
                <a:latin typeface="Verdana" panose="020B0604030504040204" pitchFamily="34" charset="0"/>
              </a:rPr>
              <a:t>The syntax is-</a:t>
            </a:r>
          </a:p>
          <a:p>
            <a:pPr algn="l"/>
            <a:r>
              <a:rPr lang="en-US" sz="2000" b="0" i="0" dirty="0" err="1">
                <a:solidFill>
                  <a:srgbClr val="000000"/>
                </a:solidFill>
                <a:effectLst/>
                <a:latin typeface="Consolas" panose="020B0609020204030204" pitchFamily="49" charset="0"/>
              </a:rPr>
              <a:t>thisdict</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"brand"</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"Ford"</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"model"</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"Mustang"</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"year"</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1964</a:t>
            </a:r>
            <a:br>
              <a:rPr lang="en-US" sz="2000" dirty="0"/>
            </a:b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x = </a:t>
            </a:r>
            <a:r>
              <a:rPr lang="en-US" sz="2000" b="0" i="0" dirty="0" err="1">
                <a:solidFill>
                  <a:srgbClr val="000000"/>
                </a:solidFill>
                <a:effectLst/>
                <a:latin typeface="Consolas" panose="020B0609020204030204" pitchFamily="49" charset="0"/>
              </a:rPr>
              <a:t>thisdict</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"model"</a:t>
            </a:r>
            <a:r>
              <a:rPr lang="en-US" sz="2000" b="0" i="0" dirty="0">
                <a:solidFill>
                  <a:srgbClr val="000000"/>
                </a:solidFill>
                <a:effectLst/>
                <a:latin typeface="Consolas" panose="020B0609020204030204" pitchFamily="49" charset="0"/>
              </a:rPr>
              <a:t>]</a:t>
            </a:r>
            <a:endParaRPr lang="en-US" sz="2000" dirty="0">
              <a:solidFill>
                <a:srgbClr val="000000"/>
              </a:solidFill>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pPr algn="l"/>
            <a:r>
              <a:rPr lang="en-US" sz="2000" dirty="0">
                <a:solidFill>
                  <a:srgbClr val="000000"/>
                </a:solidFill>
                <a:latin typeface="Verdana" panose="020B0604030504040204" pitchFamily="34" charset="0"/>
              </a:rPr>
              <a:t>How to find out all the keys of a dictionary?</a:t>
            </a:r>
          </a:p>
          <a:p>
            <a:pPr algn="l"/>
            <a:r>
              <a:rPr lang="en-US" sz="2000" b="0" i="0" dirty="0">
                <a:solidFill>
                  <a:srgbClr val="000000"/>
                </a:solidFill>
                <a:effectLst/>
                <a:latin typeface="Verdana" panose="020B0604030504040204" pitchFamily="34" charset="0"/>
              </a:rPr>
              <a:t>The keys() method will return a list of all the keys in the dictionary.</a:t>
            </a:r>
          </a:p>
          <a:p>
            <a:pPr algn="l"/>
            <a:r>
              <a:rPr lang="en-US" sz="2000" b="0" i="0" dirty="0">
                <a:solidFill>
                  <a:srgbClr val="000000"/>
                </a:solidFill>
                <a:effectLst/>
                <a:latin typeface="Verdana" panose="020B0604030504040204" pitchFamily="34" charset="0"/>
              </a:rPr>
              <a:t>x = </a:t>
            </a:r>
            <a:r>
              <a:rPr lang="en-US" sz="2000" b="0" i="0" dirty="0" err="1">
                <a:solidFill>
                  <a:srgbClr val="000000"/>
                </a:solidFill>
                <a:effectLst/>
                <a:latin typeface="Verdana" panose="020B0604030504040204" pitchFamily="34" charset="0"/>
              </a:rPr>
              <a:t>thisdict.keys</a:t>
            </a:r>
            <a:r>
              <a:rPr lang="en-US" sz="2000" b="0" i="0" dirty="0">
                <a:solidFill>
                  <a:srgbClr val="000000"/>
                </a:solidFill>
                <a:effectLst/>
                <a:latin typeface="Verdana" panose="020B0604030504040204" pitchFamily="34" charset="0"/>
              </a:rPr>
              <a:t>()</a:t>
            </a:r>
            <a:endParaRPr lang="en-US" sz="2000" dirty="0">
              <a:solidFill>
                <a:srgbClr val="000000"/>
              </a:solidFill>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6067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Dictionaries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830568"/>
            <a:ext cx="11157018" cy="4708981"/>
          </a:xfrm>
          <a:prstGeom prst="rect">
            <a:avLst/>
          </a:prstGeom>
          <a:noFill/>
        </p:spPr>
        <p:txBody>
          <a:bodyPr wrap="square">
            <a:spAutoFit/>
          </a:bodyPr>
          <a:lstStyle/>
          <a:p>
            <a:pPr algn="l"/>
            <a:r>
              <a:rPr lang="en-IN" sz="2000" b="0" i="0" dirty="0">
                <a:solidFill>
                  <a:srgbClr val="000000"/>
                </a:solidFill>
                <a:effectLst/>
                <a:latin typeface="Verdana" panose="020B0604030504040204" pitchFamily="34" charset="0"/>
              </a:rPr>
              <a:t>How to change the values in a dictionary?(We can also use the update function for this)</a:t>
            </a:r>
          </a:p>
          <a:p>
            <a:pPr algn="l"/>
            <a:r>
              <a:rPr lang="en-US" sz="2000" b="0" i="0" dirty="0" err="1">
                <a:solidFill>
                  <a:srgbClr val="000000"/>
                </a:solidFill>
                <a:effectLst/>
                <a:latin typeface="Consolas" panose="020B0609020204030204" pitchFamily="49" charset="0"/>
              </a:rPr>
              <a:t>thisdict</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"brand"</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"Ford"</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"model"</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"Mustang"</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"year"</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1964</a:t>
            </a:r>
            <a:br>
              <a:rPr lang="en-US" sz="2000" dirty="0"/>
            </a:br>
            <a:r>
              <a:rPr lang="en-US" sz="2000" b="0" i="0" dirty="0">
                <a:solidFill>
                  <a:srgbClr val="000000"/>
                </a:solidFill>
                <a:effectLst/>
                <a:latin typeface="Consolas" panose="020B0609020204030204" pitchFamily="49" charset="0"/>
              </a:rPr>
              <a:t>}</a:t>
            </a:r>
            <a:br>
              <a:rPr lang="en-US" sz="2000" dirty="0"/>
            </a:br>
            <a:r>
              <a:rPr lang="en-US" sz="2000" b="0" i="0" dirty="0" err="1">
                <a:solidFill>
                  <a:srgbClr val="000000"/>
                </a:solidFill>
                <a:effectLst/>
                <a:latin typeface="Consolas" panose="020B0609020204030204" pitchFamily="49" charset="0"/>
              </a:rPr>
              <a:t>thisdict</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"year"</a:t>
            </a:r>
            <a:r>
              <a:rPr lang="en-US" sz="2000" b="0" i="0" dirty="0">
                <a:solidFill>
                  <a:srgbClr val="000000"/>
                </a:solidFill>
                <a:effectLst/>
                <a:latin typeface="Consolas" panose="020B0609020204030204" pitchFamily="49" charset="0"/>
              </a:rPr>
              <a:t>] = </a:t>
            </a:r>
            <a:r>
              <a:rPr lang="en-US" sz="2000" b="0" i="0" dirty="0">
                <a:solidFill>
                  <a:srgbClr val="FF0000"/>
                </a:solidFill>
                <a:effectLst/>
                <a:latin typeface="Consolas" panose="020B0609020204030204" pitchFamily="49" charset="0"/>
              </a:rPr>
              <a:t>2018</a:t>
            </a:r>
          </a:p>
          <a:p>
            <a:pPr algn="l"/>
            <a:endParaRPr lang="en-US" sz="2000" dirty="0">
              <a:solidFill>
                <a:srgbClr val="FF0000"/>
              </a:solidFill>
              <a:latin typeface="Consolas" panose="020B0609020204030204" pitchFamily="49" charset="0"/>
            </a:endParaRPr>
          </a:p>
          <a:p>
            <a:pPr algn="l"/>
            <a:r>
              <a:rPr lang="en-US" sz="2000" b="0" i="0" dirty="0">
                <a:solidFill>
                  <a:srgbClr val="000000"/>
                </a:solidFill>
                <a:effectLst/>
                <a:latin typeface="Verdana" panose="020B0604030504040204" pitchFamily="34" charset="0"/>
              </a:rPr>
              <a:t>How to add items to a dictionary?</a:t>
            </a:r>
          </a:p>
          <a:p>
            <a:pPr algn="l"/>
            <a:r>
              <a:rPr lang="en-US" sz="2000" b="0" i="0" dirty="0">
                <a:solidFill>
                  <a:srgbClr val="000000"/>
                </a:solidFill>
                <a:effectLst/>
                <a:latin typeface="Verdana" panose="020B0604030504040204" pitchFamily="34" charset="0"/>
              </a:rPr>
              <a:t>Adding an item to the dictionary is done by using a new index key and assigning a value to it:</a:t>
            </a:r>
          </a:p>
          <a:p>
            <a:pPr algn="l"/>
            <a:r>
              <a:rPr lang="en-US" sz="2000" b="0" i="0" dirty="0" err="1">
                <a:solidFill>
                  <a:srgbClr val="000000"/>
                </a:solidFill>
                <a:effectLst/>
                <a:latin typeface="Consolas" panose="020B0609020204030204" pitchFamily="49" charset="0"/>
              </a:rPr>
              <a:t>thisdict</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"color"</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"red"</a:t>
            </a:r>
            <a:br>
              <a:rPr lang="en-US" sz="2000" dirty="0"/>
            </a:br>
            <a:endParaRPr lang="en-US" sz="2000" dirty="0"/>
          </a:p>
          <a:p>
            <a:pPr algn="l"/>
            <a:r>
              <a:rPr lang="en-US" sz="2000" b="0" i="0" dirty="0">
                <a:solidFill>
                  <a:srgbClr val="000000"/>
                </a:solidFill>
                <a:effectLst/>
                <a:latin typeface="Verdana" panose="020B0604030504040204" pitchFamily="34" charset="0"/>
              </a:rPr>
              <a:t>How to delete items?</a:t>
            </a:r>
            <a:r>
              <a:rPr lang="en-US" sz="2000" dirty="0">
                <a:solidFill>
                  <a:srgbClr val="000000"/>
                </a:solidFill>
                <a:latin typeface="Verdana" panose="020B0604030504040204" pitchFamily="34" charset="0"/>
              </a:rPr>
              <a:t>- We can use the pop or delete function just like lists.</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0824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214192" y="122682"/>
            <a:ext cx="10042998"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Dictionaries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830568"/>
            <a:ext cx="11157018" cy="2554545"/>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How to copy a dictionary?</a:t>
            </a:r>
          </a:p>
          <a:p>
            <a:pPr algn="l"/>
            <a:r>
              <a:rPr lang="en-US" sz="2000" b="0" i="0" dirty="0" err="1">
                <a:solidFill>
                  <a:srgbClr val="000000"/>
                </a:solidFill>
                <a:effectLst/>
                <a:latin typeface="Consolas" panose="020B0609020204030204" pitchFamily="49" charset="0"/>
              </a:rPr>
              <a:t>thisdict</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"brand"</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"Ford"</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"model"</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"Mustang"</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"year"</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1964</a:t>
            </a:r>
            <a:br>
              <a:rPr lang="en-US" sz="2000" dirty="0"/>
            </a:br>
            <a:r>
              <a:rPr lang="en-US" sz="2000" b="0" i="0" dirty="0">
                <a:solidFill>
                  <a:srgbClr val="000000"/>
                </a:solidFill>
                <a:effectLst/>
                <a:latin typeface="Consolas" panose="020B0609020204030204" pitchFamily="49" charset="0"/>
              </a:rPr>
              <a:t>}</a:t>
            </a:r>
            <a:br>
              <a:rPr lang="en-US" sz="2000" dirty="0"/>
            </a:br>
            <a:r>
              <a:rPr lang="en-US" sz="2000" b="0" i="0" dirty="0" err="1">
                <a:solidFill>
                  <a:srgbClr val="000000"/>
                </a:solidFill>
                <a:effectLst/>
                <a:latin typeface="Consolas" panose="020B0609020204030204" pitchFamily="49" charset="0"/>
              </a:rPr>
              <a:t>mydict</a:t>
            </a:r>
            <a:r>
              <a:rPr lang="en-US" sz="2000" b="0" i="0" dirty="0">
                <a:solidFill>
                  <a:srgbClr val="000000"/>
                </a:solidFill>
                <a:effectLst/>
                <a:latin typeface="Consolas" panose="020B0609020204030204" pitchFamily="49" charset="0"/>
              </a:rPr>
              <a:t> = </a:t>
            </a:r>
            <a:r>
              <a:rPr lang="en-US" sz="2000" b="0" i="0" dirty="0" err="1">
                <a:solidFill>
                  <a:srgbClr val="000000"/>
                </a:solidFill>
                <a:effectLst/>
                <a:latin typeface="Consolas" panose="020B0609020204030204" pitchFamily="49" charset="0"/>
              </a:rPr>
              <a:t>thisdict.copy</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mydict</a:t>
            </a:r>
            <a:r>
              <a:rPr lang="en-US" sz="2000" b="0" i="0" dirty="0">
                <a:solidFill>
                  <a:srgbClr val="000000"/>
                </a:solidFill>
                <a:effectLst/>
                <a:latin typeface="Consolas" panose="020B0609020204030204" pitchFamily="49" charset="0"/>
              </a:rPr>
              <a: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41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214192" y="122682"/>
            <a:ext cx="10042998"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While Loop</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826249"/>
            <a:ext cx="11157018" cy="4524315"/>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With the </a:t>
            </a:r>
            <a:r>
              <a:rPr lang="en-US" b="0" i="0" dirty="0">
                <a:solidFill>
                  <a:srgbClr val="DC143C"/>
                </a:solidFill>
                <a:effectLst/>
                <a:latin typeface="Consolas" panose="020B0609020204030204" pitchFamily="49" charset="0"/>
              </a:rPr>
              <a:t>while</a:t>
            </a:r>
            <a:r>
              <a:rPr lang="en-US" b="0" i="0" dirty="0">
                <a:solidFill>
                  <a:srgbClr val="000000"/>
                </a:solidFill>
                <a:effectLst/>
                <a:latin typeface="Verdana" panose="020B0604030504040204" pitchFamily="34" charset="0"/>
              </a:rPr>
              <a:t> loop we can execute a set of statements as long as a condition is true.</a:t>
            </a:r>
          </a:p>
          <a:p>
            <a:pPr algn="l"/>
            <a:r>
              <a:rPr lang="nn-NO" b="0" i="0" dirty="0">
                <a:solidFill>
                  <a:srgbClr val="000000"/>
                </a:solidFill>
                <a:effectLst/>
                <a:latin typeface="Consolas" panose="020B0609020204030204" pitchFamily="49" charset="0"/>
              </a:rPr>
              <a:t>i = </a:t>
            </a:r>
            <a:r>
              <a:rPr lang="nn-NO" b="0" i="0" dirty="0">
                <a:solidFill>
                  <a:srgbClr val="FF0000"/>
                </a:solidFill>
                <a:effectLst/>
                <a:latin typeface="Consolas" panose="020B0609020204030204" pitchFamily="49" charset="0"/>
              </a:rPr>
              <a:t>1</a:t>
            </a:r>
            <a:br>
              <a:rPr lang="nn-NO" dirty="0"/>
            </a:br>
            <a:r>
              <a:rPr lang="nn-NO" b="0" i="0" dirty="0">
                <a:solidFill>
                  <a:srgbClr val="0000CD"/>
                </a:solidFill>
                <a:effectLst/>
                <a:latin typeface="Consolas" panose="020B0609020204030204" pitchFamily="49" charset="0"/>
              </a:rPr>
              <a:t>while</a:t>
            </a:r>
            <a:r>
              <a:rPr lang="nn-NO" b="0" i="0" dirty="0">
                <a:solidFill>
                  <a:srgbClr val="000000"/>
                </a:solidFill>
                <a:effectLst/>
                <a:latin typeface="Consolas" panose="020B0609020204030204" pitchFamily="49" charset="0"/>
              </a:rPr>
              <a:t> i &lt; </a:t>
            </a:r>
            <a:r>
              <a:rPr lang="nn-NO" b="0" i="0" dirty="0">
                <a:solidFill>
                  <a:srgbClr val="FF0000"/>
                </a:solidFill>
                <a:effectLst/>
                <a:latin typeface="Consolas" panose="020B0609020204030204" pitchFamily="49" charset="0"/>
              </a:rPr>
              <a:t>6</a:t>
            </a:r>
            <a:r>
              <a:rPr lang="nn-NO" b="0" i="0" dirty="0">
                <a:solidFill>
                  <a:srgbClr val="000000"/>
                </a:solidFill>
                <a:effectLst/>
                <a:latin typeface="Consolas" panose="020B0609020204030204" pitchFamily="49" charset="0"/>
              </a:rPr>
              <a:t>:</a:t>
            </a:r>
            <a:br>
              <a:rPr lang="nn-NO" dirty="0"/>
            </a:br>
            <a:r>
              <a:rPr lang="nn-NO" b="0" i="0" dirty="0">
                <a:solidFill>
                  <a:srgbClr val="000000"/>
                </a:solidFill>
                <a:effectLst/>
                <a:latin typeface="Consolas" panose="020B0609020204030204" pitchFamily="49" charset="0"/>
              </a:rPr>
              <a:t>  </a:t>
            </a:r>
            <a:r>
              <a:rPr lang="nn-NO" b="0" i="0" dirty="0">
                <a:solidFill>
                  <a:srgbClr val="0000CD"/>
                </a:solidFill>
                <a:effectLst/>
                <a:latin typeface="Consolas" panose="020B0609020204030204" pitchFamily="49" charset="0"/>
              </a:rPr>
              <a:t>print</a:t>
            </a:r>
            <a:r>
              <a:rPr lang="nn-NO" b="0" i="0" dirty="0">
                <a:solidFill>
                  <a:srgbClr val="000000"/>
                </a:solidFill>
                <a:effectLst/>
                <a:latin typeface="Consolas" panose="020B0609020204030204" pitchFamily="49" charset="0"/>
              </a:rPr>
              <a:t>(i)</a:t>
            </a:r>
            <a:br>
              <a:rPr lang="nn-NO" dirty="0"/>
            </a:br>
            <a:r>
              <a:rPr lang="nn-NO" b="0" i="0" dirty="0">
                <a:solidFill>
                  <a:srgbClr val="000000"/>
                </a:solidFill>
                <a:effectLst/>
                <a:latin typeface="Consolas" panose="020B0609020204030204" pitchFamily="49" charset="0"/>
              </a:rPr>
              <a:t>  i += </a:t>
            </a:r>
            <a:r>
              <a:rPr lang="nn-NO" b="0" i="0" dirty="0">
                <a:solidFill>
                  <a:srgbClr val="FF0000"/>
                </a:solidFill>
                <a:effectLst/>
                <a:latin typeface="Consolas" panose="020B0609020204030204" pitchFamily="49" charset="0"/>
              </a:rPr>
              <a:t>1</a:t>
            </a:r>
          </a:p>
          <a:p>
            <a:pPr algn="l"/>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With the </a:t>
            </a:r>
            <a:r>
              <a:rPr lang="en-US" b="0" i="0" dirty="0">
                <a:solidFill>
                  <a:srgbClr val="DC143C"/>
                </a:solidFill>
                <a:effectLst/>
                <a:latin typeface="Consolas" panose="020B0609020204030204" pitchFamily="49" charset="0"/>
              </a:rPr>
              <a:t>break</a:t>
            </a:r>
            <a:r>
              <a:rPr lang="en-US" b="0" i="0" dirty="0">
                <a:solidFill>
                  <a:srgbClr val="000000"/>
                </a:solidFill>
                <a:effectLst/>
                <a:latin typeface="Verdana" panose="020B0604030504040204" pitchFamily="34" charset="0"/>
              </a:rPr>
              <a:t> statement we can stop the loop even if the while condition is true.</a:t>
            </a:r>
          </a:p>
          <a:p>
            <a:pPr algn="l"/>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With the </a:t>
            </a:r>
            <a:r>
              <a:rPr lang="en-US" b="0" i="0" dirty="0">
                <a:solidFill>
                  <a:srgbClr val="DC143C"/>
                </a:solidFill>
                <a:effectLst/>
                <a:latin typeface="Consolas" panose="020B0609020204030204" pitchFamily="49" charset="0"/>
              </a:rPr>
              <a:t>continue</a:t>
            </a:r>
            <a:r>
              <a:rPr lang="en-US" b="0" i="0" dirty="0">
                <a:solidFill>
                  <a:srgbClr val="000000"/>
                </a:solidFill>
                <a:effectLst/>
                <a:latin typeface="Verdana" panose="020B0604030504040204" pitchFamily="34" charset="0"/>
              </a:rPr>
              <a:t> statement we can stop the current iteration, and continue with the next</a:t>
            </a:r>
          </a:p>
          <a:p>
            <a:pPr algn="l"/>
            <a:endParaRPr lang="en-US" dirty="0">
              <a:solidFill>
                <a:srgbClr val="000000"/>
              </a:solidFill>
              <a:latin typeface="Verdana" panose="020B0604030504040204" pitchFamily="34" charset="0"/>
            </a:endParaRPr>
          </a:p>
          <a:p>
            <a:pPr algn="l"/>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0</a:t>
            </a:r>
            <a:br>
              <a:rPr lang="en-IN" dirty="0"/>
            </a:br>
            <a:r>
              <a:rPr lang="en-IN" b="0" i="0" dirty="0">
                <a:solidFill>
                  <a:srgbClr val="0000CD"/>
                </a:solidFill>
                <a:effectLst/>
                <a:latin typeface="Consolas" panose="020B0609020204030204" pitchFamily="49" charset="0"/>
              </a:rPr>
              <a:t>while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&lt;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continue</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038588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2782958" y="68667"/>
            <a:ext cx="10042998"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The else statement with While</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826249"/>
            <a:ext cx="11157018" cy="2862322"/>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With the </a:t>
            </a:r>
            <a:r>
              <a:rPr lang="en-US" sz="2000" b="0" i="0" dirty="0">
                <a:solidFill>
                  <a:srgbClr val="DC143C"/>
                </a:solidFill>
                <a:effectLst/>
                <a:latin typeface="Consolas" panose="020B0609020204030204" pitchFamily="49" charset="0"/>
              </a:rPr>
              <a:t>else</a:t>
            </a:r>
            <a:r>
              <a:rPr lang="en-US" sz="2000" b="0" i="0" dirty="0">
                <a:solidFill>
                  <a:srgbClr val="000000"/>
                </a:solidFill>
                <a:effectLst/>
                <a:latin typeface="Verdana" panose="020B0604030504040204" pitchFamily="34" charset="0"/>
              </a:rPr>
              <a:t> statement we can run a block of code once when the condition no longer is true.</a:t>
            </a:r>
          </a:p>
          <a:p>
            <a:pPr algn="l"/>
            <a:endParaRPr lang="en-US" sz="2000" dirty="0">
              <a:solidFill>
                <a:srgbClr val="000000"/>
              </a:solidFill>
              <a:latin typeface="Verdana" panose="020B0604030504040204" pitchFamily="34" charset="0"/>
            </a:endParaRPr>
          </a:p>
          <a:p>
            <a:pPr algn="l"/>
            <a:r>
              <a:rPr lang="en-US" sz="2000" b="0" i="0" dirty="0" err="1">
                <a:solidFill>
                  <a:srgbClr val="000000"/>
                </a:solidFill>
                <a:effectLst/>
                <a:latin typeface="Consolas" panose="020B0609020204030204" pitchFamily="49" charset="0"/>
              </a:rPr>
              <a:t>i</a:t>
            </a:r>
            <a:r>
              <a:rPr lang="en-US" sz="2000" b="0" i="0" dirty="0">
                <a:solidFill>
                  <a:srgbClr val="000000"/>
                </a:solidFill>
                <a:effectLst/>
                <a:latin typeface="Consolas" panose="020B0609020204030204" pitchFamily="49" charset="0"/>
              </a:rPr>
              <a:t> = </a:t>
            </a:r>
            <a:r>
              <a:rPr lang="en-US" sz="2000" b="0" i="0" dirty="0">
                <a:solidFill>
                  <a:srgbClr val="FF0000"/>
                </a:solidFill>
                <a:effectLst/>
                <a:latin typeface="Consolas" panose="020B0609020204030204" pitchFamily="49" charset="0"/>
              </a:rPr>
              <a:t>1</a:t>
            </a:r>
            <a:br>
              <a:rPr lang="en-US" sz="2000" dirty="0"/>
            </a:br>
            <a:r>
              <a:rPr lang="en-US" sz="2000" b="0" i="0" dirty="0">
                <a:solidFill>
                  <a:srgbClr val="0000CD"/>
                </a:solidFill>
                <a:effectLst/>
                <a:latin typeface="Consolas" panose="020B0609020204030204" pitchFamily="49" charset="0"/>
              </a:rPr>
              <a:t>while</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i</a:t>
            </a:r>
            <a:r>
              <a:rPr lang="en-US" sz="2000" b="0" i="0" dirty="0">
                <a:solidFill>
                  <a:srgbClr val="000000"/>
                </a:solidFill>
                <a:effectLst/>
                <a:latin typeface="Consolas" panose="020B0609020204030204" pitchFamily="49" charset="0"/>
              </a:rPr>
              <a:t> &lt; </a:t>
            </a:r>
            <a:r>
              <a:rPr lang="en-US" sz="2000" b="0" i="0" dirty="0">
                <a:solidFill>
                  <a:srgbClr val="FF0000"/>
                </a:solidFill>
                <a:effectLst/>
                <a:latin typeface="Consolas" panose="020B0609020204030204" pitchFamily="49" charset="0"/>
              </a:rPr>
              <a:t>6</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i</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i</a:t>
            </a:r>
            <a:r>
              <a:rPr lang="en-US" sz="2000" b="0" i="0" dirty="0">
                <a:solidFill>
                  <a:srgbClr val="000000"/>
                </a:solidFill>
                <a:effectLst/>
                <a:latin typeface="Consolas" panose="020B0609020204030204" pitchFamily="49" charset="0"/>
              </a:rPr>
              <a:t> += </a:t>
            </a:r>
            <a:r>
              <a:rPr lang="en-US" sz="2000" b="0" i="0" dirty="0">
                <a:solidFill>
                  <a:srgbClr val="FF0000"/>
                </a:solidFill>
                <a:effectLst/>
                <a:latin typeface="Consolas" panose="020B0609020204030204" pitchFamily="49" charset="0"/>
              </a:rPr>
              <a:t>1</a:t>
            </a:r>
            <a:br>
              <a:rPr lang="en-US" sz="2000" dirty="0"/>
            </a:br>
            <a:r>
              <a:rPr lang="en-US" sz="2000" b="0" i="0" dirty="0">
                <a:solidFill>
                  <a:srgbClr val="0000CD"/>
                </a:solidFill>
                <a:effectLst/>
                <a:latin typeface="Consolas" panose="020B0609020204030204" pitchFamily="49" charset="0"/>
              </a:rPr>
              <a:t>else</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a:t>
            </a:r>
            <a:r>
              <a:rPr lang="en-US" sz="2000" b="0" i="0" dirty="0" err="1">
                <a:solidFill>
                  <a:srgbClr val="A52A2A"/>
                </a:solidFill>
                <a:effectLst/>
                <a:latin typeface="Consolas" panose="020B0609020204030204" pitchFamily="49" charset="0"/>
              </a:rPr>
              <a:t>i</a:t>
            </a:r>
            <a:r>
              <a:rPr lang="en-US" sz="2000" b="0" i="0" dirty="0">
                <a:solidFill>
                  <a:srgbClr val="A52A2A"/>
                </a:solidFill>
                <a:effectLst/>
                <a:latin typeface="Consolas" panose="020B0609020204030204" pitchFamily="49" charset="0"/>
              </a:rPr>
              <a:t> is no longer less than 6"</a:t>
            </a:r>
            <a:r>
              <a:rPr lang="en-US" sz="2000" b="0" i="0" dirty="0">
                <a:solidFill>
                  <a:srgbClr val="000000"/>
                </a:solidFill>
                <a:effectLst/>
                <a:latin typeface="Consolas" panose="020B0609020204030204" pitchFamily="49" charset="0"/>
              </a:rPr>
              <a: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4082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617845" y="48770"/>
            <a:ext cx="10042998"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The Range Function</a:t>
            </a:r>
          </a:p>
        </p:txBody>
      </p:sp>
      <p:sp>
        <p:nvSpPr>
          <p:cNvPr id="9" name="TextBox 8">
            <a:extLst>
              <a:ext uri="{FF2B5EF4-FFF2-40B4-BE49-F238E27FC236}">
                <a16:creationId xmlns:a16="http://schemas.microsoft.com/office/drawing/2014/main" id="{C8D50D59-C195-4F6B-A300-17AAAA46D6CD}"/>
              </a:ext>
            </a:extLst>
          </p:cNvPr>
          <p:cNvSpPr txBox="1"/>
          <p:nvPr/>
        </p:nvSpPr>
        <p:spPr>
          <a:xfrm>
            <a:off x="362778" y="806352"/>
            <a:ext cx="11256065" cy="4801314"/>
          </a:xfrm>
          <a:prstGeom prst="rect">
            <a:avLst/>
          </a:prstGeom>
          <a:noFill/>
        </p:spPr>
        <p:txBody>
          <a:bodyPr wrap="square">
            <a:spAutoFit/>
          </a:bodyPr>
          <a:lstStyle/>
          <a:p>
            <a:r>
              <a:rPr lang="en-US" dirty="0"/>
              <a:t>range() is a built-in function of Python. It is used when a user needs to perform an action for a specific number of times.</a:t>
            </a:r>
          </a:p>
          <a:p>
            <a:endParaRPr lang="en-US" dirty="0"/>
          </a:p>
          <a:p>
            <a:r>
              <a:rPr lang="en-US" dirty="0"/>
              <a:t>The range() function is used to generate a sequence of numbers.</a:t>
            </a:r>
          </a:p>
          <a:p>
            <a:endParaRPr lang="en-US" dirty="0"/>
          </a:p>
          <a:p>
            <a:r>
              <a:rPr lang="en-US" dirty="0"/>
              <a:t>range() is commonly used in for looping hence, knowledge of same is key aspect when dealing with any kind of Python code. Most common use of range() function in Python is to iterate sequence type (List, string etc.. ) with for and while loop.</a:t>
            </a:r>
          </a:p>
          <a:p>
            <a:endParaRPr lang="en-US" dirty="0"/>
          </a:p>
          <a:p>
            <a:r>
              <a:rPr lang="en-US" dirty="0"/>
              <a:t>The range() function returns a sequence of numbers, starting from 0 by default, and increments by 1 (by default), and stops before a specified number.</a:t>
            </a:r>
          </a:p>
          <a:p>
            <a:endParaRPr lang="en-US" dirty="0"/>
          </a:p>
          <a:p>
            <a:r>
              <a:rPr lang="en-US" dirty="0"/>
              <a:t>Syntax-</a:t>
            </a:r>
          </a:p>
          <a:p>
            <a:r>
              <a:rPr lang="en-US" dirty="0"/>
              <a:t>range(start, stop, step)</a:t>
            </a:r>
          </a:p>
          <a:p>
            <a:r>
              <a:rPr lang="en-US" b="0" i="0" dirty="0">
                <a:solidFill>
                  <a:srgbClr val="000000"/>
                </a:solidFill>
                <a:effectLst/>
                <a:latin typeface="Consolas" panose="020B0609020204030204" pitchFamily="49" charset="0"/>
              </a:rPr>
              <a:t>x = </a:t>
            </a:r>
            <a:r>
              <a:rPr lang="en-US" b="0" i="0" dirty="0">
                <a:solidFill>
                  <a:srgbClr val="0000CD"/>
                </a:solidFill>
                <a:effectLst/>
                <a:latin typeface="Consolas" panose="020B0609020204030204" pitchFamily="49" charset="0"/>
              </a:rPr>
              <a:t>range</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n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x:</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(n)</a:t>
            </a:r>
            <a:endParaRPr lang="en-US" dirty="0"/>
          </a:p>
        </p:txBody>
      </p:sp>
    </p:spTree>
    <p:extLst>
      <p:ext uri="{BB962C8B-B14F-4D97-AF65-F5344CB8AC3E}">
        <p14:creationId xmlns:p14="http://schemas.microsoft.com/office/powerpoint/2010/main" val="142748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227764" y="2438688"/>
            <a:ext cx="11964236" cy="1323439"/>
          </a:xfrm>
          <a:prstGeom prst="rect">
            <a:avLst/>
          </a:prstGeom>
          <a:noFill/>
        </p:spPr>
        <p:txBody>
          <a:bodyPr wrap="square">
            <a:spAutoFit/>
          </a:bodyPr>
          <a:lstStyle/>
          <a:p>
            <a:pPr algn="ctr"/>
            <a:r>
              <a:rPr lang="en-IN" sz="4000" b="1" dirty="0">
                <a:solidFill>
                  <a:srgbClr val="002060"/>
                </a:solidFill>
              </a:rPr>
              <a:t>Tuples, Sets, Dictionaries ,Operations on Dictionaries</a:t>
            </a:r>
          </a:p>
          <a:p>
            <a:pPr algn="ctr"/>
            <a:r>
              <a:rPr lang="en-IN" sz="4000" b="1" dirty="0">
                <a:solidFill>
                  <a:srgbClr val="FF0000"/>
                </a:solidFill>
              </a:rPr>
              <a:t>in Python</a:t>
            </a:r>
          </a:p>
        </p:txBody>
      </p:sp>
    </p:spTree>
    <p:extLst>
      <p:ext uri="{BB962C8B-B14F-4D97-AF65-F5344CB8AC3E}">
        <p14:creationId xmlns:p14="http://schemas.microsoft.com/office/powerpoint/2010/main" val="32954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Course</a:t>
            </a:r>
            <a:r>
              <a:rPr lang="en-IN" sz="3600" b="1" dirty="0">
                <a:solidFill>
                  <a:srgbClr val="002060"/>
                </a:solidFill>
              </a:rPr>
              <a:t> </a:t>
            </a:r>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Noto Sans Symbols"/>
              <a:buChar char="⮚"/>
            </a:pPr>
            <a:r>
              <a:rPr lang="en-IN" sz="2800" dirty="0"/>
              <a:t>Lists</a:t>
            </a:r>
          </a:p>
          <a:p>
            <a:pPr marL="285750" marR="0" lvl="0" indent="-285750" algn="l" rtl="0">
              <a:spcBef>
                <a:spcPts val="0"/>
              </a:spcBef>
              <a:spcAft>
                <a:spcPts val="0"/>
              </a:spcAft>
              <a:buClr>
                <a:schemeClr val="dk1"/>
              </a:buClr>
              <a:buSzPts val="2800"/>
              <a:buFont typeface="Noto Sans Symbols"/>
              <a:buChar char="⮚"/>
            </a:pPr>
            <a:r>
              <a:rPr lang="en-IN" sz="2800" dirty="0"/>
              <a:t>Operations on Lists</a:t>
            </a:r>
          </a:p>
          <a:p>
            <a:pPr marL="285750" marR="0" lvl="0" indent="-285750" algn="l" rtl="0">
              <a:spcBef>
                <a:spcPts val="0"/>
              </a:spcBef>
              <a:spcAft>
                <a:spcPts val="0"/>
              </a:spcAft>
              <a:buClr>
                <a:schemeClr val="dk1"/>
              </a:buClr>
              <a:buSzPts val="2800"/>
              <a:buFont typeface="Noto Sans Symbols"/>
              <a:buChar char="⮚"/>
            </a:pPr>
            <a:r>
              <a:rPr lang="en-IN" sz="2800" dirty="0"/>
              <a:t>Tuples</a:t>
            </a:r>
          </a:p>
          <a:p>
            <a:pPr marL="285750" marR="0" lvl="0" indent="-285750" algn="l" rtl="0">
              <a:spcBef>
                <a:spcPts val="0"/>
              </a:spcBef>
              <a:spcAft>
                <a:spcPts val="0"/>
              </a:spcAft>
              <a:buClr>
                <a:schemeClr val="dk1"/>
              </a:buClr>
              <a:buSzPts val="2800"/>
              <a:buFont typeface="Noto Sans Symbols"/>
              <a:buChar char="⮚"/>
            </a:pPr>
            <a:r>
              <a:rPr lang="en-IN" sz="2800" dirty="0"/>
              <a:t>Dictionaries</a:t>
            </a:r>
          </a:p>
          <a:p>
            <a:pPr marL="285750" marR="0" lvl="0" indent="-285750" algn="l" rtl="0">
              <a:spcBef>
                <a:spcPts val="0"/>
              </a:spcBef>
              <a:spcAft>
                <a:spcPts val="0"/>
              </a:spcAft>
              <a:buClr>
                <a:schemeClr val="dk1"/>
              </a:buClr>
              <a:buSzPts val="2800"/>
              <a:buFont typeface="Noto Sans Symbols"/>
              <a:buChar char="⮚"/>
            </a:pPr>
            <a:r>
              <a:rPr lang="en-IN" sz="2800" dirty="0"/>
              <a:t>Sets</a:t>
            </a:r>
          </a:p>
          <a:p>
            <a:pPr marL="285750" marR="0" lvl="0" indent="-285750" algn="l" rtl="0">
              <a:spcBef>
                <a:spcPts val="0"/>
              </a:spcBef>
              <a:spcAft>
                <a:spcPts val="0"/>
              </a:spcAft>
              <a:buClr>
                <a:schemeClr val="dk1"/>
              </a:buClr>
              <a:buSzPts val="2800"/>
              <a:buFont typeface="Noto Sans Symbols"/>
              <a:buChar char="⮚"/>
            </a:pPr>
            <a:r>
              <a:rPr lang="en-IN" sz="2800" dirty="0"/>
              <a:t>Operations on Dictionaries</a:t>
            </a:r>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Lists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1067208"/>
            <a:ext cx="11157018" cy="2246769"/>
          </a:xfrm>
          <a:prstGeom prst="rect">
            <a:avLst/>
          </a:prstGeom>
          <a:noFill/>
        </p:spPr>
        <p:txBody>
          <a:bodyPr wrap="square">
            <a:spAutoFit/>
          </a:bodyPr>
          <a:lstStyle/>
          <a:p>
            <a:pPr marL="342900" indent="-342900">
              <a:buFont typeface="Arial" panose="020B0604020202020204" pitchFamily="34" charset="0"/>
              <a:buChar char="•"/>
            </a:pPr>
            <a:r>
              <a:rPr lang="en-US" sz="2000" dirty="0"/>
              <a:t>Lists are used to store multiple items in a single variable.</a:t>
            </a:r>
          </a:p>
          <a:p>
            <a:endParaRPr lang="en-US" sz="2000" dirty="0"/>
          </a:p>
          <a:p>
            <a:pPr marL="342900" indent="-342900">
              <a:buFont typeface="Arial" panose="020B0604020202020204" pitchFamily="34" charset="0"/>
              <a:buChar char="•"/>
            </a:pPr>
            <a:r>
              <a:rPr lang="en-US" sz="2000" dirty="0"/>
              <a:t>Lists are created using square brackets</a:t>
            </a:r>
          </a:p>
          <a:p>
            <a:pPr marL="342900" indent="-342900">
              <a:buFont typeface="Arial" panose="020B0604020202020204" pitchFamily="34" charset="0"/>
              <a:buChar char="•"/>
            </a:pPr>
            <a:endParaRPr lang="en-US" sz="20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000" dirty="0"/>
              <a:t>List items are ordered, changeable, and allow duplicate values.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List items are indexed, the first item has index [0], the second item has index [1] etc.</a:t>
            </a:r>
            <a:endParaRPr lang="en-IN" sz="2000" dirty="0"/>
          </a:p>
        </p:txBody>
      </p:sp>
      <p:sp>
        <p:nvSpPr>
          <p:cNvPr id="9" name="TextBox 8">
            <a:extLst>
              <a:ext uri="{FF2B5EF4-FFF2-40B4-BE49-F238E27FC236}">
                <a16:creationId xmlns:a16="http://schemas.microsoft.com/office/drawing/2014/main" id="{5AB5EC1E-B505-4876-A1F7-C2D3B8DCC6A9}"/>
              </a:ext>
            </a:extLst>
          </p:cNvPr>
          <p:cNvSpPr txBox="1"/>
          <p:nvPr/>
        </p:nvSpPr>
        <p:spPr>
          <a:xfrm>
            <a:off x="517491" y="3550617"/>
            <a:ext cx="7126356" cy="1200329"/>
          </a:xfrm>
          <a:prstGeom prst="rect">
            <a:avLst/>
          </a:prstGeom>
          <a:noFill/>
        </p:spPr>
        <p:txBody>
          <a:bodyPr wrap="square">
            <a:spAutoFit/>
          </a:bodyPr>
          <a:lstStyle/>
          <a:p>
            <a:r>
              <a:rPr lang="en-US" sz="1800" b="0" i="0" dirty="0" err="1">
                <a:solidFill>
                  <a:srgbClr val="000000"/>
                </a:solidFill>
                <a:effectLst/>
                <a:latin typeface="Consolas" panose="020B0609020204030204" pitchFamily="49" charset="0"/>
              </a:rPr>
              <a:t>thislist</a:t>
            </a:r>
            <a:r>
              <a:rPr lang="en-US" sz="1800" b="0" i="0" dirty="0">
                <a:solidFill>
                  <a:srgbClr val="000000"/>
                </a:solidFill>
                <a:effectLst/>
                <a:latin typeface="Consolas" panose="020B0609020204030204" pitchFamily="49" charset="0"/>
              </a:rPr>
              <a:t> = [</a:t>
            </a:r>
            <a:r>
              <a:rPr lang="en-US" sz="1800" b="0" i="0" dirty="0">
                <a:solidFill>
                  <a:srgbClr val="A52A2A"/>
                </a:solidFill>
                <a:effectLst/>
                <a:latin typeface="Consolas" panose="020B0609020204030204" pitchFamily="49" charset="0"/>
              </a:rPr>
              <a:t>"apple"</a:t>
            </a:r>
            <a:r>
              <a:rPr lang="en-US" sz="1800" b="0" i="0" dirty="0">
                <a:solidFill>
                  <a:srgbClr val="000000"/>
                </a:solidFill>
                <a:effectLst/>
                <a:latin typeface="Consolas" panose="020B0609020204030204" pitchFamily="49" charset="0"/>
              </a:rPr>
              <a:t>, </a:t>
            </a:r>
            <a:r>
              <a:rPr lang="en-US" sz="1800" b="0" i="0" dirty="0">
                <a:solidFill>
                  <a:srgbClr val="A52A2A"/>
                </a:solidFill>
                <a:effectLst/>
                <a:latin typeface="Consolas" panose="020B0609020204030204" pitchFamily="49" charset="0"/>
              </a:rPr>
              <a:t>"banana"</a:t>
            </a:r>
            <a:r>
              <a:rPr lang="en-US" sz="1800" b="0" i="0" dirty="0">
                <a:solidFill>
                  <a:srgbClr val="000000"/>
                </a:solidFill>
                <a:effectLst/>
                <a:latin typeface="Consolas" panose="020B0609020204030204" pitchFamily="49" charset="0"/>
              </a:rPr>
              <a:t>, </a:t>
            </a:r>
            <a:r>
              <a:rPr lang="en-US" sz="1800" b="0" i="0" dirty="0">
                <a:solidFill>
                  <a:srgbClr val="A52A2A"/>
                </a:solidFill>
                <a:effectLst/>
                <a:latin typeface="Consolas" panose="020B0609020204030204" pitchFamily="49" charset="0"/>
              </a:rPr>
              <a:t>"cherry"</a:t>
            </a:r>
            <a:r>
              <a:rPr lang="en-US" sz="1800" b="0" i="0" dirty="0">
                <a:solidFill>
                  <a:srgbClr val="000000"/>
                </a:solidFill>
                <a:effectLst/>
                <a:latin typeface="Consolas" panose="020B0609020204030204" pitchFamily="49" charset="0"/>
              </a:rPr>
              <a:t>]</a:t>
            </a:r>
            <a:br>
              <a:rPr lang="en-US" sz="1800" dirty="0"/>
            </a:br>
            <a:r>
              <a:rPr lang="en-US" sz="1800" b="0" i="0" dirty="0">
                <a:solidFill>
                  <a:srgbClr val="0000CD"/>
                </a:solidFill>
                <a:effectLst/>
                <a:latin typeface="Consolas" panose="020B0609020204030204" pitchFamily="49" charset="0"/>
              </a:rPr>
              <a:t>print</a:t>
            </a:r>
            <a:r>
              <a:rPr lang="en-US" sz="1800" b="0" i="0" dirty="0">
                <a:solidFill>
                  <a:srgbClr val="0000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thislist</a:t>
            </a:r>
            <a:r>
              <a:rPr lang="en-US" sz="1800"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US" sz="1800" b="0" i="0" dirty="0">
              <a:solidFill>
                <a:srgbClr val="000000"/>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7C2D2670-7785-4F50-8082-1AF8020D83D5}"/>
              </a:ext>
            </a:extLst>
          </p:cNvPr>
          <p:cNvSpPr txBox="1"/>
          <p:nvPr/>
        </p:nvSpPr>
        <p:spPr>
          <a:xfrm>
            <a:off x="517491" y="4387421"/>
            <a:ext cx="11518796"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When we say that lists are ordered, it means that the items have a defined order, and that order will not change.</a:t>
            </a:r>
          </a:p>
          <a:p>
            <a:pPr algn="l"/>
            <a:r>
              <a:rPr lang="en-US" b="0" i="0" dirty="0">
                <a:solidFill>
                  <a:srgbClr val="000000"/>
                </a:solidFill>
                <a:effectLst/>
                <a:latin typeface="Verdana" panose="020B0604030504040204" pitchFamily="34" charset="0"/>
              </a:rPr>
              <a:t>If you add new items to a list, the new items will be placed at the end of the list.</a:t>
            </a:r>
          </a:p>
        </p:txBody>
      </p:sp>
    </p:spTree>
    <p:extLst>
      <p:ext uri="{BB962C8B-B14F-4D97-AF65-F5344CB8AC3E}">
        <p14:creationId xmlns:p14="http://schemas.microsoft.com/office/powerpoint/2010/main" val="55763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Lists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1067208"/>
            <a:ext cx="11157018" cy="2862322"/>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0000"/>
                </a:solidFill>
                <a:effectLst/>
                <a:latin typeface="Verdana" panose="020B0604030504040204" pitchFamily="34" charset="0"/>
              </a:rPr>
              <a:t>The list is changeable, meaning that we can change, add, and remove items in a list after it has been created.</a:t>
            </a:r>
          </a:p>
          <a:p>
            <a:pPr marL="342900" indent="-342900" algn="l">
              <a:buFont typeface="Arial" panose="020B0604020202020204" pitchFamily="34" charset="0"/>
              <a:buChar char="•"/>
            </a:pPr>
            <a:r>
              <a:rPr lang="en-US" sz="2000" b="0" i="0" dirty="0">
                <a:solidFill>
                  <a:srgbClr val="000000"/>
                </a:solidFill>
                <a:effectLst/>
                <a:latin typeface="Verdana" panose="020B0604030504040204" pitchFamily="34" charset="0"/>
              </a:rPr>
              <a:t>Since lists are indexed, lists can have items with the same value.</a:t>
            </a:r>
          </a:p>
          <a:p>
            <a:pPr marL="342900" indent="-342900" algn="l">
              <a:buFont typeface="Arial" panose="020B0604020202020204" pitchFamily="34" charset="0"/>
              <a:buChar char="•"/>
            </a:pPr>
            <a:r>
              <a:rPr lang="en-US" sz="2000" dirty="0" err="1">
                <a:solidFill>
                  <a:srgbClr val="000000"/>
                </a:solidFill>
                <a:latin typeface="Verdana" panose="020B0604030504040204" pitchFamily="34" charset="0"/>
              </a:rPr>
              <a:t>len</a:t>
            </a:r>
            <a:r>
              <a:rPr lang="en-US" sz="2000" dirty="0">
                <a:solidFill>
                  <a:srgbClr val="000000"/>
                </a:solidFill>
                <a:latin typeface="Verdana" panose="020B0604030504040204" pitchFamily="34" charset="0"/>
              </a:rPr>
              <a:t>() is used to find the length of the list just </a:t>
            </a:r>
            <a:r>
              <a:rPr lang="en-US" sz="2000">
                <a:solidFill>
                  <a:srgbClr val="000000"/>
                </a:solidFill>
                <a:latin typeface="Verdana" panose="020B0604030504040204" pitchFamily="34" charset="0"/>
              </a:rPr>
              <a:t>like strings.</a:t>
            </a:r>
            <a:endParaRPr lang="en-US" sz="2000" dirty="0">
              <a:solidFill>
                <a:srgbClr val="000000"/>
              </a:solidFill>
              <a:latin typeface="Verdana" panose="020B0604030504040204" pitchFamily="34" charset="0"/>
            </a:endParaRPr>
          </a:p>
          <a:p>
            <a:pPr marL="342900" indent="-342900" algn="l">
              <a:buFont typeface="Arial" panose="020B0604020202020204" pitchFamily="34" charset="0"/>
              <a:buChar char="•"/>
            </a:pPr>
            <a:r>
              <a:rPr lang="en-US" sz="2000" b="0" i="0" dirty="0">
                <a:solidFill>
                  <a:srgbClr val="000000"/>
                </a:solidFill>
                <a:effectLst/>
                <a:latin typeface="Verdana" panose="020B0604030504040204" pitchFamily="34" charset="0"/>
              </a:rPr>
              <a:t>They can be of any data type. It can </a:t>
            </a:r>
            <a:r>
              <a:rPr lang="en-US" sz="2000" dirty="0">
                <a:solidFill>
                  <a:srgbClr val="000000"/>
                </a:solidFill>
                <a:latin typeface="Verdana" panose="020B0604030504040204" pitchFamily="34" charset="0"/>
              </a:rPr>
              <a:t>also hold elements of different datatypes at the same time.</a:t>
            </a:r>
            <a:endParaRPr lang="en-US" sz="2000" b="0" i="0" dirty="0">
              <a:solidFill>
                <a:srgbClr val="000000"/>
              </a:solidFill>
              <a:effectLst/>
              <a:latin typeface="Verdana" panose="020B0604030504040204" pitchFamily="34" charset="0"/>
            </a:endParaRPr>
          </a:p>
          <a:p>
            <a:br>
              <a:rPr lang="en-US" sz="2000" b="0" i="0" dirty="0">
                <a:solidFill>
                  <a:srgbClr val="000000"/>
                </a:solidFill>
                <a:effectLst/>
                <a:latin typeface="Verdana" panose="020B0604030504040204" pitchFamily="34" charset="0"/>
              </a:rPr>
            </a:br>
            <a:endParaRPr lang="en-US" sz="2000" b="0" i="0" dirty="0">
              <a:solidFill>
                <a:srgbClr val="000000"/>
              </a:solidFill>
              <a:effectLst/>
              <a:latin typeface="Verdana" panose="020B0604030504040204" pitchFamily="34" charset="0"/>
            </a:endParaRPr>
          </a:p>
          <a:p>
            <a:pPr marL="342900" indent="-342900">
              <a:buFont typeface="Arial" panose="020B0604020202020204" pitchFamily="34" charset="0"/>
              <a:buChar char="•"/>
            </a:pPr>
            <a:endParaRPr lang="en-IN" sz="2000" dirty="0"/>
          </a:p>
        </p:txBody>
      </p:sp>
      <p:sp>
        <p:nvSpPr>
          <p:cNvPr id="9" name="TextBox 8">
            <a:extLst>
              <a:ext uri="{FF2B5EF4-FFF2-40B4-BE49-F238E27FC236}">
                <a16:creationId xmlns:a16="http://schemas.microsoft.com/office/drawing/2014/main" id="{5AB5EC1E-B505-4876-A1F7-C2D3B8DCC6A9}"/>
              </a:ext>
            </a:extLst>
          </p:cNvPr>
          <p:cNvSpPr txBox="1"/>
          <p:nvPr/>
        </p:nvSpPr>
        <p:spPr>
          <a:xfrm>
            <a:off x="517491" y="3550617"/>
            <a:ext cx="7126356" cy="2308324"/>
          </a:xfrm>
          <a:prstGeom prst="rect">
            <a:avLst/>
          </a:prstGeom>
          <a:noFill/>
        </p:spPr>
        <p:txBody>
          <a:bodyPr wrap="square">
            <a:spAutoFit/>
          </a:bodyPr>
          <a:lstStyle/>
          <a:p>
            <a:r>
              <a:rPr lang="en-US" sz="1800" b="0" i="0" dirty="0">
                <a:solidFill>
                  <a:srgbClr val="000000"/>
                </a:solidFill>
                <a:effectLst/>
                <a:latin typeface="Consolas" panose="020B0609020204030204" pitchFamily="49" charset="0"/>
              </a:rPr>
              <a:t>How can we access list elements?</a:t>
            </a:r>
          </a:p>
          <a:p>
            <a:r>
              <a:rPr lang="en-US" dirty="0">
                <a:solidFill>
                  <a:srgbClr val="000000"/>
                </a:solidFill>
                <a:latin typeface="Consolas" panose="020B0609020204030204" pitchFamily="49" charset="0"/>
              </a:rPr>
              <a:t>How can we change list elements?(replace any element)</a:t>
            </a:r>
          </a:p>
          <a:p>
            <a:r>
              <a:rPr lang="en-US" sz="1800" b="0" i="0" dirty="0">
                <a:solidFill>
                  <a:srgbClr val="000000"/>
                </a:solidFill>
                <a:effectLst/>
                <a:latin typeface="Consolas" panose="020B0609020204030204" pitchFamily="49" charset="0"/>
              </a:rPr>
              <a:t>How can we add list elements?</a:t>
            </a:r>
          </a:p>
          <a:p>
            <a:r>
              <a:rPr lang="en-US" dirty="0">
                <a:solidFill>
                  <a:srgbClr val="000000"/>
                </a:solidFill>
                <a:latin typeface="Consolas" panose="020B0609020204030204" pitchFamily="49" charset="0"/>
              </a:rPr>
              <a:t>How can we remove list elements?</a:t>
            </a:r>
          </a:p>
          <a:p>
            <a:r>
              <a:rPr lang="en-US" sz="1800" b="0" i="0" dirty="0">
                <a:solidFill>
                  <a:srgbClr val="000000"/>
                </a:solidFill>
                <a:effectLst/>
                <a:latin typeface="Consolas" panose="020B0609020204030204" pitchFamily="49" charset="0"/>
              </a:rPr>
              <a:t>How can we loop list elements?</a:t>
            </a:r>
          </a:p>
          <a:p>
            <a:r>
              <a:rPr lang="en-US" dirty="0">
                <a:solidFill>
                  <a:srgbClr val="000000"/>
                </a:solidFill>
                <a:latin typeface="Consolas" panose="020B0609020204030204" pitchFamily="49" charset="0"/>
              </a:rPr>
              <a:t>How can we sort list elements?</a:t>
            </a:r>
            <a:endParaRPr lang="en-US" sz="1800" b="0" i="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endParaRPr lang="en-US" sz="18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4357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Lists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1067208"/>
            <a:ext cx="11157018" cy="4708981"/>
          </a:xfrm>
          <a:prstGeom prst="rect">
            <a:avLst/>
          </a:prstGeom>
          <a:noFill/>
        </p:spPr>
        <p:txBody>
          <a:bodyPr wrap="square">
            <a:spAutoFit/>
          </a:bodyPr>
          <a:lstStyle/>
          <a:p>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2</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"blackcurrant"</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"watermelon"</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p>
          <a:p>
            <a:br>
              <a:rPr lang="en-US" sz="2000" b="0" i="0" dirty="0">
                <a:solidFill>
                  <a:srgbClr val="000000"/>
                </a:solidFill>
                <a:effectLst/>
                <a:latin typeface="Verdana" panose="020B0604030504040204" pitchFamily="34" charset="0"/>
              </a:rPr>
            </a:b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err="1">
                <a:solidFill>
                  <a:srgbClr val="000000"/>
                </a:solidFill>
                <a:effectLst/>
                <a:latin typeface="Consolas" panose="020B0609020204030204" pitchFamily="49" charset="0"/>
              </a:rPr>
              <a:t>thislist.insert</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2</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"watermelon"</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endParaRPr lang="en-US" sz="2000" b="0" i="0" dirty="0">
              <a:solidFill>
                <a:srgbClr val="000000"/>
              </a:solidFill>
              <a:effectLst/>
              <a:latin typeface="Verdana" panose="020B0604030504040204" pitchFamily="34" charset="0"/>
            </a:endParaRPr>
          </a:p>
          <a:p>
            <a:pPr marL="342900" indent="-342900">
              <a:buFont typeface="Arial" panose="020B0604020202020204" pitchFamily="34" charset="0"/>
              <a:buChar char="•"/>
            </a:pPr>
            <a:endParaRPr lang="en-IN" sz="2000" dirty="0"/>
          </a:p>
          <a:p>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err="1">
                <a:solidFill>
                  <a:srgbClr val="000000"/>
                </a:solidFill>
                <a:effectLst/>
                <a:latin typeface="Consolas" panose="020B0609020204030204" pitchFamily="49" charset="0"/>
              </a:rPr>
              <a:t>thislist.append</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"orange"</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err="1">
                <a:solidFill>
                  <a:srgbClr val="000000"/>
                </a:solidFill>
                <a:effectLst/>
                <a:latin typeface="Consolas" panose="020B0609020204030204" pitchFamily="49" charset="0"/>
              </a:rPr>
              <a:t>thislist.remove</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endParaRPr lang="en-IN" sz="2000" dirty="0"/>
          </a:p>
        </p:txBody>
      </p:sp>
    </p:spTree>
    <p:extLst>
      <p:ext uri="{BB962C8B-B14F-4D97-AF65-F5344CB8AC3E}">
        <p14:creationId xmlns:p14="http://schemas.microsoft.com/office/powerpoint/2010/main" val="126707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Lists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1067208"/>
            <a:ext cx="11157018" cy="4708981"/>
          </a:xfrm>
          <a:prstGeom prst="rect">
            <a:avLst/>
          </a:prstGeom>
          <a:noFill/>
        </p:spPr>
        <p:txBody>
          <a:bodyPr wrap="square">
            <a:spAutoFit/>
          </a:bodyPr>
          <a:lstStyle/>
          <a:p>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err="1">
                <a:solidFill>
                  <a:srgbClr val="000000"/>
                </a:solidFill>
                <a:effectLst/>
                <a:latin typeface="Consolas" panose="020B0609020204030204" pitchFamily="49" charset="0"/>
              </a:rPr>
              <a:t>thislist.pop</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p>
          <a:p>
            <a:br>
              <a:rPr lang="en-US" sz="2000" b="0" i="0" dirty="0">
                <a:solidFill>
                  <a:srgbClr val="000000"/>
                </a:solidFill>
                <a:effectLst/>
                <a:latin typeface="Verdana" panose="020B0604030504040204" pitchFamily="34" charset="0"/>
              </a:rPr>
            </a:b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del</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p>
          <a:p>
            <a:endParaRPr lang="en-US" sz="2000" b="0" i="0" dirty="0">
              <a:solidFill>
                <a:srgbClr val="000000"/>
              </a:solidFill>
              <a:effectLst/>
              <a:latin typeface="Consolas" panose="020B0609020204030204" pitchFamily="49" charset="0"/>
            </a:endParaRPr>
          </a:p>
          <a:p>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for</a:t>
            </a:r>
            <a:r>
              <a:rPr lang="en-US" sz="2000" b="0" i="0" dirty="0">
                <a:solidFill>
                  <a:srgbClr val="000000"/>
                </a:solidFill>
                <a:effectLst/>
                <a:latin typeface="Consolas" panose="020B0609020204030204" pitchFamily="49" charset="0"/>
              </a:rPr>
              <a:t> x </a:t>
            </a:r>
            <a:r>
              <a:rPr lang="en-US" sz="2000" b="0" i="0" dirty="0">
                <a:solidFill>
                  <a:srgbClr val="0000CD"/>
                </a:solidFill>
                <a:effectLst/>
                <a:latin typeface="Consolas" panose="020B0609020204030204" pitchFamily="49" charset="0"/>
              </a:rPr>
              <a:t>in</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thislist</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(x)</a:t>
            </a:r>
          </a:p>
          <a:p>
            <a:endParaRPr lang="en-US" sz="2000" dirty="0">
              <a:solidFill>
                <a:srgbClr val="000000"/>
              </a:solidFill>
              <a:latin typeface="Consolas" panose="020B0609020204030204" pitchFamily="49" charset="0"/>
            </a:endParaRPr>
          </a:p>
          <a:p>
            <a:r>
              <a:rPr lang="en-IN" sz="2000" b="0" i="0" dirty="0" err="1">
                <a:solidFill>
                  <a:srgbClr val="000000"/>
                </a:solidFill>
                <a:effectLst/>
                <a:latin typeface="Consolas" panose="020B0609020204030204" pitchFamily="49" charset="0"/>
              </a:rPr>
              <a:t>thislist</a:t>
            </a:r>
            <a:r>
              <a:rPr lang="en-IN" sz="2000" b="0" i="0" dirty="0">
                <a:solidFill>
                  <a:srgbClr val="000000"/>
                </a:solidFill>
                <a:effectLst/>
                <a:latin typeface="Consolas" panose="020B0609020204030204" pitchFamily="49" charset="0"/>
              </a:rPr>
              <a:t> = [</a:t>
            </a:r>
            <a:r>
              <a:rPr lang="en-IN" sz="2000" b="0" i="0" dirty="0">
                <a:solidFill>
                  <a:srgbClr val="A52A2A"/>
                </a:solidFill>
                <a:effectLst/>
                <a:latin typeface="Consolas" panose="020B0609020204030204" pitchFamily="49" charset="0"/>
              </a:rPr>
              <a:t>"orange"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"mango"</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"kiwi"</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"pineapple"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"banana"</a:t>
            </a:r>
            <a:r>
              <a:rPr lang="en-IN" sz="2000" b="0" i="0" dirty="0">
                <a:solidFill>
                  <a:srgbClr val="000000"/>
                </a:solidFill>
                <a:effectLst/>
                <a:latin typeface="Consolas" panose="020B0609020204030204" pitchFamily="49" charset="0"/>
              </a:rPr>
              <a:t>]</a:t>
            </a:r>
            <a:br>
              <a:rPr lang="en-IN" sz="2000" dirty="0"/>
            </a:br>
            <a:r>
              <a:rPr lang="en-IN" sz="2000" b="0" i="0" dirty="0" err="1">
                <a:solidFill>
                  <a:srgbClr val="000000"/>
                </a:solidFill>
                <a:effectLst/>
                <a:latin typeface="Consolas" panose="020B0609020204030204" pitchFamily="49" charset="0"/>
              </a:rPr>
              <a:t>thislist.sort</a:t>
            </a:r>
            <a:r>
              <a:rPr lang="en-IN" sz="2000" b="0" i="0" dirty="0">
                <a:solidFill>
                  <a:srgbClr val="000000"/>
                </a:solidFill>
                <a:effectLst/>
                <a:latin typeface="Consolas" panose="020B0609020204030204" pitchFamily="49" charset="0"/>
              </a:rPr>
              <a:t>()</a:t>
            </a:r>
            <a:br>
              <a:rPr lang="en-IN" sz="2000" dirty="0"/>
            </a:br>
            <a:r>
              <a:rPr lang="en-IN" sz="2000" b="0" i="0" dirty="0">
                <a:solidFill>
                  <a:srgbClr val="0000CD"/>
                </a:solidFill>
                <a:effectLst/>
                <a:latin typeface="Consolas" panose="020B0609020204030204" pitchFamily="49" charset="0"/>
              </a:rPr>
              <a:t>print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thislist</a:t>
            </a:r>
            <a:r>
              <a:rPr lang="en-IN" sz="2000" b="0" i="0" dirty="0">
                <a:solidFill>
                  <a:srgbClr val="000000"/>
                </a:solidFill>
                <a:effectLst/>
                <a:latin typeface="Consolas" panose="020B0609020204030204" pitchFamily="49" charset="0"/>
              </a:rPr>
              <a:t>)</a:t>
            </a:r>
            <a:endParaRPr lang="en-IN" sz="2000" dirty="0"/>
          </a:p>
        </p:txBody>
      </p:sp>
    </p:spTree>
    <p:extLst>
      <p:ext uri="{BB962C8B-B14F-4D97-AF65-F5344CB8AC3E}">
        <p14:creationId xmlns:p14="http://schemas.microsoft.com/office/powerpoint/2010/main" val="417625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5567878" y="122682"/>
            <a:ext cx="8689311" cy="707886"/>
          </a:xfrm>
          <a:prstGeom prst="rect">
            <a:avLst/>
          </a:prstGeom>
          <a:noFill/>
        </p:spPr>
        <p:txBody>
          <a:bodyPr wrap="square">
            <a:spAutoFit/>
          </a:bodyPr>
          <a:lstStyle/>
          <a:p>
            <a:pPr marR="0" lvl="0" rtl="0">
              <a:spcBef>
                <a:spcPts val="0"/>
              </a:spcBef>
              <a:spcAft>
                <a:spcPts val="0"/>
              </a:spcAft>
              <a:buClr>
                <a:schemeClr val="dk1"/>
              </a:buClr>
              <a:buSzPts val="2800"/>
            </a:pPr>
            <a:r>
              <a:rPr lang="en-IN" sz="4000" dirty="0">
                <a:solidFill>
                  <a:srgbClr val="002060"/>
                </a:solidFill>
              </a:rPr>
              <a:t>Tuples</a:t>
            </a:r>
          </a:p>
        </p:txBody>
      </p:sp>
      <p:sp>
        <p:nvSpPr>
          <p:cNvPr id="8" name="TextBox 7">
            <a:extLst>
              <a:ext uri="{FF2B5EF4-FFF2-40B4-BE49-F238E27FC236}">
                <a16:creationId xmlns:a16="http://schemas.microsoft.com/office/drawing/2014/main" id="{F680572B-67BA-4CE5-BDF7-06B2B8470E3B}"/>
              </a:ext>
            </a:extLst>
          </p:cNvPr>
          <p:cNvSpPr txBox="1"/>
          <p:nvPr/>
        </p:nvSpPr>
        <p:spPr>
          <a:xfrm>
            <a:off x="517491" y="1067208"/>
            <a:ext cx="11157018" cy="5016758"/>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Tuples are used to store multiple items in a single variable.</a:t>
            </a:r>
          </a:p>
          <a:p>
            <a:br>
              <a:rPr lang="en-US" sz="2000" dirty="0"/>
            </a:br>
            <a:r>
              <a:rPr lang="en-US" sz="2000" b="0" i="0" dirty="0">
                <a:solidFill>
                  <a:srgbClr val="000000"/>
                </a:solidFill>
                <a:effectLst/>
                <a:latin typeface="Verdana" panose="020B0604030504040204" pitchFamily="34" charset="0"/>
              </a:rPr>
              <a:t>A tuple is a collection which is ordered and </a:t>
            </a:r>
            <a:r>
              <a:rPr lang="en-US" sz="2000" b="1" i="0" dirty="0">
                <a:solidFill>
                  <a:srgbClr val="000000"/>
                </a:solidFill>
                <a:effectLst/>
                <a:latin typeface="Verdana" panose="020B0604030504040204" pitchFamily="34" charset="0"/>
              </a:rPr>
              <a:t>unchangeable</a:t>
            </a:r>
            <a:r>
              <a:rPr lang="en-US" sz="2000" b="0" i="0" dirty="0">
                <a:solidFill>
                  <a:srgbClr val="000000"/>
                </a:solidFill>
                <a:effectLst/>
                <a:latin typeface="Verdana" panose="020B0604030504040204" pitchFamily="34" charset="0"/>
              </a:rPr>
              <a:t>.</a:t>
            </a:r>
          </a:p>
          <a:p>
            <a:endParaRPr lang="en-US" sz="2000" dirty="0">
              <a:solidFill>
                <a:srgbClr val="000000"/>
              </a:solidFill>
              <a:latin typeface="Verdana" panose="020B0604030504040204" pitchFamily="34" charset="0"/>
            </a:endParaRPr>
          </a:p>
          <a:p>
            <a:r>
              <a:rPr lang="en-US" sz="2000" b="0" i="0" dirty="0" err="1">
                <a:solidFill>
                  <a:srgbClr val="000000"/>
                </a:solidFill>
                <a:effectLst/>
                <a:latin typeface="Consolas" panose="020B0609020204030204" pitchFamily="49" charset="0"/>
              </a:rPr>
              <a:t>thistuple</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thistuple</a:t>
            </a:r>
            <a:r>
              <a:rPr lang="en-US" sz="2000" b="0" i="0" dirty="0">
                <a:solidFill>
                  <a:srgbClr val="000000"/>
                </a:solidFill>
                <a:effectLst/>
                <a:latin typeface="Consolas" panose="020B0609020204030204" pitchFamily="49" charset="0"/>
              </a:rPr>
              <a:t>)</a:t>
            </a:r>
            <a:r>
              <a:rPr lang="en-US" sz="2000" b="0" i="0" dirty="0">
                <a:solidFill>
                  <a:srgbClr val="000000"/>
                </a:solidFill>
                <a:effectLst/>
                <a:latin typeface="Verdana" panose="020B0604030504040204" pitchFamily="34" charset="0"/>
              </a:rPr>
              <a:t>	</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Tuples are unchangeable, meaning that we cannot change, add or remove items after the tuple has been created.</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When we say that tuples are ordered, it means that the items have a defined order, and that order will not change.</a:t>
            </a:r>
          </a:p>
          <a:p>
            <a:endParaRPr lang="en-US" sz="2000" dirty="0">
              <a:solidFill>
                <a:srgbClr val="000000"/>
              </a:solidFill>
              <a:latin typeface="Verdana" panose="020B0604030504040204" pitchFamily="34" charset="0"/>
            </a:endParaRPr>
          </a:p>
          <a:p>
            <a:pPr algn="l"/>
            <a:r>
              <a:rPr lang="en-US" sz="2000" b="0" i="0" dirty="0">
                <a:solidFill>
                  <a:srgbClr val="000000"/>
                </a:solidFill>
                <a:effectLst/>
                <a:latin typeface="Verdana" panose="020B0604030504040204" pitchFamily="34" charset="0"/>
              </a:rPr>
              <a:t>Since tuple are indexed, tuples can have items with the same value.</a:t>
            </a:r>
          </a:p>
          <a:p>
            <a:br>
              <a:rPr lang="en-US" sz="2000" b="0" i="0" dirty="0">
                <a:solidFill>
                  <a:srgbClr val="000000"/>
                </a:solidFill>
                <a:effectLst/>
                <a:latin typeface="Verdana" panose="020B0604030504040204" pitchFamily="34" charset="0"/>
              </a:rPr>
            </a:br>
            <a:endParaRPr lang="en-IN" sz="2000" dirty="0"/>
          </a:p>
        </p:txBody>
      </p:sp>
    </p:spTree>
    <p:extLst>
      <p:ext uri="{BB962C8B-B14F-4D97-AF65-F5344CB8AC3E}">
        <p14:creationId xmlns:p14="http://schemas.microsoft.com/office/powerpoint/2010/main" val="1348599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396</TotalTime>
  <Words>1772</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Noto Sans Symbols</vt:lpstr>
      <vt:lpstr>Verdana</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28</cp:revision>
  <dcterms:created xsi:type="dcterms:W3CDTF">2020-12-23T10:46:59Z</dcterms:created>
  <dcterms:modified xsi:type="dcterms:W3CDTF">2021-02-12T12:14:24Z</dcterms:modified>
</cp:coreProperties>
</file>