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gwtV3RPoAiaS9smTlWXUNM5WYc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1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5"/>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1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4"/>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2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5"/>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5"/>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3" name="Shape 23"/>
        <p:cNvGrpSpPr/>
        <p:nvPr/>
      </p:nvGrpSpPr>
      <p:grpSpPr>
        <a:xfrm>
          <a:off x="0" y="0"/>
          <a:ext cx="0" cy="0"/>
          <a:chOff x="0" y="0"/>
          <a:chExt cx="0" cy="0"/>
        </a:xfrm>
      </p:grpSpPr>
      <p:sp>
        <p:nvSpPr>
          <p:cNvPr id="24" name="Google Shape;24;p1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 name="Google Shape;32;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5" name="Shape 35"/>
        <p:cNvGrpSpPr/>
        <p:nvPr/>
      </p:nvGrpSpPr>
      <p:grpSpPr>
        <a:xfrm>
          <a:off x="0" y="0"/>
          <a:ext cx="0" cy="0"/>
          <a:chOff x="0" y="0"/>
          <a:chExt cx="0" cy="0"/>
        </a:xfrm>
      </p:grpSpPr>
      <p:sp>
        <p:nvSpPr>
          <p:cNvPr id="36" name="Google Shape;36;p1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8"/>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8"/>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0" name="Google Shape;40;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3" name="Google Shape;43;p18"/>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9"/>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19"/>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2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2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6" name="Google Shape;56;p2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22"/>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2"/>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2"/>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2"/>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22"/>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22"/>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23"/>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3"/>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3"/>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3"/>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23"/>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4"/>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4"/>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www.youtube.com/watch?v=mz6tAJMVmf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hyperlink" Target="https://data-flair.training/blogs/python-built-in-function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descr="yay logo1" id="101" name="Google Shape;101;p1"/>
          <p:cNvPicPr preferRelativeResize="0"/>
          <p:nvPr/>
        </p:nvPicPr>
        <p:blipFill rotWithShape="1">
          <a:blip r:embed="rId3">
            <a:alphaModFix/>
          </a:blip>
          <a:srcRect b="0" l="0" r="0" t="0"/>
          <a:stretch/>
        </p:blipFill>
        <p:spPr>
          <a:xfrm>
            <a:off x="2550531" y="150725"/>
            <a:ext cx="7608352" cy="4076770"/>
          </a:xfrm>
          <a:prstGeom prst="rect">
            <a:avLst/>
          </a:prstGeom>
          <a:noFill/>
          <a:ln>
            <a:noFill/>
          </a:ln>
        </p:spPr>
      </p:pic>
      <p:sp>
        <p:nvSpPr>
          <p:cNvPr id="102" name="Google Shape;102;p1"/>
          <p:cNvSpPr/>
          <p:nvPr/>
        </p:nvSpPr>
        <p:spPr>
          <a:xfrm>
            <a:off x="71239" y="5313143"/>
            <a:ext cx="12371070" cy="10147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rgbClr val="FF0000"/>
                </a:solidFill>
                <a:latin typeface="Arial"/>
                <a:ea typeface="Arial"/>
                <a:cs typeface="Arial"/>
                <a:sym typeface="Arial"/>
              </a:rPr>
              <a:t>YAY!</a:t>
            </a:r>
            <a:r>
              <a:rPr b="1" i="0" lang="en-US" sz="6000" u="none" cap="none" strike="noStrike">
                <a:solidFill>
                  <a:srgbClr val="44969F"/>
                </a:solidFill>
                <a:latin typeface="Arial"/>
                <a:ea typeface="Arial"/>
                <a:cs typeface="Arial"/>
                <a:sym typeface="Arial"/>
              </a:rPr>
              <a:t> </a:t>
            </a:r>
            <a:r>
              <a:rPr b="1" i="0" lang="en-US" sz="6000" u="none" cap="none" strike="noStrike">
                <a:solidFill>
                  <a:srgbClr val="002060"/>
                </a:solidFill>
                <a:latin typeface="Arial"/>
                <a:ea typeface="Arial"/>
                <a:cs typeface="Arial"/>
                <a:sym typeface="Arial"/>
              </a:rPr>
              <a:t>-</a:t>
            </a:r>
            <a:r>
              <a:rPr b="1" i="0" lang="en-US" sz="6000" u="none" cap="none" strike="noStrike">
                <a:solidFill>
                  <a:srgbClr val="44969F"/>
                </a:solidFill>
                <a:latin typeface="Arial"/>
                <a:ea typeface="Arial"/>
                <a:cs typeface="Arial"/>
                <a:sym typeface="Arial"/>
              </a:rPr>
              <a:t> </a:t>
            </a:r>
            <a:r>
              <a:rPr b="1" i="0" lang="en-US" sz="6000" u="none" cap="none" strike="noStrike">
                <a:solidFill>
                  <a:srgbClr val="002060"/>
                </a:solidFill>
                <a:latin typeface="Arial"/>
                <a:ea typeface="Arial"/>
                <a:cs typeface="Arial"/>
                <a:sym typeface="Arial"/>
              </a:rPr>
              <a:t>Celebrating</a:t>
            </a:r>
            <a:r>
              <a:rPr b="1" i="0" lang="en-US" sz="6000" u="none" cap="none" strike="noStrike">
                <a:solidFill>
                  <a:srgbClr val="44969F"/>
                </a:solidFill>
                <a:latin typeface="Arial"/>
                <a:ea typeface="Arial"/>
                <a:cs typeface="Arial"/>
                <a:sym typeface="Arial"/>
              </a:rPr>
              <a:t> </a:t>
            </a:r>
            <a:r>
              <a:rPr b="1" i="0" lang="en-US" sz="6000" u="none" cap="none" strike="noStrike">
                <a:solidFill>
                  <a:srgbClr val="FF0000"/>
                </a:solidFill>
                <a:latin typeface="Arial"/>
                <a:ea typeface="Arial"/>
                <a:cs typeface="Arial"/>
                <a:sym typeface="Arial"/>
              </a:rPr>
              <a:t>Education</a:t>
            </a:r>
            <a:endParaRPr b="1" i="0" sz="6000" u="none" cap="none" strike="noStrike">
              <a:solidFill>
                <a:srgbClr val="FF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0"/>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64" name="Google Shape;164;p10"/>
          <p:cNvSpPr txBox="1"/>
          <p:nvPr/>
        </p:nvSpPr>
        <p:spPr>
          <a:xfrm>
            <a:off x="3748505" y="225535"/>
            <a:ext cx="868931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002060"/>
                </a:solidFill>
                <a:latin typeface="Calibri"/>
                <a:ea typeface="Calibri"/>
                <a:cs typeface="Calibri"/>
                <a:sym typeface="Calibri"/>
              </a:rPr>
              <a:t>Python Iterators</a:t>
            </a:r>
            <a:endParaRPr b="1" sz="4000">
              <a:solidFill>
                <a:srgbClr val="FF0000"/>
              </a:solidFill>
              <a:latin typeface="Calibri"/>
              <a:ea typeface="Calibri"/>
              <a:cs typeface="Calibri"/>
              <a:sym typeface="Calibri"/>
            </a:endParaRPr>
          </a:p>
        </p:txBody>
      </p:sp>
      <p:sp>
        <p:nvSpPr>
          <p:cNvPr id="165" name="Google Shape;165;p10"/>
          <p:cNvSpPr txBox="1"/>
          <p:nvPr/>
        </p:nvSpPr>
        <p:spPr>
          <a:xfrm>
            <a:off x="961291" y="933588"/>
            <a:ext cx="10976815"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Verdana"/>
                <a:ea typeface="Verdana"/>
                <a:cs typeface="Verdana"/>
                <a:sym typeface="Verdana"/>
              </a:rPr>
              <a:t>An iterator is an object that contains a countable number of values.</a:t>
            </a:r>
            <a:endParaRPr/>
          </a:p>
          <a:p>
            <a:pPr indent="0" lvl="0" marL="0" marR="0" rtl="0" algn="l">
              <a:spcBef>
                <a:spcPts val="0"/>
              </a:spcBef>
              <a:spcAft>
                <a:spcPts val="0"/>
              </a:spcAft>
              <a:buNone/>
            </a:pPr>
            <a:r>
              <a:t/>
            </a:r>
            <a:endParaRPr sz="1800">
              <a:solidFill>
                <a:srgbClr val="000000"/>
              </a:solidFill>
              <a:latin typeface="Verdana"/>
              <a:ea typeface="Verdana"/>
              <a:cs typeface="Verdana"/>
              <a:sym typeface="Verdana"/>
            </a:endParaRPr>
          </a:p>
          <a:p>
            <a:pPr indent="0" lvl="0" marL="0" marR="0" rtl="0" algn="l">
              <a:spcBef>
                <a:spcPts val="0"/>
              </a:spcBef>
              <a:spcAft>
                <a:spcPts val="0"/>
              </a:spcAft>
              <a:buNone/>
            </a:pPr>
            <a:r>
              <a:rPr lang="en-US" sz="1800">
                <a:solidFill>
                  <a:srgbClr val="000000"/>
                </a:solidFill>
                <a:latin typeface="Verdana"/>
                <a:ea typeface="Verdana"/>
                <a:cs typeface="Verdana"/>
                <a:sym typeface="Verdana"/>
              </a:rPr>
              <a:t>An iterator is an object that can be iterated upon, meaning that you can traverse through all the values.</a:t>
            </a:r>
            <a:endParaRPr/>
          </a:p>
          <a:p>
            <a:pPr indent="0" lvl="0" marL="0" marR="0" rtl="0" algn="l">
              <a:spcBef>
                <a:spcPts val="0"/>
              </a:spcBef>
              <a:spcAft>
                <a:spcPts val="0"/>
              </a:spcAft>
              <a:buNone/>
            </a:pPr>
            <a:r>
              <a:t/>
            </a:r>
            <a:endParaRPr sz="1800">
              <a:solidFill>
                <a:srgbClr val="000000"/>
              </a:solidFill>
              <a:latin typeface="Verdana"/>
              <a:ea typeface="Verdana"/>
              <a:cs typeface="Verdana"/>
              <a:sym typeface="Verdana"/>
            </a:endParaRPr>
          </a:p>
          <a:p>
            <a:pPr indent="0" lvl="0" marL="0" marR="0" rtl="0" algn="l">
              <a:spcBef>
                <a:spcPts val="0"/>
              </a:spcBef>
              <a:spcAft>
                <a:spcPts val="0"/>
              </a:spcAft>
              <a:buNone/>
            </a:pPr>
            <a:r>
              <a:rPr lang="en-US" sz="1800">
                <a:solidFill>
                  <a:srgbClr val="000000"/>
                </a:solidFill>
                <a:latin typeface="Verdana"/>
                <a:ea typeface="Verdana"/>
                <a:cs typeface="Verdana"/>
                <a:sym typeface="Verdana"/>
              </a:rPr>
              <a:t>Technically, in Python, an iterator is an object which implements the iterator protocol, which consist of the methods __iter__() and __next__().</a:t>
            </a:r>
            <a:endParaRPr/>
          </a:p>
          <a:p>
            <a:pPr indent="0" lvl="0" marL="0" marR="0" rtl="0" algn="l">
              <a:spcBef>
                <a:spcPts val="0"/>
              </a:spcBef>
              <a:spcAft>
                <a:spcPts val="0"/>
              </a:spcAft>
              <a:buNone/>
            </a:pPr>
            <a:r>
              <a:t/>
            </a:r>
            <a:endParaRPr sz="1800">
              <a:solidFill>
                <a:srgbClr val="000000"/>
              </a:solidFill>
              <a:latin typeface="Verdana"/>
              <a:ea typeface="Verdana"/>
              <a:cs typeface="Verdana"/>
              <a:sym typeface="Verdana"/>
            </a:endParaRPr>
          </a:p>
          <a:p>
            <a:pPr indent="0" lvl="0" marL="0" marR="0" rtl="0" algn="l">
              <a:spcBef>
                <a:spcPts val="0"/>
              </a:spcBef>
              <a:spcAft>
                <a:spcPts val="0"/>
              </a:spcAft>
              <a:buNone/>
            </a:pPr>
            <a:r>
              <a:rPr lang="en-US" sz="1800">
                <a:solidFill>
                  <a:srgbClr val="000000"/>
                </a:solidFill>
                <a:latin typeface="Verdana"/>
                <a:ea typeface="Verdana"/>
                <a:cs typeface="Verdana"/>
                <a:sym typeface="Verdana"/>
              </a:rPr>
              <a:t>Lists, tuples, dictionaries, and sets are all iterable objects. They are iterable containers which you can get an iterator from.</a:t>
            </a:r>
            <a:endParaRPr/>
          </a:p>
          <a:p>
            <a:pPr indent="0" lvl="0" marL="0" marR="0" rtl="0" algn="l">
              <a:spcBef>
                <a:spcPts val="0"/>
              </a:spcBef>
              <a:spcAft>
                <a:spcPts val="0"/>
              </a:spcAft>
              <a:buNone/>
            </a:pPr>
            <a:r>
              <a:t/>
            </a:r>
            <a:endParaRPr sz="1800">
              <a:solidFill>
                <a:srgbClr val="000000"/>
              </a:solidFill>
              <a:latin typeface="Verdana"/>
              <a:ea typeface="Verdana"/>
              <a:cs typeface="Verdana"/>
              <a:sym typeface="Verdana"/>
            </a:endParaRPr>
          </a:p>
          <a:p>
            <a:pPr indent="0" lvl="0" marL="0" marR="0" rtl="0" algn="l">
              <a:spcBef>
                <a:spcPts val="0"/>
              </a:spcBef>
              <a:spcAft>
                <a:spcPts val="0"/>
              </a:spcAft>
              <a:buNone/>
            </a:pPr>
            <a:r>
              <a:rPr lang="en-US" sz="1800">
                <a:solidFill>
                  <a:srgbClr val="000000"/>
                </a:solidFill>
                <a:latin typeface="Verdana"/>
                <a:ea typeface="Verdana"/>
                <a:cs typeface="Verdana"/>
                <a:sym typeface="Verdana"/>
              </a:rPr>
              <a:t>All these objects have a iter() method which is used to get an iterator.</a:t>
            </a:r>
            <a:endParaRPr/>
          </a:p>
          <a:p>
            <a:pPr indent="0" lvl="0" marL="0" marR="0" rtl="0" algn="l">
              <a:spcBef>
                <a:spcPts val="0"/>
              </a:spcBef>
              <a:spcAft>
                <a:spcPts val="0"/>
              </a:spcAft>
              <a:buNone/>
            </a:pPr>
            <a:r>
              <a:t/>
            </a:r>
            <a:endParaRPr sz="1800">
              <a:solidFill>
                <a:srgbClr val="000000"/>
              </a:solidFill>
              <a:latin typeface="Verdana"/>
              <a:ea typeface="Verdana"/>
              <a:cs typeface="Verdana"/>
              <a:sym typeface="Verdana"/>
            </a:endParaRPr>
          </a:p>
          <a:p>
            <a:pPr indent="0" lvl="0" marL="0" marR="0" rtl="0" algn="l">
              <a:spcBef>
                <a:spcPts val="0"/>
              </a:spcBef>
              <a:spcAft>
                <a:spcPts val="0"/>
              </a:spcAft>
              <a:buNone/>
            </a:pPr>
            <a:r>
              <a:rPr lang="en-US" sz="1800">
                <a:solidFill>
                  <a:srgbClr val="000000"/>
                </a:solidFill>
                <a:latin typeface="Verdana"/>
                <a:ea typeface="Verdana"/>
                <a:cs typeface="Verdana"/>
                <a:sym typeface="Verdana"/>
              </a:rPr>
              <a:t>mytuple = ("apple", "banana", "cherry")</a:t>
            </a:r>
            <a:endParaRPr/>
          </a:p>
          <a:p>
            <a:pPr indent="0" lvl="0" marL="0" marR="0" rtl="0" algn="l">
              <a:spcBef>
                <a:spcPts val="0"/>
              </a:spcBef>
              <a:spcAft>
                <a:spcPts val="0"/>
              </a:spcAft>
              <a:buNone/>
            </a:pPr>
            <a:r>
              <a:rPr lang="en-US" sz="1800">
                <a:solidFill>
                  <a:srgbClr val="000000"/>
                </a:solidFill>
                <a:latin typeface="Verdana"/>
                <a:ea typeface="Verdana"/>
                <a:cs typeface="Verdana"/>
                <a:sym typeface="Verdana"/>
              </a:rPr>
              <a:t>myit = iter(mytuple)</a:t>
            </a:r>
            <a:endParaRPr/>
          </a:p>
          <a:p>
            <a:pPr indent="0" lvl="0" marL="0" marR="0" rtl="0" algn="l">
              <a:spcBef>
                <a:spcPts val="0"/>
              </a:spcBef>
              <a:spcAft>
                <a:spcPts val="0"/>
              </a:spcAft>
              <a:buNone/>
            </a:pPr>
            <a:r>
              <a:t/>
            </a:r>
            <a:endParaRPr sz="1800">
              <a:solidFill>
                <a:srgbClr val="000000"/>
              </a:solidFill>
              <a:latin typeface="Verdana"/>
              <a:ea typeface="Verdana"/>
              <a:cs typeface="Verdana"/>
              <a:sym typeface="Verdana"/>
            </a:endParaRPr>
          </a:p>
          <a:p>
            <a:pPr indent="0" lvl="0" marL="0" marR="0" rtl="0" algn="l">
              <a:spcBef>
                <a:spcPts val="0"/>
              </a:spcBef>
              <a:spcAft>
                <a:spcPts val="0"/>
              </a:spcAft>
              <a:buNone/>
            </a:pPr>
            <a:r>
              <a:rPr lang="en-US" sz="1800">
                <a:solidFill>
                  <a:srgbClr val="000000"/>
                </a:solidFill>
                <a:latin typeface="Verdana"/>
                <a:ea typeface="Verdana"/>
                <a:cs typeface="Verdana"/>
                <a:sym typeface="Verdana"/>
              </a:rPr>
              <a:t>print(next(myit))</a:t>
            </a:r>
            <a:endParaRPr/>
          </a:p>
          <a:p>
            <a:pPr indent="0" lvl="0" marL="0" marR="0" rtl="0" algn="l">
              <a:spcBef>
                <a:spcPts val="0"/>
              </a:spcBef>
              <a:spcAft>
                <a:spcPts val="0"/>
              </a:spcAft>
              <a:buNone/>
            </a:pPr>
            <a:r>
              <a:rPr lang="en-US" sz="1800">
                <a:solidFill>
                  <a:srgbClr val="000000"/>
                </a:solidFill>
                <a:latin typeface="Verdana"/>
                <a:ea typeface="Verdana"/>
                <a:cs typeface="Verdana"/>
                <a:sym typeface="Verdana"/>
              </a:rPr>
              <a:t>print(next(myit))</a:t>
            </a:r>
            <a:endParaRPr/>
          </a:p>
          <a:p>
            <a:pPr indent="0" lvl="0" marL="0" marR="0" rtl="0" algn="l">
              <a:spcBef>
                <a:spcPts val="0"/>
              </a:spcBef>
              <a:spcAft>
                <a:spcPts val="0"/>
              </a:spcAft>
              <a:buNone/>
            </a:pPr>
            <a:r>
              <a:rPr lang="en-US" sz="1800">
                <a:solidFill>
                  <a:srgbClr val="000000"/>
                </a:solidFill>
                <a:latin typeface="Verdana"/>
                <a:ea typeface="Verdana"/>
                <a:cs typeface="Verdana"/>
                <a:sym typeface="Verdana"/>
              </a:rPr>
              <a:t>print(next(myit))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11"/>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71" name="Google Shape;171;p11"/>
          <p:cNvSpPr txBox="1"/>
          <p:nvPr/>
        </p:nvSpPr>
        <p:spPr>
          <a:xfrm>
            <a:off x="3013213" y="209053"/>
            <a:ext cx="8689311"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002060"/>
                </a:solidFill>
                <a:latin typeface="Calibri"/>
                <a:ea typeface="Calibri"/>
                <a:cs typeface="Calibri"/>
                <a:sym typeface="Calibri"/>
              </a:rPr>
              <a:t>Python Lambda Functions</a:t>
            </a:r>
            <a:endParaRPr/>
          </a:p>
          <a:p>
            <a:pPr indent="0" lvl="0" marL="0" marR="0" rtl="0" algn="l">
              <a:spcBef>
                <a:spcPts val="0"/>
              </a:spcBef>
              <a:spcAft>
                <a:spcPts val="0"/>
              </a:spcAft>
              <a:buNone/>
            </a:pPr>
            <a:r>
              <a:t/>
            </a:r>
            <a:endParaRPr b="1" sz="4000">
              <a:solidFill>
                <a:srgbClr val="FF0000"/>
              </a:solidFill>
              <a:latin typeface="Calibri"/>
              <a:ea typeface="Calibri"/>
              <a:cs typeface="Calibri"/>
              <a:sym typeface="Calibri"/>
            </a:endParaRPr>
          </a:p>
        </p:txBody>
      </p:sp>
      <p:sp>
        <p:nvSpPr>
          <p:cNvPr id="172" name="Google Shape;172;p11"/>
          <p:cNvSpPr txBox="1"/>
          <p:nvPr/>
        </p:nvSpPr>
        <p:spPr>
          <a:xfrm>
            <a:off x="1542150" y="870775"/>
            <a:ext cx="10160400" cy="4710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rgbClr val="000000"/>
                </a:solidFill>
                <a:latin typeface="Verdana"/>
                <a:ea typeface="Verdana"/>
                <a:cs typeface="Verdana"/>
                <a:sym typeface="Verdana"/>
              </a:rPr>
              <a:t>A lambda function is a small anonymous function.</a:t>
            </a:r>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A lambda function can take any number of arguments, but can only have one expression.</a:t>
            </a:r>
            <a:endParaRPr/>
          </a:p>
          <a:p>
            <a:pPr indent="0" lvl="0" marL="0" marR="0" rtl="0" algn="l">
              <a:spcBef>
                <a:spcPts val="0"/>
              </a:spcBef>
              <a:spcAft>
                <a:spcPts val="0"/>
              </a:spcAft>
              <a:buNone/>
            </a:pPr>
            <a:r>
              <a:t/>
            </a:r>
            <a:endParaRPr b="0" i="0" sz="2000">
              <a:solidFill>
                <a:srgbClr val="000000"/>
              </a:solidFill>
              <a:latin typeface="Verdana"/>
              <a:ea typeface="Verdana"/>
              <a:cs typeface="Verdana"/>
              <a:sym typeface="Verdana"/>
            </a:endParaRPr>
          </a:p>
          <a:p>
            <a:pPr indent="0" lvl="0" marL="0" marR="0" rtl="0" algn="l">
              <a:spcBef>
                <a:spcPts val="0"/>
              </a:spcBef>
              <a:spcAft>
                <a:spcPts val="0"/>
              </a:spcAft>
              <a:buNone/>
            </a:pPr>
            <a:r>
              <a:rPr lang="en-US" sz="2000">
                <a:solidFill>
                  <a:srgbClr val="000000"/>
                </a:solidFill>
                <a:latin typeface="Verdana"/>
                <a:ea typeface="Verdana"/>
                <a:cs typeface="Verdana"/>
                <a:sym typeface="Verdana"/>
              </a:rPr>
              <a:t>Syntax-</a:t>
            </a:r>
            <a:endParaRPr/>
          </a:p>
          <a:p>
            <a:pPr indent="0" lvl="0" marL="0" marR="0" rtl="0" algn="l">
              <a:spcBef>
                <a:spcPts val="0"/>
              </a:spcBef>
              <a:spcAft>
                <a:spcPts val="0"/>
              </a:spcAft>
              <a:buNone/>
            </a:pPr>
            <a:r>
              <a:rPr b="0" i="0" lang="en-US" sz="2000">
                <a:solidFill>
                  <a:srgbClr val="000000"/>
                </a:solidFill>
                <a:latin typeface="Consolas"/>
                <a:ea typeface="Consolas"/>
                <a:cs typeface="Consolas"/>
                <a:sym typeface="Consolas"/>
              </a:rPr>
              <a:t>lambda </a:t>
            </a:r>
            <a:r>
              <a:rPr b="0" i="1" lang="en-US" sz="2000">
                <a:solidFill>
                  <a:srgbClr val="000000"/>
                </a:solidFill>
                <a:latin typeface="Consolas"/>
                <a:ea typeface="Consolas"/>
                <a:cs typeface="Consolas"/>
                <a:sym typeface="Consolas"/>
              </a:rPr>
              <a:t>arguments </a:t>
            </a:r>
            <a:r>
              <a:rPr b="0" i="0" lang="en-US" sz="2000">
                <a:solidFill>
                  <a:srgbClr val="000000"/>
                </a:solidFill>
                <a:latin typeface="Consolas"/>
                <a:ea typeface="Consolas"/>
                <a:cs typeface="Consolas"/>
                <a:sym typeface="Consolas"/>
              </a:rPr>
              <a:t>: </a:t>
            </a:r>
            <a:r>
              <a:rPr b="0" i="1" lang="en-US" sz="2000">
                <a:solidFill>
                  <a:srgbClr val="000000"/>
                </a:solidFill>
                <a:latin typeface="Consolas"/>
                <a:ea typeface="Consolas"/>
                <a:cs typeface="Consolas"/>
                <a:sym typeface="Consolas"/>
              </a:rPr>
              <a:t>expression</a:t>
            </a:r>
            <a:endParaRPr b="0" i="0" sz="2000">
              <a:solidFill>
                <a:srgbClr val="000000"/>
              </a:solidFill>
              <a:latin typeface="Consolas"/>
              <a:ea typeface="Consolas"/>
              <a:cs typeface="Consolas"/>
              <a:sym typeface="Consolas"/>
            </a:endParaRPr>
          </a:p>
          <a:p>
            <a:pPr indent="0" lvl="0" marL="0" marR="0" rtl="0" algn="l">
              <a:spcBef>
                <a:spcPts val="0"/>
              </a:spcBef>
              <a:spcAft>
                <a:spcPts val="0"/>
              </a:spcAft>
              <a:buNone/>
            </a:pP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x = </a:t>
            </a:r>
            <a:r>
              <a:rPr b="0" i="0" lang="en-US" sz="2000">
                <a:solidFill>
                  <a:srgbClr val="0000CD"/>
                </a:solidFill>
                <a:latin typeface="Consolas"/>
                <a:ea typeface="Consolas"/>
                <a:cs typeface="Consolas"/>
                <a:sym typeface="Consolas"/>
              </a:rPr>
              <a:t>lambda</a:t>
            </a:r>
            <a:r>
              <a:rPr b="0" i="0" lang="en-US" sz="2000">
                <a:solidFill>
                  <a:srgbClr val="000000"/>
                </a:solidFill>
                <a:latin typeface="Consolas"/>
                <a:ea typeface="Consolas"/>
                <a:cs typeface="Consolas"/>
                <a:sym typeface="Consolas"/>
              </a:rPr>
              <a:t> a : a + </a:t>
            </a:r>
            <a:r>
              <a:rPr b="0" i="0" lang="en-US" sz="2000">
                <a:solidFill>
                  <a:srgbClr val="FF0000"/>
                </a:solidFill>
                <a:latin typeface="Consolas"/>
                <a:ea typeface="Consolas"/>
                <a:cs typeface="Consolas"/>
                <a:sym typeface="Consolas"/>
              </a:rPr>
              <a:t>10</a:t>
            </a:r>
            <a:br>
              <a:rPr b="0" i="0" lang="en-US" sz="2000">
                <a:solidFill>
                  <a:srgbClr val="000000"/>
                </a:solidFill>
                <a:latin typeface="Consolas"/>
                <a:ea typeface="Consolas"/>
                <a:cs typeface="Consolas"/>
                <a:sym typeface="Consolas"/>
              </a:rPr>
            </a:br>
            <a:r>
              <a:rPr b="0" i="0" lang="en-US" sz="2000">
                <a:solidFill>
                  <a:srgbClr val="0000CD"/>
                </a:solidFill>
                <a:latin typeface="Consolas"/>
                <a:ea typeface="Consolas"/>
                <a:cs typeface="Consolas"/>
                <a:sym typeface="Consolas"/>
              </a:rPr>
              <a:t>print</a:t>
            </a:r>
            <a:r>
              <a:rPr b="0" i="0" lang="en-US" sz="2000">
                <a:solidFill>
                  <a:srgbClr val="000000"/>
                </a:solidFill>
                <a:latin typeface="Consolas"/>
                <a:ea typeface="Consolas"/>
                <a:cs typeface="Consolas"/>
                <a:sym typeface="Consolas"/>
              </a:rPr>
              <a:t>(x(</a:t>
            </a:r>
            <a:r>
              <a:rPr b="0" i="0" lang="en-US" sz="2000">
                <a:solidFill>
                  <a:srgbClr val="FF0000"/>
                </a:solidFill>
                <a:latin typeface="Consolas"/>
                <a:ea typeface="Consolas"/>
                <a:cs typeface="Consolas"/>
                <a:sym typeface="Consolas"/>
              </a:rPr>
              <a:t>5</a:t>
            </a:r>
            <a:r>
              <a:rPr b="0" i="0"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Lambda functions can take any number of arguments:</a:t>
            </a:r>
            <a:endParaRPr/>
          </a:p>
          <a:p>
            <a:pPr indent="0" lvl="0" marL="0" marR="0" rtl="0" algn="l">
              <a:spcBef>
                <a:spcPts val="0"/>
              </a:spcBef>
              <a:spcAft>
                <a:spcPts val="0"/>
              </a:spcAft>
              <a:buNone/>
            </a:pPr>
            <a:br>
              <a:rPr b="0" i="0" lang="en-US" sz="2000">
                <a:solidFill>
                  <a:srgbClr val="000000"/>
                </a:solidFill>
                <a:latin typeface="Verdana"/>
                <a:ea typeface="Verdana"/>
                <a:cs typeface="Verdana"/>
                <a:sym typeface="Verdana"/>
              </a:rPr>
            </a:br>
            <a:r>
              <a:rPr b="0" i="0" lang="en-US" sz="2000">
                <a:solidFill>
                  <a:srgbClr val="000000"/>
                </a:solidFill>
                <a:latin typeface="Consolas"/>
                <a:ea typeface="Consolas"/>
                <a:cs typeface="Consolas"/>
                <a:sym typeface="Consolas"/>
              </a:rPr>
              <a:t>x = </a:t>
            </a:r>
            <a:r>
              <a:rPr b="0" i="0" lang="en-US" sz="2000">
                <a:solidFill>
                  <a:srgbClr val="0000CD"/>
                </a:solidFill>
                <a:latin typeface="Consolas"/>
                <a:ea typeface="Consolas"/>
                <a:cs typeface="Consolas"/>
                <a:sym typeface="Consolas"/>
              </a:rPr>
              <a:t>lambda</a:t>
            </a:r>
            <a:r>
              <a:rPr b="0" i="0" lang="en-US" sz="2000">
                <a:solidFill>
                  <a:srgbClr val="000000"/>
                </a:solidFill>
                <a:latin typeface="Consolas"/>
                <a:ea typeface="Consolas"/>
                <a:cs typeface="Consolas"/>
                <a:sym typeface="Consolas"/>
              </a:rPr>
              <a:t> a, b : a * b</a:t>
            </a:r>
            <a:br>
              <a:rPr lang="en-US" sz="2000">
                <a:solidFill>
                  <a:schemeClr val="dk1"/>
                </a:solidFill>
                <a:latin typeface="Calibri"/>
                <a:ea typeface="Calibri"/>
                <a:cs typeface="Calibri"/>
                <a:sym typeface="Calibri"/>
              </a:rPr>
            </a:br>
            <a:r>
              <a:rPr b="0" i="0" lang="en-US" sz="2000">
                <a:solidFill>
                  <a:srgbClr val="0000CD"/>
                </a:solidFill>
                <a:latin typeface="Consolas"/>
                <a:ea typeface="Consolas"/>
                <a:cs typeface="Consolas"/>
                <a:sym typeface="Consolas"/>
              </a:rPr>
              <a:t>print</a:t>
            </a:r>
            <a:r>
              <a:rPr b="0" i="0" lang="en-US" sz="2000">
                <a:solidFill>
                  <a:srgbClr val="000000"/>
                </a:solidFill>
                <a:latin typeface="Consolas"/>
                <a:ea typeface="Consolas"/>
                <a:cs typeface="Consolas"/>
                <a:sym typeface="Consolas"/>
              </a:rPr>
              <a:t>(x(</a:t>
            </a:r>
            <a:r>
              <a:rPr b="0" i="0" lang="en-US" sz="2000">
                <a:solidFill>
                  <a:srgbClr val="FF0000"/>
                </a:solidFill>
                <a:latin typeface="Consolas"/>
                <a:ea typeface="Consolas"/>
                <a:cs typeface="Consolas"/>
                <a:sym typeface="Consolas"/>
              </a:rPr>
              <a:t>5</a:t>
            </a:r>
            <a:r>
              <a:rPr b="0" i="0" lang="en-US" sz="2000">
                <a:solidFill>
                  <a:srgbClr val="000000"/>
                </a:solidFill>
                <a:latin typeface="Consolas"/>
                <a:ea typeface="Consolas"/>
                <a:cs typeface="Consolas"/>
                <a:sym typeface="Consolas"/>
              </a:rPr>
              <a:t>, </a:t>
            </a:r>
            <a:r>
              <a:rPr b="0" i="0" lang="en-US" sz="2000">
                <a:solidFill>
                  <a:srgbClr val="FF0000"/>
                </a:solidFill>
                <a:latin typeface="Consolas"/>
                <a:ea typeface="Consolas"/>
                <a:cs typeface="Consolas"/>
                <a:sym typeface="Consolas"/>
              </a:rPr>
              <a:t>6</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endParaRPr b="0" i="0" sz="2000">
              <a:solidFill>
                <a:srgbClr val="000000"/>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12"/>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78" name="Google Shape;178;p12"/>
          <p:cNvSpPr txBox="1"/>
          <p:nvPr/>
        </p:nvSpPr>
        <p:spPr>
          <a:xfrm>
            <a:off x="3116909" y="162887"/>
            <a:ext cx="868931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002060"/>
                </a:solidFill>
                <a:latin typeface="Calibri"/>
                <a:ea typeface="Calibri"/>
                <a:cs typeface="Calibri"/>
                <a:sym typeface="Calibri"/>
              </a:rPr>
              <a:t>Why Use Lambda Functions?</a:t>
            </a:r>
            <a:endParaRPr/>
          </a:p>
        </p:txBody>
      </p:sp>
      <p:sp>
        <p:nvSpPr>
          <p:cNvPr id="179" name="Google Shape;179;p12"/>
          <p:cNvSpPr txBox="1"/>
          <p:nvPr/>
        </p:nvSpPr>
        <p:spPr>
          <a:xfrm>
            <a:off x="725709" y="870773"/>
            <a:ext cx="10976815"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rgbClr val="000000"/>
                </a:solidFill>
                <a:latin typeface="Verdana"/>
                <a:ea typeface="Verdana"/>
                <a:cs typeface="Verdana"/>
                <a:sym typeface="Verdana"/>
              </a:rPr>
              <a:t>The power of lambda is better shown when you use them as an anonymous function inside another function.</a:t>
            </a:r>
            <a:endParaRPr/>
          </a:p>
          <a:p>
            <a:pPr indent="0" lvl="0" marL="0" marR="0" rtl="0" algn="l">
              <a:spcBef>
                <a:spcPts val="0"/>
              </a:spcBef>
              <a:spcAft>
                <a:spcPts val="0"/>
              </a:spcAft>
              <a:buNone/>
            </a:pPr>
            <a:r>
              <a:rPr b="0" i="0" lang="en-US" sz="2000">
                <a:solidFill>
                  <a:srgbClr val="0000CD"/>
                </a:solidFill>
                <a:latin typeface="Consolas"/>
                <a:ea typeface="Consolas"/>
                <a:cs typeface="Consolas"/>
                <a:sym typeface="Consolas"/>
              </a:rPr>
              <a:t>def</a:t>
            </a:r>
            <a:r>
              <a:rPr b="0" i="0" lang="en-US" sz="2000">
                <a:solidFill>
                  <a:srgbClr val="000000"/>
                </a:solidFill>
                <a:latin typeface="Consolas"/>
                <a:ea typeface="Consolas"/>
                <a:cs typeface="Consolas"/>
                <a:sym typeface="Consolas"/>
              </a:rPr>
              <a:t> myfunc(n):</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  </a:t>
            </a:r>
            <a:r>
              <a:rPr b="0" i="0" lang="en-US" sz="2000">
                <a:solidFill>
                  <a:srgbClr val="0000CD"/>
                </a:solidFill>
                <a:latin typeface="Consolas"/>
                <a:ea typeface="Consolas"/>
                <a:cs typeface="Consolas"/>
                <a:sym typeface="Consolas"/>
              </a:rPr>
              <a:t>return</a:t>
            </a:r>
            <a:r>
              <a:rPr b="0" i="0" lang="en-US" sz="2000">
                <a:solidFill>
                  <a:srgbClr val="000000"/>
                </a:solidFill>
                <a:latin typeface="Consolas"/>
                <a:ea typeface="Consolas"/>
                <a:cs typeface="Consolas"/>
                <a:sym typeface="Consolas"/>
              </a:rPr>
              <a:t> </a:t>
            </a:r>
            <a:r>
              <a:rPr b="0" i="0" lang="en-US" sz="2000">
                <a:solidFill>
                  <a:srgbClr val="0000CD"/>
                </a:solidFill>
                <a:latin typeface="Consolas"/>
                <a:ea typeface="Consolas"/>
                <a:cs typeface="Consolas"/>
                <a:sym typeface="Consolas"/>
              </a:rPr>
              <a:t>lambda</a:t>
            </a:r>
            <a:r>
              <a:rPr b="0" i="0" lang="en-US" sz="2000">
                <a:solidFill>
                  <a:srgbClr val="000000"/>
                </a:solidFill>
                <a:latin typeface="Consolas"/>
                <a:ea typeface="Consolas"/>
                <a:cs typeface="Consolas"/>
                <a:sym typeface="Consolas"/>
              </a:rPr>
              <a:t> a : a * n</a:t>
            </a:r>
            <a:endParaRPr sz="2000">
              <a:solidFill>
                <a:srgbClr val="000000"/>
              </a:solidFill>
              <a:latin typeface="Verdana"/>
              <a:ea typeface="Verdana"/>
              <a:cs typeface="Verdana"/>
              <a:sym typeface="Verdana"/>
            </a:endParaRPr>
          </a:p>
          <a:p>
            <a:pPr indent="0" lvl="0" marL="0" marR="0" rtl="0" algn="l">
              <a:spcBef>
                <a:spcPts val="0"/>
              </a:spcBef>
              <a:spcAft>
                <a:spcPts val="0"/>
              </a:spcAft>
              <a:buNone/>
            </a:pPr>
            <a:r>
              <a:t/>
            </a:r>
            <a:endParaRPr sz="2000">
              <a:solidFill>
                <a:srgbClr val="000000"/>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13"/>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pic>
        <p:nvPicPr>
          <p:cNvPr descr="yay logo1" id="185" name="Google Shape;185;p13"/>
          <p:cNvPicPr preferRelativeResize="0"/>
          <p:nvPr/>
        </p:nvPicPr>
        <p:blipFill rotWithShape="1">
          <a:blip r:embed="rId4">
            <a:alphaModFix/>
          </a:blip>
          <a:srcRect b="0" l="0" r="0" t="0"/>
          <a:stretch/>
        </p:blipFill>
        <p:spPr>
          <a:xfrm>
            <a:off x="2839085" y="1061720"/>
            <a:ext cx="6085205" cy="2751455"/>
          </a:xfrm>
          <a:prstGeom prst="rect">
            <a:avLst/>
          </a:prstGeom>
          <a:noFill/>
          <a:ln>
            <a:noFill/>
          </a:ln>
        </p:spPr>
      </p:pic>
      <p:sp>
        <p:nvSpPr>
          <p:cNvPr id="186" name="Google Shape;186;p13"/>
          <p:cNvSpPr txBox="1"/>
          <p:nvPr/>
        </p:nvSpPr>
        <p:spPr>
          <a:xfrm>
            <a:off x="394970" y="3975418"/>
            <a:ext cx="109728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rgbClr val="002060"/>
              </a:buClr>
              <a:buSzPts val="5400"/>
              <a:buFont typeface="Calibri"/>
              <a:buNone/>
            </a:pPr>
            <a:r>
              <a:rPr b="1" lang="en-US" sz="5400">
                <a:solidFill>
                  <a:srgbClr val="002060"/>
                </a:solidFill>
                <a:latin typeface="Calibri"/>
                <a:ea typeface="Calibri"/>
                <a:cs typeface="Calibri"/>
                <a:sym typeface="Calibri"/>
              </a:rPr>
              <a:t>Thank You!</a:t>
            </a:r>
            <a:endParaRPr/>
          </a:p>
        </p:txBody>
      </p:sp>
      <p:sp>
        <p:nvSpPr>
          <p:cNvPr id="187" name="Google Shape;187;p13"/>
          <p:cNvSpPr txBox="1"/>
          <p:nvPr/>
        </p:nvSpPr>
        <p:spPr>
          <a:xfrm>
            <a:off x="3938758" y="5137859"/>
            <a:ext cx="4025900" cy="113665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200"/>
              <a:buFont typeface="Arial"/>
              <a:buNone/>
            </a:pPr>
            <a:r>
              <a:rPr b="1" lang="en-US" sz="2000">
                <a:solidFill>
                  <a:srgbClr val="FF0000"/>
                </a:solidFill>
                <a:latin typeface="Calibri"/>
                <a:ea typeface="Calibri"/>
                <a:cs typeface="Calibri"/>
                <a:sym typeface="Calibri"/>
              </a:rPr>
              <a:t>See you in the next class!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08" name="Google Shape;108;p2"/>
          <p:cNvSpPr txBox="1"/>
          <p:nvPr/>
        </p:nvSpPr>
        <p:spPr>
          <a:xfrm>
            <a:off x="3048838" y="121808"/>
            <a:ext cx="6094324"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FF0000"/>
                </a:solidFill>
                <a:latin typeface="Calibri"/>
                <a:ea typeface="Calibri"/>
                <a:cs typeface="Calibri"/>
                <a:sym typeface="Calibri"/>
              </a:rPr>
              <a:t>Python </a:t>
            </a:r>
            <a:r>
              <a:rPr b="1" i="0" lang="en-US" sz="4800" u="none" cap="none" strike="noStrike">
                <a:solidFill>
                  <a:srgbClr val="002060"/>
                </a:solidFill>
                <a:latin typeface="Calibri"/>
                <a:ea typeface="Calibri"/>
                <a:cs typeface="Calibri"/>
                <a:sym typeface="Calibri"/>
              </a:rPr>
              <a:t>Course</a:t>
            </a:r>
            <a:endParaRPr b="0" i="0" sz="4800" u="none" cap="none" strike="noStrike">
              <a:solidFill>
                <a:schemeClr val="dk1"/>
              </a:solidFill>
              <a:latin typeface="Calibri"/>
              <a:ea typeface="Calibri"/>
              <a:cs typeface="Calibri"/>
              <a:sym typeface="Calibri"/>
            </a:endParaRPr>
          </a:p>
        </p:txBody>
      </p:sp>
      <p:pic>
        <p:nvPicPr>
          <p:cNvPr id="109" name="Google Shape;109;p2"/>
          <p:cNvPicPr preferRelativeResize="0"/>
          <p:nvPr/>
        </p:nvPicPr>
        <p:blipFill rotWithShape="1">
          <a:blip r:embed="rId4">
            <a:alphaModFix/>
          </a:blip>
          <a:srcRect b="0" l="0" r="0" t="0"/>
          <a:stretch/>
        </p:blipFill>
        <p:spPr>
          <a:xfrm>
            <a:off x="3689838" y="1223917"/>
            <a:ext cx="4648200" cy="3674100"/>
          </a:xfrm>
          <a:prstGeom prst="rect">
            <a:avLst/>
          </a:prstGeom>
          <a:noFill/>
          <a:ln>
            <a:noFill/>
          </a:ln>
        </p:spPr>
      </p:pic>
      <p:sp>
        <p:nvSpPr>
          <p:cNvPr id="110" name="Google Shape;110;p2"/>
          <p:cNvSpPr txBox="1"/>
          <p:nvPr/>
        </p:nvSpPr>
        <p:spPr>
          <a:xfrm>
            <a:off x="4688688" y="5250000"/>
            <a:ext cx="2650500" cy="368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(Basics)</a:t>
            </a:r>
            <a:endParaRPr b="1" i="0" sz="1800" u="none" cap="none" strike="noStrike">
              <a:solidFill>
                <a:srgbClr val="FF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3"/>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16" name="Google Shape;116;p3"/>
          <p:cNvSpPr txBox="1"/>
          <p:nvPr/>
        </p:nvSpPr>
        <p:spPr>
          <a:xfrm>
            <a:off x="227764" y="2438688"/>
            <a:ext cx="1196423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000" u="none" cap="none" strike="noStrike">
                <a:solidFill>
                  <a:srgbClr val="002060"/>
                </a:solidFill>
                <a:latin typeface="Calibri"/>
                <a:ea typeface="Calibri"/>
                <a:cs typeface="Calibri"/>
                <a:sym typeface="Calibri"/>
              </a:rPr>
              <a:t>Functions </a:t>
            </a:r>
            <a:r>
              <a:rPr b="1" i="0" lang="en-US" sz="4000" u="none" cap="none" strike="noStrike">
                <a:solidFill>
                  <a:srgbClr val="FF0000"/>
                </a:solidFill>
                <a:latin typeface="Calibri"/>
                <a:ea typeface="Calibri"/>
                <a:cs typeface="Calibri"/>
                <a:sym typeface="Calibri"/>
              </a:rPr>
              <a:t>in Python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4"/>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22" name="Google Shape;122;p4"/>
          <p:cNvSpPr txBox="1"/>
          <p:nvPr/>
        </p:nvSpPr>
        <p:spPr>
          <a:xfrm>
            <a:off x="3499338" y="337709"/>
            <a:ext cx="609432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none" cap="none" strike="noStrike">
                <a:solidFill>
                  <a:srgbClr val="002060"/>
                </a:solidFill>
                <a:latin typeface="Calibri"/>
                <a:ea typeface="Calibri"/>
                <a:cs typeface="Calibri"/>
                <a:sym typeface="Calibri"/>
              </a:rPr>
              <a:t>Course</a:t>
            </a:r>
            <a:r>
              <a:rPr b="1" i="0" lang="en-US" sz="3600" u="none" cap="none" strike="noStrike">
                <a:solidFill>
                  <a:srgbClr val="002060"/>
                </a:solidFill>
                <a:latin typeface="Calibri"/>
                <a:ea typeface="Calibri"/>
                <a:cs typeface="Calibri"/>
                <a:sym typeface="Calibri"/>
              </a:rPr>
              <a:t> </a:t>
            </a:r>
            <a:r>
              <a:rPr b="1" i="0" lang="en-US" sz="4000" u="none" cap="none" strike="noStrike">
                <a:solidFill>
                  <a:srgbClr val="002060"/>
                </a:solidFill>
                <a:latin typeface="Calibri"/>
                <a:ea typeface="Calibri"/>
                <a:cs typeface="Calibri"/>
                <a:sym typeface="Calibri"/>
              </a:rPr>
              <a:t>Agenda for </a:t>
            </a:r>
            <a:r>
              <a:rPr b="1" i="0" lang="en-US" sz="4000" u="none" cap="none" strike="noStrike">
                <a:solidFill>
                  <a:srgbClr val="FF0000"/>
                </a:solidFill>
                <a:latin typeface="Calibri"/>
                <a:ea typeface="Calibri"/>
                <a:cs typeface="Calibri"/>
                <a:sym typeface="Calibri"/>
              </a:rPr>
              <a:t>Today</a:t>
            </a:r>
            <a:endParaRPr sz="3600">
              <a:solidFill>
                <a:schemeClr val="dk1"/>
              </a:solidFill>
              <a:latin typeface="Calibri"/>
              <a:ea typeface="Calibri"/>
              <a:cs typeface="Calibri"/>
              <a:sym typeface="Calibri"/>
            </a:endParaRPr>
          </a:p>
        </p:txBody>
      </p:sp>
      <p:sp>
        <p:nvSpPr>
          <p:cNvPr id="123" name="Google Shape;123;p4"/>
          <p:cNvSpPr txBox="1"/>
          <p:nvPr/>
        </p:nvSpPr>
        <p:spPr>
          <a:xfrm>
            <a:off x="632777" y="1600116"/>
            <a:ext cx="10926445" cy="483205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Python Arguments</a:t>
            </a:r>
            <a:endParaRPr/>
          </a:p>
          <a:p>
            <a:pPr indent="-285750" lvl="0" marL="285750" marR="0" rtl="0" algn="l">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Python Arbitrary Arguments</a:t>
            </a:r>
            <a:endParaRPr/>
          </a:p>
          <a:p>
            <a:pPr indent="-285750" lvl="0" marL="285750" marR="0" rtl="0" algn="l">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Recursion</a:t>
            </a:r>
            <a:endParaRPr/>
          </a:p>
          <a:p>
            <a:pPr indent="-285750" lvl="0" marL="285750" marR="0" rtl="0" algn="l">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What are Python Built-In Functions?</a:t>
            </a:r>
            <a:endParaRPr/>
          </a:p>
          <a:p>
            <a:pPr indent="-285750" lvl="0" marL="285750" marR="0" rtl="0" algn="l">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Python Zip Function </a:t>
            </a:r>
            <a:endParaRPr/>
          </a:p>
          <a:p>
            <a:pPr indent="-285750" lvl="0" marL="285750" marR="0" rtl="0" algn="l">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Python Iterators</a:t>
            </a:r>
            <a:endParaRPr/>
          </a:p>
          <a:p>
            <a:pPr indent="-285750" lvl="0" marL="285750" marR="0" rtl="0" algn="l">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Python Lambda Functions</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107950" lvl="0" marL="285750" marR="0" rtl="0" algn="l">
              <a:spcBef>
                <a:spcPts val="0"/>
              </a:spcBef>
              <a:spcAft>
                <a:spcPts val="0"/>
              </a:spcAft>
              <a:buClr>
                <a:schemeClr val="dk1"/>
              </a:buClr>
              <a:buSzPts val="2800"/>
              <a:buFont typeface="Noto Sans Symbols"/>
              <a:buNone/>
            </a:pPr>
            <a:r>
              <a:t/>
            </a:r>
            <a:endParaRPr sz="2800">
              <a:solidFill>
                <a:schemeClr val="dk1"/>
              </a:solidFill>
              <a:latin typeface="Calibri"/>
              <a:ea typeface="Calibri"/>
              <a:cs typeface="Calibri"/>
              <a:sym typeface="Calibri"/>
            </a:endParaRPr>
          </a:p>
          <a:p>
            <a:pPr indent="-107950" lvl="0" marL="285750" marR="0" rtl="0" algn="l">
              <a:spcBef>
                <a:spcPts val="0"/>
              </a:spcBef>
              <a:spcAft>
                <a:spcPts val="0"/>
              </a:spcAft>
              <a:buClr>
                <a:schemeClr val="dk1"/>
              </a:buClr>
              <a:buSzPts val="2800"/>
              <a:buFont typeface="Noto Sans Symbols"/>
              <a:buNone/>
            </a:pPr>
            <a:r>
              <a:t/>
            </a:r>
            <a:endParaRPr sz="2800">
              <a:solidFill>
                <a:schemeClr val="dk1"/>
              </a:solidFill>
              <a:latin typeface="Calibri"/>
              <a:ea typeface="Calibri"/>
              <a:cs typeface="Calibri"/>
              <a:sym typeface="Calibri"/>
            </a:endParaRPr>
          </a:p>
          <a:p>
            <a:pPr indent="-107950" lvl="0" marL="285750" marR="0" rtl="0" algn="l">
              <a:spcBef>
                <a:spcPts val="0"/>
              </a:spcBef>
              <a:spcAft>
                <a:spcPts val="0"/>
              </a:spcAft>
              <a:buClr>
                <a:schemeClr val="dk1"/>
              </a:buClr>
              <a:buSzPts val="2800"/>
              <a:buFont typeface="Noto Sans Symbols"/>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5"/>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29" name="Google Shape;129;p5"/>
          <p:cNvSpPr txBox="1"/>
          <p:nvPr/>
        </p:nvSpPr>
        <p:spPr>
          <a:xfrm>
            <a:off x="2988298" y="228875"/>
            <a:ext cx="1246609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002060"/>
                </a:solidFill>
                <a:latin typeface="Calibri"/>
                <a:ea typeface="Calibri"/>
                <a:cs typeface="Calibri"/>
                <a:sym typeface="Calibri"/>
              </a:rPr>
              <a:t>Python Arguments</a:t>
            </a:r>
            <a:endParaRPr/>
          </a:p>
        </p:txBody>
      </p:sp>
      <p:sp>
        <p:nvSpPr>
          <p:cNvPr id="130" name="Google Shape;130;p5"/>
          <p:cNvSpPr txBox="1"/>
          <p:nvPr/>
        </p:nvSpPr>
        <p:spPr>
          <a:xfrm>
            <a:off x="706856" y="1300227"/>
            <a:ext cx="10976815"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rgbClr val="000000"/>
                </a:solidFill>
                <a:latin typeface="Verdana"/>
                <a:ea typeface="Verdana"/>
                <a:cs typeface="Verdana"/>
                <a:sym typeface="Verdana"/>
              </a:rPr>
              <a:t>Information can be passed into functions as arguments.</a:t>
            </a:r>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Arguments are specified after the function name, inside the parentheses. You can add as many arguments as you want, just separate them with a comma.</a:t>
            </a:r>
            <a:endParaRPr/>
          </a:p>
          <a:p>
            <a:pPr indent="0" lvl="0" marL="0" marR="0" rtl="0" algn="l">
              <a:spcBef>
                <a:spcPts val="0"/>
              </a:spcBef>
              <a:spcAft>
                <a:spcPts val="0"/>
              </a:spcAft>
              <a:buNone/>
            </a:pPr>
            <a:r>
              <a:t/>
            </a:r>
            <a:endParaRPr sz="20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The terms </a:t>
            </a:r>
            <a:r>
              <a:rPr b="0" i="1" lang="en-US" sz="2000">
                <a:solidFill>
                  <a:srgbClr val="000000"/>
                </a:solidFill>
                <a:latin typeface="Verdana"/>
                <a:ea typeface="Verdana"/>
                <a:cs typeface="Verdana"/>
                <a:sym typeface="Verdana"/>
              </a:rPr>
              <a:t>parameter</a:t>
            </a:r>
            <a:r>
              <a:rPr b="0" i="0" lang="en-US" sz="2000">
                <a:solidFill>
                  <a:srgbClr val="000000"/>
                </a:solidFill>
                <a:latin typeface="Verdana"/>
                <a:ea typeface="Verdana"/>
                <a:cs typeface="Verdana"/>
                <a:sym typeface="Verdana"/>
              </a:rPr>
              <a:t> and </a:t>
            </a:r>
            <a:r>
              <a:rPr b="0" i="1" lang="en-US" sz="2000">
                <a:solidFill>
                  <a:srgbClr val="000000"/>
                </a:solidFill>
                <a:latin typeface="Verdana"/>
                <a:ea typeface="Verdana"/>
                <a:cs typeface="Verdana"/>
                <a:sym typeface="Verdana"/>
              </a:rPr>
              <a:t>argument</a:t>
            </a:r>
            <a:r>
              <a:rPr b="0" i="0" lang="en-US" sz="2000">
                <a:solidFill>
                  <a:srgbClr val="000000"/>
                </a:solidFill>
                <a:latin typeface="Verdana"/>
                <a:ea typeface="Verdana"/>
                <a:cs typeface="Verdana"/>
                <a:sym typeface="Verdana"/>
              </a:rPr>
              <a:t> can be used for the same thing: information that are passed into a function.</a:t>
            </a:r>
            <a:endParaRPr/>
          </a:p>
          <a:p>
            <a:pPr indent="0" lvl="0" marL="0" marR="0" rtl="0" algn="l">
              <a:spcBef>
                <a:spcPts val="0"/>
              </a:spcBef>
              <a:spcAft>
                <a:spcPts val="0"/>
              </a:spcAft>
              <a:buNone/>
            </a:pPr>
            <a:r>
              <a:t/>
            </a:r>
            <a:endParaRPr sz="20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By default, a function must be called with the correct number of arguments. Meaning that if your function expects 2 arguments, you have to call the function with 2 arguments, not more, and not less.</a:t>
            </a:r>
            <a:endParaRPr/>
          </a:p>
          <a:p>
            <a:pPr indent="0" lvl="0" marL="0" marR="0" rtl="0" algn="l">
              <a:spcBef>
                <a:spcPts val="0"/>
              </a:spcBef>
              <a:spcAft>
                <a:spcPts val="0"/>
              </a:spcAft>
              <a:buNone/>
            </a:pPr>
            <a:r>
              <a:rPr b="0" i="0" lang="en-US" sz="2000">
                <a:solidFill>
                  <a:srgbClr val="0000CD"/>
                </a:solidFill>
                <a:latin typeface="Consolas"/>
                <a:ea typeface="Consolas"/>
                <a:cs typeface="Consolas"/>
                <a:sym typeface="Consolas"/>
              </a:rPr>
              <a:t>def</a:t>
            </a:r>
            <a:r>
              <a:rPr b="0" i="0" lang="en-US" sz="2000">
                <a:solidFill>
                  <a:srgbClr val="000000"/>
                </a:solidFill>
                <a:latin typeface="Consolas"/>
                <a:ea typeface="Consolas"/>
                <a:cs typeface="Consolas"/>
                <a:sym typeface="Consolas"/>
              </a:rPr>
              <a:t> my_function(fname, lname):</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  </a:t>
            </a:r>
            <a:r>
              <a:rPr b="0" i="0" lang="en-US" sz="2000">
                <a:solidFill>
                  <a:srgbClr val="0000CD"/>
                </a:solidFill>
                <a:latin typeface="Consolas"/>
                <a:ea typeface="Consolas"/>
                <a:cs typeface="Consolas"/>
                <a:sym typeface="Consolas"/>
              </a:rPr>
              <a:t>print</a:t>
            </a:r>
            <a:r>
              <a:rPr b="0" i="0" lang="en-US" sz="2000">
                <a:solidFill>
                  <a:srgbClr val="000000"/>
                </a:solidFill>
                <a:latin typeface="Consolas"/>
                <a:ea typeface="Consolas"/>
                <a:cs typeface="Consolas"/>
                <a:sym typeface="Consolas"/>
              </a:rPr>
              <a:t>(fname + </a:t>
            </a:r>
            <a:r>
              <a:rPr b="0" i="0" lang="en-US" sz="2000">
                <a:solidFill>
                  <a:srgbClr val="A52A2A"/>
                </a:solidFill>
                <a:latin typeface="Consolas"/>
                <a:ea typeface="Consolas"/>
                <a:cs typeface="Consolas"/>
                <a:sym typeface="Consolas"/>
              </a:rPr>
              <a:t>" "</a:t>
            </a:r>
            <a:r>
              <a:rPr b="0" i="0" lang="en-US" sz="2000">
                <a:solidFill>
                  <a:srgbClr val="000000"/>
                </a:solidFill>
                <a:latin typeface="Consolas"/>
                <a:ea typeface="Consolas"/>
                <a:cs typeface="Consolas"/>
                <a:sym typeface="Consolas"/>
              </a:rPr>
              <a:t> + lname)</a:t>
            </a:r>
            <a:br>
              <a:rPr lang="en-US" sz="2000">
                <a:solidFill>
                  <a:schemeClr val="dk1"/>
                </a:solidFill>
                <a:latin typeface="Calibri"/>
                <a:ea typeface="Calibri"/>
                <a:cs typeface="Calibri"/>
                <a:sym typeface="Calibri"/>
              </a:rPr>
            </a:b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my_function(</a:t>
            </a:r>
            <a:r>
              <a:rPr b="0" i="0" lang="en-US" sz="2000">
                <a:solidFill>
                  <a:srgbClr val="A52A2A"/>
                </a:solidFill>
                <a:latin typeface="Consolas"/>
                <a:ea typeface="Consolas"/>
                <a:cs typeface="Consolas"/>
                <a:sym typeface="Consolas"/>
              </a:rPr>
              <a:t>“Jasleen"</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“Sondhi"</a:t>
            </a:r>
            <a:r>
              <a:rPr b="0" i="0" lang="en-US" sz="2000">
                <a:solidFill>
                  <a:srgbClr val="000000"/>
                </a:solidFill>
                <a:latin typeface="Consolas"/>
                <a:ea typeface="Consolas"/>
                <a:cs typeface="Consolas"/>
                <a:sym typeface="Consolas"/>
              </a:rPr>
              <a:t>)</a:t>
            </a:r>
            <a:endParaRPr b="0" i="0" sz="2000">
              <a:solidFill>
                <a:srgbClr val="000000"/>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6"/>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36" name="Google Shape;136;p6"/>
          <p:cNvSpPr txBox="1"/>
          <p:nvPr/>
        </p:nvSpPr>
        <p:spPr>
          <a:xfrm>
            <a:off x="2988298" y="228875"/>
            <a:ext cx="1246609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002060"/>
                </a:solidFill>
                <a:latin typeface="Calibri"/>
                <a:ea typeface="Calibri"/>
                <a:cs typeface="Calibri"/>
                <a:sym typeface="Calibri"/>
              </a:rPr>
              <a:t>Python Arbitrary Arguments</a:t>
            </a:r>
            <a:endParaRPr/>
          </a:p>
        </p:txBody>
      </p:sp>
      <p:sp>
        <p:nvSpPr>
          <p:cNvPr id="137" name="Google Shape;137;p6"/>
          <p:cNvSpPr txBox="1"/>
          <p:nvPr/>
        </p:nvSpPr>
        <p:spPr>
          <a:xfrm>
            <a:off x="706856" y="1300227"/>
            <a:ext cx="10976815" cy="20928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rgbClr val="444444"/>
                </a:solidFill>
                <a:latin typeface="Georgia"/>
                <a:ea typeface="Georgia"/>
                <a:cs typeface="Georgia"/>
                <a:sym typeface="Georgia"/>
              </a:rPr>
              <a:t>You may not always know how many arguments you’ll get. In that case, you use an asterisk(*) before an argument name.</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def sayhello(*names):</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      for name in names:</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      print(f"Hello, {name}“</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sayhello('Ayushi','Leo','Megha')</a:t>
            </a:r>
            <a:endParaRPr/>
          </a:p>
          <a:p>
            <a:pPr indent="0" lvl="0" marL="0" marR="0" rtl="0" algn="l">
              <a:spcBef>
                <a:spcPts val="0"/>
              </a:spcBef>
              <a:spcAft>
                <a:spcPts val="0"/>
              </a:spcAft>
              <a:buNone/>
            </a:pPr>
            <a:r>
              <a:rPr b="0" i="0" lang="en-US" sz="1800">
                <a:solidFill>
                  <a:srgbClr val="444444"/>
                </a:solidFill>
                <a:latin typeface="Georgia"/>
                <a:ea typeface="Georgia"/>
                <a:cs typeface="Georgia"/>
                <a:sym typeface="Georgia"/>
              </a:rPr>
              <a:t>And then when you call the function with a number of arguments, they get wrapped into a Python tuple.</a:t>
            </a:r>
            <a:endParaRPr sz="1800">
              <a:solidFill>
                <a:schemeClr val="dk1"/>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7"/>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43" name="Google Shape;143;p7"/>
          <p:cNvSpPr txBox="1"/>
          <p:nvPr/>
        </p:nvSpPr>
        <p:spPr>
          <a:xfrm>
            <a:off x="4700611" y="278386"/>
            <a:ext cx="868931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002060"/>
                </a:solidFill>
                <a:latin typeface="Calibri"/>
                <a:ea typeface="Calibri"/>
                <a:cs typeface="Calibri"/>
                <a:sym typeface="Calibri"/>
              </a:rPr>
              <a:t>Recursion</a:t>
            </a:r>
            <a:endParaRPr b="1" sz="4000">
              <a:solidFill>
                <a:srgbClr val="FF0000"/>
              </a:solidFill>
              <a:latin typeface="Calibri"/>
              <a:ea typeface="Calibri"/>
              <a:cs typeface="Calibri"/>
              <a:sym typeface="Calibri"/>
            </a:endParaRPr>
          </a:p>
        </p:txBody>
      </p:sp>
      <p:sp>
        <p:nvSpPr>
          <p:cNvPr id="144" name="Google Shape;144;p7"/>
          <p:cNvSpPr txBox="1"/>
          <p:nvPr/>
        </p:nvSpPr>
        <p:spPr>
          <a:xfrm>
            <a:off x="999086" y="1565726"/>
            <a:ext cx="10976815"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Verdana"/>
                <a:ea typeface="Verdana"/>
                <a:cs typeface="Verdana"/>
                <a:sym typeface="Verdana"/>
              </a:rPr>
              <a:t>Python also accepts function recursion, which means a defined function can call itself.</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Recursion is a common mathematical and programming concept. It means that a function calls itself. This has the benefit of meaning that you can loop through data to reach a result.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The developer should be very careful with recursion as it can be quite easy to slip into writing a function which never terminates, or one that uses excess amounts of memory or processor power. However, when written correctly recursion can be a very efficient and mathematically-elegant approach to programming.</a:t>
            </a:r>
            <a:endParaRPr/>
          </a:p>
          <a:p>
            <a:pPr indent="0" lvl="0" marL="0" marR="0" rtl="0" algn="l">
              <a:spcBef>
                <a:spcPts val="0"/>
              </a:spcBef>
              <a:spcAft>
                <a:spcPts val="0"/>
              </a:spcAft>
              <a:buNone/>
            </a:pPr>
            <a:r>
              <a:t/>
            </a:r>
            <a:endParaRPr sz="18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1800" u="sng">
                <a:solidFill>
                  <a:srgbClr val="000000"/>
                </a:solidFill>
                <a:latin typeface="Verdana"/>
                <a:ea typeface="Verdana"/>
                <a:cs typeface="Verdana"/>
                <a:sym typeface="Verdana"/>
                <a:hlinkClick r:id="rId4">
                  <a:extLst>
                    <a:ext uri="{A12FA001-AC4F-418D-AE19-62706E023703}">
                      <ahyp:hlinkClr val="tx"/>
                    </a:ext>
                  </a:extLst>
                </a:hlinkClick>
              </a:rPr>
              <a:t>Recursion by CS50</a:t>
            </a:r>
            <a:endParaRPr b="0" i="0" sz="1800">
              <a:solidFill>
                <a:srgbClr val="000000"/>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8"/>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50" name="Google Shape;150;p8"/>
          <p:cNvSpPr txBox="1"/>
          <p:nvPr/>
        </p:nvSpPr>
        <p:spPr>
          <a:xfrm>
            <a:off x="1694819" y="157763"/>
            <a:ext cx="1246609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002060"/>
                </a:solidFill>
                <a:latin typeface="Calibri"/>
                <a:ea typeface="Calibri"/>
                <a:cs typeface="Calibri"/>
                <a:sym typeface="Calibri"/>
              </a:rPr>
              <a:t>What are Python Built-In Functions?</a:t>
            </a:r>
            <a:endParaRPr/>
          </a:p>
        </p:txBody>
      </p:sp>
      <p:sp>
        <p:nvSpPr>
          <p:cNvPr id="151" name="Google Shape;151;p8"/>
          <p:cNvSpPr txBox="1"/>
          <p:nvPr/>
        </p:nvSpPr>
        <p:spPr>
          <a:xfrm>
            <a:off x="607592" y="1038617"/>
            <a:ext cx="10976815"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rgbClr val="000000"/>
                </a:solidFill>
                <a:latin typeface="Verdana"/>
                <a:ea typeface="Verdana"/>
                <a:cs typeface="Verdana"/>
                <a:sym typeface="Verdana"/>
              </a:rPr>
              <a:t>1. abs()</a:t>
            </a:r>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The abs() is one of the most popular Python built-in functions, which returns the absolute value of a number.</a:t>
            </a:r>
            <a:endParaRPr/>
          </a:p>
          <a:p>
            <a:pPr indent="0" lvl="0" marL="0" marR="0" rtl="0" algn="l">
              <a:spcBef>
                <a:spcPts val="0"/>
              </a:spcBef>
              <a:spcAft>
                <a:spcPts val="0"/>
              </a:spcAft>
              <a:buNone/>
            </a:pPr>
            <a:r>
              <a:rPr lang="en-US" sz="2000">
                <a:solidFill>
                  <a:srgbClr val="000000"/>
                </a:solidFill>
                <a:latin typeface="Verdana"/>
                <a:ea typeface="Verdana"/>
                <a:cs typeface="Verdana"/>
                <a:sym typeface="Verdana"/>
              </a:rPr>
              <a:t>2. all()</a:t>
            </a:r>
            <a:endParaRPr/>
          </a:p>
          <a:p>
            <a:pPr indent="0" lvl="0" marL="0" marR="0" rtl="0" algn="l">
              <a:spcBef>
                <a:spcPts val="0"/>
              </a:spcBef>
              <a:spcAft>
                <a:spcPts val="0"/>
              </a:spcAft>
              <a:buNone/>
            </a:pPr>
            <a:r>
              <a:rPr lang="en-US" sz="2000">
                <a:solidFill>
                  <a:srgbClr val="000000"/>
                </a:solidFill>
                <a:latin typeface="Verdana"/>
                <a:ea typeface="Verdana"/>
                <a:cs typeface="Verdana"/>
                <a:sym typeface="Verdana"/>
              </a:rPr>
              <a:t>The all() function takes a container as an argument. This Built in Functions returns True if all values in a python iterable have a Boolean value of True.</a:t>
            </a:r>
            <a:endParaRPr/>
          </a:p>
          <a:p>
            <a:pPr indent="0" lvl="0" marL="0" marR="0" rtl="0" algn="l">
              <a:spcBef>
                <a:spcPts val="0"/>
              </a:spcBef>
              <a:spcAft>
                <a:spcPts val="0"/>
              </a:spcAft>
              <a:buNone/>
            </a:pPr>
            <a:r>
              <a:t/>
            </a:r>
            <a:endParaRPr sz="2000">
              <a:solidFill>
                <a:srgbClr val="000000"/>
              </a:solidFill>
              <a:latin typeface="Verdana"/>
              <a:ea typeface="Verdana"/>
              <a:cs typeface="Verdana"/>
              <a:sym typeface="Verdana"/>
            </a:endParaRPr>
          </a:p>
          <a:p>
            <a:pPr indent="0" lvl="0" marL="0" marR="0" rtl="0" algn="l">
              <a:spcBef>
                <a:spcPts val="0"/>
              </a:spcBef>
              <a:spcAft>
                <a:spcPts val="0"/>
              </a:spcAft>
              <a:buNone/>
            </a:pPr>
            <a:r>
              <a:rPr lang="en-US" sz="2000">
                <a:solidFill>
                  <a:srgbClr val="000000"/>
                </a:solidFill>
                <a:latin typeface="Verdana"/>
                <a:ea typeface="Verdana"/>
                <a:cs typeface="Verdana"/>
                <a:sym typeface="Verdana"/>
              </a:rPr>
              <a:t>An empty value has a Boolean value of False.</a:t>
            </a:r>
            <a:endParaRPr/>
          </a:p>
          <a:p>
            <a:pPr indent="0" lvl="0" marL="0" marR="0" rtl="0" algn="l">
              <a:spcBef>
                <a:spcPts val="0"/>
              </a:spcBef>
              <a:spcAft>
                <a:spcPts val="0"/>
              </a:spcAft>
              <a:buNone/>
            </a:pPr>
            <a:r>
              <a:rPr lang="en-US" sz="2000">
                <a:solidFill>
                  <a:srgbClr val="000000"/>
                </a:solidFill>
                <a:latin typeface="Verdana"/>
                <a:ea typeface="Verdana"/>
                <a:cs typeface="Verdana"/>
                <a:sym typeface="Verdana"/>
              </a:rPr>
              <a:t>3. bin()</a:t>
            </a:r>
            <a:endParaRPr/>
          </a:p>
          <a:p>
            <a:pPr indent="0" lvl="0" marL="0" marR="0" rtl="0" algn="l">
              <a:spcBef>
                <a:spcPts val="0"/>
              </a:spcBef>
              <a:spcAft>
                <a:spcPts val="0"/>
              </a:spcAft>
              <a:buNone/>
            </a:pPr>
            <a:r>
              <a:rPr lang="en-US" sz="2000">
                <a:solidFill>
                  <a:srgbClr val="000000"/>
                </a:solidFill>
                <a:latin typeface="Verdana"/>
                <a:ea typeface="Verdana"/>
                <a:cs typeface="Verdana"/>
                <a:sym typeface="Verdana"/>
              </a:rPr>
              <a:t>bin() converts an integer to a binary string. We have seen this and other functions in our article on Python Numbers.</a:t>
            </a:r>
            <a:endParaRPr/>
          </a:p>
          <a:p>
            <a:pPr indent="0" lvl="0" marL="0" marR="0" rtl="0" algn="l">
              <a:spcBef>
                <a:spcPts val="0"/>
              </a:spcBef>
              <a:spcAft>
                <a:spcPts val="0"/>
              </a:spcAft>
              <a:buNone/>
            </a:pPr>
            <a:r>
              <a:rPr lang="en-US" sz="2000">
                <a:solidFill>
                  <a:srgbClr val="000000"/>
                </a:solidFill>
                <a:latin typeface="Verdana"/>
                <a:ea typeface="Verdana"/>
                <a:cs typeface="Verdana"/>
                <a:sym typeface="Verdana"/>
              </a:rPr>
              <a:t>4. complex()</a:t>
            </a:r>
            <a:endParaRPr/>
          </a:p>
          <a:p>
            <a:pPr indent="0" lvl="0" marL="0" marR="0" rtl="0" algn="l">
              <a:spcBef>
                <a:spcPts val="0"/>
              </a:spcBef>
              <a:spcAft>
                <a:spcPts val="0"/>
              </a:spcAft>
              <a:buNone/>
            </a:pPr>
            <a:r>
              <a:rPr lang="en-US" sz="2000">
                <a:solidFill>
                  <a:srgbClr val="000000"/>
                </a:solidFill>
                <a:latin typeface="Verdana"/>
                <a:ea typeface="Verdana"/>
                <a:cs typeface="Verdana"/>
                <a:sym typeface="Verdana"/>
              </a:rPr>
              <a:t>complex() function creates a complex number. We have seen this is our article on Python Numbers.</a:t>
            </a:r>
            <a:endParaRPr/>
          </a:p>
          <a:p>
            <a:pPr indent="0" lvl="0" marL="0" marR="0" rtl="0" algn="l">
              <a:spcBef>
                <a:spcPts val="0"/>
              </a:spcBef>
              <a:spcAft>
                <a:spcPts val="0"/>
              </a:spcAft>
              <a:buNone/>
            </a:pPr>
            <a:r>
              <a:rPr lang="en-US" sz="2000" u="sng">
                <a:solidFill>
                  <a:srgbClr val="000000"/>
                </a:solidFill>
                <a:latin typeface="Verdana"/>
                <a:ea typeface="Verdana"/>
                <a:cs typeface="Verdana"/>
                <a:sym typeface="Verdana"/>
                <a:hlinkClick r:id="rId4">
                  <a:extLst>
                    <a:ext uri="{A12FA001-AC4F-418D-AE19-62706E023703}">
                      <ahyp:hlinkClr val="tx"/>
                    </a:ext>
                  </a:extLst>
                </a:hlinkClick>
              </a:rPr>
              <a:t>More on Built-In Functions in Python</a:t>
            </a:r>
            <a:endParaRPr sz="2000">
              <a:solidFill>
                <a:srgbClr val="000000"/>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9"/>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57" name="Google Shape;157;p9"/>
          <p:cNvSpPr txBox="1"/>
          <p:nvPr/>
        </p:nvSpPr>
        <p:spPr>
          <a:xfrm>
            <a:off x="3748505" y="225535"/>
            <a:ext cx="868931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002060"/>
                </a:solidFill>
                <a:latin typeface="Calibri"/>
                <a:ea typeface="Calibri"/>
                <a:cs typeface="Calibri"/>
                <a:sym typeface="Calibri"/>
              </a:rPr>
              <a:t>Python Zip Function </a:t>
            </a:r>
            <a:endParaRPr b="1" sz="4000">
              <a:solidFill>
                <a:srgbClr val="FF0000"/>
              </a:solidFill>
              <a:latin typeface="Calibri"/>
              <a:ea typeface="Calibri"/>
              <a:cs typeface="Calibri"/>
              <a:sym typeface="Calibri"/>
            </a:endParaRPr>
          </a:p>
        </p:txBody>
      </p:sp>
      <p:sp>
        <p:nvSpPr>
          <p:cNvPr id="158" name="Google Shape;158;p9"/>
          <p:cNvSpPr txBox="1"/>
          <p:nvPr/>
        </p:nvSpPr>
        <p:spPr>
          <a:xfrm>
            <a:off x="772843" y="919197"/>
            <a:ext cx="10976815" cy="55707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rgbClr val="444444"/>
                </a:solidFill>
                <a:latin typeface="Georgia"/>
                <a:ea typeface="Georgia"/>
                <a:cs typeface="Georgia"/>
                <a:sym typeface="Georgia"/>
              </a:rPr>
              <a:t>In this Python tutorial, we will discuss Python Zip Function. Moreover, we will discuss the built-in zip() function in Python with the example. Also, we will understand Zip in Python and Python Unzipping Values.</a:t>
            </a:r>
            <a:endParaRPr/>
          </a:p>
          <a:p>
            <a:pPr indent="0" lvl="0" marL="0" marR="0" rtl="0" algn="l">
              <a:spcBef>
                <a:spcPts val="0"/>
              </a:spcBef>
              <a:spcAft>
                <a:spcPts val="0"/>
              </a:spcAft>
              <a:buNone/>
            </a:pPr>
            <a:r>
              <a:rPr b="0" i="0" lang="en-US" sz="2000">
                <a:solidFill>
                  <a:srgbClr val="444444"/>
                </a:solidFill>
                <a:latin typeface="Georgia"/>
                <a:ea typeface="Georgia"/>
                <a:cs typeface="Georgia"/>
                <a:sym typeface="Georgia"/>
              </a:rPr>
              <a:t>The zip() function returns a zip object, which is an iterator of tuples where the first item in each passed iterator is paired together, and then the second item in each passed iterator are paired together etc.</a:t>
            </a:r>
            <a:endParaRPr/>
          </a:p>
          <a:p>
            <a:pPr indent="0" lvl="0" marL="0" marR="0" rtl="0" algn="l">
              <a:spcBef>
                <a:spcPts val="0"/>
              </a:spcBef>
              <a:spcAft>
                <a:spcPts val="0"/>
              </a:spcAft>
              <a:buNone/>
            </a:pPr>
            <a:r>
              <a:rPr lang="en-US" sz="2000">
                <a:solidFill>
                  <a:srgbClr val="444444"/>
                </a:solidFill>
                <a:latin typeface="Georgia"/>
                <a:ea typeface="Georgia"/>
                <a:cs typeface="Georgia"/>
                <a:sym typeface="Georgia"/>
              </a:rPr>
              <a:t>Syntax-</a:t>
            </a:r>
            <a:endParaRPr/>
          </a:p>
          <a:p>
            <a:pPr indent="0" lvl="0" marL="0" marR="0" rtl="0" algn="l">
              <a:spcBef>
                <a:spcPts val="0"/>
              </a:spcBef>
              <a:spcAft>
                <a:spcPts val="0"/>
              </a:spcAft>
              <a:buNone/>
            </a:pPr>
            <a:r>
              <a:rPr lang="en-US" sz="2000">
                <a:solidFill>
                  <a:srgbClr val="444444"/>
                </a:solidFill>
                <a:latin typeface="Georgia"/>
                <a:ea typeface="Georgia"/>
                <a:cs typeface="Georgia"/>
                <a:sym typeface="Georgia"/>
              </a:rPr>
              <a:t>zip(iterator1, iterator2, iterator3 ...)</a:t>
            </a:r>
            <a:endParaRPr/>
          </a:p>
          <a:p>
            <a:pPr indent="0" lvl="0" marL="0" marR="0" rtl="0" algn="l">
              <a:spcBef>
                <a:spcPts val="0"/>
              </a:spcBef>
              <a:spcAft>
                <a:spcPts val="0"/>
              </a:spcAft>
              <a:buNone/>
            </a:pPr>
            <a:r>
              <a:t/>
            </a:r>
            <a:endParaRPr sz="2000">
              <a:solidFill>
                <a:srgbClr val="444444"/>
              </a:solidFill>
              <a:latin typeface="Georgia"/>
              <a:ea typeface="Georgia"/>
              <a:cs typeface="Georgia"/>
              <a:sym typeface="Georgia"/>
            </a:endParaRPr>
          </a:p>
          <a:p>
            <a:pPr indent="0" lvl="0" marL="0" marR="0" rtl="0" algn="l">
              <a:spcBef>
                <a:spcPts val="0"/>
              </a:spcBef>
              <a:spcAft>
                <a:spcPts val="0"/>
              </a:spcAft>
              <a:buNone/>
            </a:pPr>
            <a:r>
              <a:rPr b="1" lang="en-US" sz="2400">
                <a:solidFill>
                  <a:srgbClr val="FF0000"/>
                </a:solidFill>
                <a:latin typeface="Calibri"/>
                <a:ea typeface="Calibri"/>
                <a:cs typeface="Calibri"/>
                <a:sym typeface="Calibri"/>
              </a:rPr>
              <a:t>zip() is a built-in Python function that gives us an iterator of tuples. Let’s take a quick example of Python Zip Function.</a:t>
            </a:r>
            <a:endParaRPr/>
          </a:p>
          <a:p>
            <a:pPr indent="0" lvl="0" marL="0" marR="0" rtl="0" algn="l">
              <a:spcBef>
                <a:spcPts val="0"/>
              </a:spcBef>
              <a:spcAft>
                <a:spcPts val="0"/>
              </a:spcAft>
              <a:buNone/>
            </a:pPr>
            <a:r>
              <a:rPr lang="en-US" sz="2400">
                <a:solidFill>
                  <a:srgbClr val="002060"/>
                </a:solidFill>
                <a:latin typeface="Calibri"/>
                <a:ea typeface="Calibri"/>
                <a:cs typeface="Calibri"/>
                <a:sym typeface="Calibri"/>
              </a:rPr>
              <a:t>for i in zip([1,2,3],['a','b','c']):</a:t>
            </a:r>
            <a:endParaRPr/>
          </a:p>
          <a:p>
            <a:pPr indent="0" lvl="0" marL="0" marR="0" rtl="0" algn="l">
              <a:spcBef>
                <a:spcPts val="0"/>
              </a:spcBef>
              <a:spcAft>
                <a:spcPts val="0"/>
              </a:spcAft>
              <a:buNone/>
            </a:pPr>
            <a:r>
              <a:rPr lang="en-US" sz="2400">
                <a:solidFill>
                  <a:srgbClr val="002060"/>
                </a:solidFill>
                <a:latin typeface="Calibri"/>
                <a:ea typeface="Calibri"/>
                <a:cs typeface="Calibri"/>
                <a:sym typeface="Calibri"/>
              </a:rPr>
              <a:t>        print(i)</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 = ("John", "Charles", "Mike")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b = ("Jenny", "Christy", "Monica", "Vicky")</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x = zip(a, b)</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2020-12-23T10:46:59Z</dcterms:created>
  <dc:creator>Jasleen Sondhi</dc:creator>
</cp:coreProperties>
</file>