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8" r:id="rId4"/>
    <p:sldId id="260" r:id="rId5"/>
    <p:sldId id="271" r:id="rId6"/>
    <p:sldId id="289" r:id="rId7"/>
    <p:sldId id="28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2" autoAdjust="0"/>
    <p:restoredTop sz="94660"/>
  </p:normalViewPr>
  <p:slideViewPr>
    <p:cSldViewPr snapToGrid="0">
      <p:cViewPr varScale="1">
        <p:scale>
          <a:sx n="68" d="100"/>
          <a:sy n="68" d="100"/>
        </p:scale>
        <p:origin x="50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326-4888-4CDB-A0B3-8FFE7629B13F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2863-B2E7-48A7-A5DF-80AF9AD8EEB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326-4888-4CDB-A0B3-8FFE7629B13F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2863-B2E7-48A7-A5DF-80AF9AD8E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44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326-4888-4CDB-A0B3-8FFE7629B13F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2863-B2E7-48A7-A5DF-80AF9AD8E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48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326-4888-4CDB-A0B3-8FFE7629B13F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2863-B2E7-48A7-A5DF-80AF9AD8E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65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326-4888-4CDB-A0B3-8FFE7629B13F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2863-B2E7-48A7-A5DF-80AF9AD8EEB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06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326-4888-4CDB-A0B3-8FFE7629B13F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2863-B2E7-48A7-A5DF-80AF9AD8E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6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326-4888-4CDB-A0B3-8FFE7629B13F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2863-B2E7-48A7-A5DF-80AF9AD8E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77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326-4888-4CDB-A0B3-8FFE7629B13F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2863-B2E7-48A7-A5DF-80AF9AD8E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90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326-4888-4CDB-A0B3-8FFE7629B13F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2863-B2E7-48A7-A5DF-80AF9AD8E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742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42A326-4888-4CDB-A0B3-8FFE7629B13F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3F2863-B2E7-48A7-A5DF-80AF9AD8E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63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326-4888-4CDB-A0B3-8FFE7629B13F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2863-B2E7-48A7-A5DF-80AF9AD8E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29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42A326-4888-4CDB-A0B3-8FFE7629B13F}" type="datetimeFigureOut">
              <a:rPr lang="en-IN" smtClean="0"/>
              <a:t>17-02-2021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83F2863-B2E7-48A7-A5DF-80AF9AD8EEB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09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8;p1" descr="yay logo1">
            <a:extLst>
              <a:ext uri="{FF2B5EF4-FFF2-40B4-BE49-F238E27FC236}">
                <a16:creationId xmlns:a16="http://schemas.microsoft.com/office/drawing/2014/main" id="{AD40AB46-F2F6-4512-8631-111C019BB64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0531" y="150725"/>
            <a:ext cx="7608352" cy="40767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9;p1">
            <a:extLst>
              <a:ext uri="{FF2B5EF4-FFF2-40B4-BE49-F238E27FC236}">
                <a16:creationId xmlns:a16="http://schemas.microsoft.com/office/drawing/2014/main" id="{36E45746-8620-41ED-A94A-4E6E7152CD00}"/>
              </a:ext>
            </a:extLst>
          </p:cNvPr>
          <p:cNvSpPr/>
          <p:nvPr/>
        </p:nvSpPr>
        <p:spPr>
          <a:xfrm>
            <a:off x="71239" y="5313143"/>
            <a:ext cx="12371070" cy="101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YAY!</a:t>
            </a:r>
            <a:r>
              <a:rPr lang="en-IN" sz="6000" b="1" i="0" u="none" strike="noStrike" cap="none" dirty="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60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IN" sz="6000" b="1" i="0" u="none" strike="noStrike" cap="none" dirty="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60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Celebrating</a:t>
            </a:r>
            <a:r>
              <a:rPr lang="en-IN" sz="6000" b="1" i="0" u="none" strike="noStrike" cap="none" dirty="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6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sz="60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8450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BE0300-EEBF-46D0-9CD8-BAECFB24D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4" y="5607666"/>
            <a:ext cx="1467055" cy="666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812F7F-ACD0-4057-A915-A94FC7433028}"/>
              </a:ext>
            </a:extLst>
          </p:cNvPr>
          <p:cNvSpPr txBox="1"/>
          <p:nvPr/>
        </p:nvSpPr>
        <p:spPr>
          <a:xfrm>
            <a:off x="3048838" y="121808"/>
            <a:ext cx="60943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800" b="1" dirty="0">
                <a:solidFill>
                  <a:srgbClr val="FF0000"/>
                </a:solidFill>
              </a:rPr>
              <a:t>Python </a:t>
            </a:r>
            <a:r>
              <a:rPr lang="en-IN" sz="4800" b="1" dirty="0">
                <a:solidFill>
                  <a:srgbClr val="002060"/>
                </a:solidFill>
              </a:rPr>
              <a:t>Course</a:t>
            </a:r>
            <a:endParaRPr lang="en-IN" sz="4800" dirty="0"/>
          </a:p>
        </p:txBody>
      </p:sp>
      <p:pic>
        <p:nvPicPr>
          <p:cNvPr id="7" name="Google Shape;95;p2">
            <a:extLst>
              <a:ext uri="{FF2B5EF4-FFF2-40B4-BE49-F238E27FC236}">
                <a16:creationId xmlns:a16="http://schemas.microsoft.com/office/drawing/2014/main" id="{F04FDE53-FA19-4B19-AC79-95D2C6D2067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89838" y="1223917"/>
            <a:ext cx="4648200" cy="36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7;p2">
            <a:extLst>
              <a:ext uri="{FF2B5EF4-FFF2-40B4-BE49-F238E27FC236}">
                <a16:creationId xmlns:a16="http://schemas.microsoft.com/office/drawing/2014/main" id="{F23AAB88-B559-4086-A11B-E6A56C37BA50}"/>
              </a:ext>
            </a:extLst>
          </p:cNvPr>
          <p:cNvSpPr txBox="1"/>
          <p:nvPr/>
        </p:nvSpPr>
        <p:spPr>
          <a:xfrm>
            <a:off x="4688688" y="5250000"/>
            <a:ext cx="26505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(Basics)</a:t>
            </a:r>
            <a:endParaRPr sz="18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074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BE0300-EEBF-46D0-9CD8-BAECFB24D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4" y="5607666"/>
            <a:ext cx="1467055" cy="6668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3F2D14-233D-4B5E-9DBA-0608C498378F}"/>
              </a:ext>
            </a:extLst>
          </p:cNvPr>
          <p:cNvSpPr txBox="1"/>
          <p:nvPr/>
        </p:nvSpPr>
        <p:spPr>
          <a:xfrm>
            <a:off x="227764" y="2438688"/>
            <a:ext cx="119642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>Built-In Functions </a:t>
            </a:r>
            <a:r>
              <a:rPr lang="en-IN" sz="4000" b="1" dirty="0">
                <a:solidFill>
                  <a:srgbClr val="FF0000"/>
                </a:solidFill>
              </a:rPr>
              <a:t>in Python</a:t>
            </a:r>
          </a:p>
        </p:txBody>
      </p:sp>
    </p:spTree>
    <p:extLst>
      <p:ext uri="{BB962C8B-B14F-4D97-AF65-F5344CB8AC3E}">
        <p14:creationId xmlns:p14="http://schemas.microsoft.com/office/powerpoint/2010/main" val="329544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BE0300-EEBF-46D0-9CD8-BAECFB24D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4" y="5607666"/>
            <a:ext cx="1467055" cy="6668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3F2D14-233D-4B5E-9DBA-0608C498378F}"/>
              </a:ext>
            </a:extLst>
          </p:cNvPr>
          <p:cNvSpPr txBox="1"/>
          <p:nvPr/>
        </p:nvSpPr>
        <p:spPr>
          <a:xfrm>
            <a:off x="3499338" y="337709"/>
            <a:ext cx="60943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002060"/>
                </a:solidFill>
              </a:rPr>
              <a:t>Course</a:t>
            </a:r>
            <a:r>
              <a:rPr lang="en-IN" sz="3600" b="1" dirty="0">
                <a:solidFill>
                  <a:srgbClr val="002060"/>
                </a:solidFill>
              </a:rPr>
              <a:t> </a:t>
            </a:r>
            <a:r>
              <a:rPr lang="en-IN" sz="4000" b="1" dirty="0">
                <a:solidFill>
                  <a:srgbClr val="002060"/>
                </a:solidFill>
              </a:rPr>
              <a:t>Agenda for </a:t>
            </a:r>
            <a:r>
              <a:rPr lang="en-IN" sz="4000" b="1" dirty="0">
                <a:solidFill>
                  <a:srgbClr val="FF0000"/>
                </a:solidFill>
              </a:rPr>
              <a:t>Today</a:t>
            </a:r>
            <a:endParaRPr lang="en-IN" sz="3600" dirty="0"/>
          </a:p>
        </p:txBody>
      </p:sp>
      <p:sp>
        <p:nvSpPr>
          <p:cNvPr id="6" name="Google Shape;126;p9">
            <a:extLst>
              <a:ext uri="{FF2B5EF4-FFF2-40B4-BE49-F238E27FC236}">
                <a16:creationId xmlns:a16="http://schemas.microsoft.com/office/drawing/2014/main" id="{F3225078-189A-47B1-8C1E-E792DAF083F8}"/>
              </a:ext>
            </a:extLst>
          </p:cNvPr>
          <p:cNvSpPr txBox="1"/>
          <p:nvPr/>
        </p:nvSpPr>
        <p:spPr>
          <a:xfrm>
            <a:off x="632777" y="1600116"/>
            <a:ext cx="10926445" cy="310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endParaRPr lang="en-IN" sz="28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 sz="2800" dirty="0"/>
              <a:t>Python Map Function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 dirty="0"/>
              <a:t>Python Filter Function</a:t>
            </a:r>
            <a:endParaRPr lang="en-IN" sz="28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endParaRPr lang="en-IN" sz="28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endParaRPr lang="en-IN" sz="28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endParaRPr lang="en-IN" sz="28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8801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BE0300-EEBF-46D0-9CD8-BAECFB24D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4" y="5607666"/>
            <a:ext cx="1467055" cy="666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3B6D9A-1483-4A53-B176-92B80249FCE0}"/>
              </a:ext>
            </a:extLst>
          </p:cNvPr>
          <p:cNvSpPr txBox="1"/>
          <p:nvPr/>
        </p:nvSpPr>
        <p:spPr>
          <a:xfrm>
            <a:off x="3572759" y="191168"/>
            <a:ext cx="124660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sz="4000" b="1" dirty="0">
                <a:solidFill>
                  <a:srgbClr val="002060"/>
                </a:solidFill>
              </a:rPr>
              <a:t>Python Map 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1282EE-B94E-4BB6-8355-FDAF9E25C922}"/>
              </a:ext>
            </a:extLst>
          </p:cNvPr>
          <p:cNvSpPr txBox="1"/>
          <p:nvPr/>
        </p:nvSpPr>
        <p:spPr>
          <a:xfrm>
            <a:off x="961291" y="859065"/>
            <a:ext cx="10976815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40424E"/>
                </a:solidFill>
                <a:effectLst/>
                <a:latin typeface="urw-din"/>
              </a:rPr>
              <a:t>The map() function executes a specified function for each item in an </a:t>
            </a:r>
            <a:r>
              <a:rPr lang="en-US" sz="2000" b="0" i="0" dirty="0" err="1">
                <a:solidFill>
                  <a:srgbClr val="40424E"/>
                </a:solidFill>
                <a:effectLst/>
                <a:latin typeface="urw-din"/>
              </a:rPr>
              <a:t>iterable</a:t>
            </a:r>
            <a:r>
              <a:rPr lang="en-US" sz="2000" b="0" i="0" dirty="0">
                <a:solidFill>
                  <a:srgbClr val="40424E"/>
                </a:solidFill>
                <a:effectLst/>
                <a:latin typeface="urw-din"/>
              </a:rPr>
              <a:t>. The item is sent to the function as a parameter.</a:t>
            </a:r>
          </a:p>
          <a:p>
            <a:pPr algn="l"/>
            <a:endParaRPr lang="en-US" sz="2000" b="0" i="0" dirty="0">
              <a:solidFill>
                <a:srgbClr val="40424E"/>
              </a:solidFill>
              <a:effectLst/>
              <a:latin typeface="urw-din"/>
            </a:endParaRPr>
          </a:p>
          <a:p>
            <a:pPr algn="l"/>
            <a:r>
              <a:rPr lang="en-IN" dirty="0">
                <a:latin typeface="Consolas" panose="020B0609020204030204" pitchFamily="49" charset="0"/>
              </a:rPr>
              <a:t>Syntax</a:t>
            </a:r>
          </a:p>
          <a:p>
            <a:pPr algn="l"/>
            <a:r>
              <a:rPr lang="en-IN" dirty="0">
                <a:latin typeface="Consolas" panose="020B0609020204030204" pitchFamily="49" charset="0"/>
              </a:rPr>
              <a:t>map(function, </a:t>
            </a:r>
            <a:r>
              <a:rPr lang="en-IN" dirty="0" err="1">
                <a:latin typeface="Consolas" panose="020B0609020204030204" pitchFamily="49" charset="0"/>
              </a:rPr>
              <a:t>iterables</a:t>
            </a:r>
            <a:r>
              <a:rPr lang="en-IN" dirty="0">
                <a:latin typeface="Consolas" panose="020B0609020204030204" pitchFamily="49" charset="0"/>
              </a:rPr>
              <a:t>)</a:t>
            </a:r>
          </a:p>
          <a:p>
            <a:pPr algn="l"/>
            <a:endParaRPr lang="en-IN" dirty="0">
              <a:latin typeface="Consolas" panose="020B0609020204030204" pitchFamily="49" charset="0"/>
            </a:endParaRPr>
          </a:p>
          <a:p>
            <a:pPr algn="l"/>
            <a:r>
              <a:rPr lang="en-IN" dirty="0">
                <a:latin typeface="Consolas" panose="020B0609020204030204" pitchFamily="49" charset="0"/>
              </a:rPr>
              <a:t>def </a:t>
            </a:r>
            <a:r>
              <a:rPr lang="en-IN" dirty="0" err="1">
                <a:latin typeface="Consolas" panose="020B0609020204030204" pitchFamily="49" charset="0"/>
              </a:rPr>
              <a:t>myfunc</a:t>
            </a:r>
            <a:r>
              <a:rPr lang="en-IN" dirty="0">
                <a:latin typeface="Consolas" panose="020B0609020204030204" pitchFamily="49" charset="0"/>
              </a:rPr>
              <a:t>(a, b):</a:t>
            </a:r>
          </a:p>
          <a:p>
            <a:pPr algn="l"/>
            <a:r>
              <a:rPr lang="en-IN" dirty="0">
                <a:latin typeface="Consolas" panose="020B0609020204030204" pitchFamily="49" charset="0"/>
              </a:rPr>
              <a:t>  return a + b</a:t>
            </a:r>
          </a:p>
          <a:p>
            <a:pPr algn="l"/>
            <a:endParaRPr lang="en-IN" dirty="0">
              <a:latin typeface="Consolas" panose="020B0609020204030204" pitchFamily="49" charset="0"/>
            </a:endParaRPr>
          </a:p>
          <a:p>
            <a:pPr algn="l"/>
            <a:r>
              <a:rPr lang="en-IN" dirty="0">
                <a:latin typeface="Consolas" panose="020B0609020204030204" pitchFamily="49" charset="0"/>
              </a:rPr>
              <a:t>x = map(</a:t>
            </a:r>
            <a:r>
              <a:rPr lang="en-IN" dirty="0" err="1">
                <a:latin typeface="Consolas" panose="020B0609020204030204" pitchFamily="49" charset="0"/>
              </a:rPr>
              <a:t>myfunc</a:t>
            </a:r>
            <a:r>
              <a:rPr lang="en-IN" dirty="0">
                <a:latin typeface="Consolas" panose="020B0609020204030204" pitchFamily="49" charset="0"/>
              </a:rPr>
              <a:t>, ('apple', 'banana', 'cherry'), ('orange', 'lemon', 'pineapple'))</a:t>
            </a:r>
          </a:p>
          <a:p>
            <a:pPr algn="l"/>
            <a:endParaRPr lang="en-IN" dirty="0">
              <a:latin typeface="Consolas" panose="020B0609020204030204" pitchFamily="49" charset="0"/>
            </a:endParaRPr>
          </a:p>
          <a:p>
            <a:pPr algn="l"/>
            <a:r>
              <a:rPr lang="en-IN" dirty="0">
                <a:latin typeface="Consolas" panose="020B0609020204030204" pitchFamily="49" charset="0"/>
              </a:rPr>
              <a:t>print(x)</a:t>
            </a:r>
          </a:p>
          <a:p>
            <a:pPr algn="l"/>
            <a:endParaRPr lang="en-IN" dirty="0">
              <a:latin typeface="Consolas" panose="020B0609020204030204" pitchFamily="49" charset="0"/>
            </a:endParaRPr>
          </a:p>
          <a:p>
            <a:pPr algn="l"/>
            <a:r>
              <a:rPr lang="en-IN" dirty="0">
                <a:latin typeface="Consolas" panose="020B0609020204030204" pitchFamily="49" charset="0"/>
              </a:rPr>
              <a:t>#convert the map into a list, for readability:</a:t>
            </a:r>
          </a:p>
          <a:p>
            <a:pPr algn="l"/>
            <a:r>
              <a:rPr lang="en-IN" dirty="0">
                <a:latin typeface="Consolas" panose="020B0609020204030204" pitchFamily="49" charset="0"/>
              </a:rPr>
              <a:t>print(list(x))</a:t>
            </a:r>
          </a:p>
          <a:p>
            <a:pPr algn="l"/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637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BE0300-EEBF-46D0-9CD8-BAECFB24D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4" y="5607666"/>
            <a:ext cx="1467055" cy="666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3B6D9A-1483-4A53-B176-92B80249FCE0}"/>
              </a:ext>
            </a:extLst>
          </p:cNvPr>
          <p:cNvSpPr txBox="1"/>
          <p:nvPr/>
        </p:nvSpPr>
        <p:spPr>
          <a:xfrm>
            <a:off x="3440784" y="285436"/>
            <a:ext cx="124660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sz="4000" b="1" dirty="0">
                <a:solidFill>
                  <a:srgbClr val="002060"/>
                </a:solidFill>
              </a:rPr>
              <a:t>Python Filter Function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1282EE-B94E-4BB6-8355-FDAF9E25C922}"/>
              </a:ext>
            </a:extLst>
          </p:cNvPr>
          <p:cNvSpPr txBox="1"/>
          <p:nvPr/>
        </p:nvSpPr>
        <p:spPr>
          <a:xfrm>
            <a:off x="783858" y="895965"/>
            <a:ext cx="1097681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filter() function returns an iterator were the items are filtered through a function to test if the item is accepted or not.</a:t>
            </a:r>
          </a:p>
          <a:p>
            <a:pPr algn="l"/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Syntax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filter(</a:t>
            </a:r>
            <a:r>
              <a:rPr lang="en-I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ages = [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(x):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&lt; 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adults =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ages)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adults: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692015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BE0300-EEBF-46D0-9CD8-BAECFB24D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4" y="5607666"/>
            <a:ext cx="1467055" cy="666843"/>
          </a:xfrm>
          <a:prstGeom prst="rect">
            <a:avLst/>
          </a:prstGeom>
        </p:spPr>
      </p:pic>
      <p:pic>
        <p:nvPicPr>
          <p:cNvPr id="3" name="Google Shape;349;p37" descr="yay logo1">
            <a:extLst>
              <a:ext uri="{FF2B5EF4-FFF2-40B4-BE49-F238E27FC236}">
                <a16:creationId xmlns:a16="http://schemas.microsoft.com/office/drawing/2014/main" id="{2ED04FF1-FE27-42F1-A021-62EE9AA7D07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9085" y="1061720"/>
            <a:ext cx="6085205" cy="27514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47;p37">
            <a:extLst>
              <a:ext uri="{FF2B5EF4-FFF2-40B4-BE49-F238E27FC236}">
                <a16:creationId xmlns:a16="http://schemas.microsoft.com/office/drawing/2014/main" id="{98D9DDB1-C20E-49DA-8183-E06F1C48F405}"/>
              </a:ext>
            </a:extLst>
          </p:cNvPr>
          <p:cNvSpPr txBox="1">
            <a:spLocks/>
          </p:cNvSpPr>
          <p:nvPr/>
        </p:nvSpPr>
        <p:spPr>
          <a:xfrm>
            <a:off x="394970" y="397541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IN" sz="5400" b="1" dirty="0">
                <a:solidFill>
                  <a:srgbClr val="002060"/>
                </a:solidFill>
              </a:rPr>
              <a:t>Thank You!</a:t>
            </a:r>
          </a:p>
        </p:txBody>
      </p:sp>
      <p:sp>
        <p:nvSpPr>
          <p:cNvPr id="7" name="Google Shape;348;p37">
            <a:extLst>
              <a:ext uri="{FF2B5EF4-FFF2-40B4-BE49-F238E27FC236}">
                <a16:creationId xmlns:a16="http://schemas.microsoft.com/office/drawing/2014/main" id="{37D4404A-1A9B-4B53-BB35-E45560A000FF}"/>
              </a:ext>
            </a:extLst>
          </p:cNvPr>
          <p:cNvSpPr txBox="1">
            <a:spLocks/>
          </p:cNvSpPr>
          <p:nvPr/>
        </p:nvSpPr>
        <p:spPr>
          <a:xfrm>
            <a:off x="3938758" y="5137859"/>
            <a:ext cx="4025900" cy="1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b="1" dirty="0">
                <a:solidFill>
                  <a:srgbClr val="FF0000"/>
                </a:solidFill>
              </a:rPr>
              <a:t>See you in the next class!</a:t>
            </a:r>
          </a:p>
        </p:txBody>
      </p:sp>
    </p:spTree>
    <p:extLst>
      <p:ext uri="{BB962C8B-B14F-4D97-AF65-F5344CB8AC3E}">
        <p14:creationId xmlns:p14="http://schemas.microsoft.com/office/powerpoint/2010/main" val="16020720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929</TotalTime>
  <Words>231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Noto Sans Symbols</vt:lpstr>
      <vt:lpstr>Segoe UI</vt:lpstr>
      <vt:lpstr>urw-din</vt:lpstr>
      <vt:lpstr>Verdana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Jasleen Sondhi</dc:creator>
  <cp:lastModifiedBy>Jasleen Sondhi</cp:lastModifiedBy>
  <cp:revision>50</cp:revision>
  <dcterms:created xsi:type="dcterms:W3CDTF">2020-12-23T10:46:59Z</dcterms:created>
  <dcterms:modified xsi:type="dcterms:W3CDTF">2021-02-17T14:45:30Z</dcterms:modified>
</cp:coreProperties>
</file>