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5" r:id="rId3"/>
    <p:sldId id="263" r:id="rId4"/>
    <p:sldId id="266" r:id="rId5"/>
    <p:sldId id="267" r:id="rId6"/>
    <p:sldId id="268" r:id="rId7"/>
    <p:sldId id="256" r:id="rId8"/>
    <p:sldId id="258" r:id="rId9"/>
    <p:sldId id="271" r:id="rId10"/>
    <p:sldId id="259" r:id="rId11"/>
    <p:sldId id="272" r:id="rId12"/>
    <p:sldId id="260" r:id="rId13"/>
    <p:sldId id="269" r:id="rId14"/>
    <p:sldId id="270" r:id="rId15"/>
    <p:sldId id="274" r:id="rId16"/>
    <p:sldId id="273" r:id="rId17"/>
    <p:sldId id="275" r:id="rId18"/>
    <p:sldId id="276" r:id="rId19"/>
    <p:sldId id="261" r:id="rId20"/>
    <p:sldId id="257"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0E46F75-45B5-4363-B26D-EC0AD1374985}" type="datetimeFigureOut">
              <a:rPr lang="en-IN" smtClean="0"/>
              <a:t>25-07-2020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4331C5C-F302-4ACC-8405-D09990B18D66}"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5090261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46F75-45B5-4363-B26D-EC0AD1374985}"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1534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0E46F75-45B5-4363-B26D-EC0AD1374985}" type="datetimeFigureOut">
              <a:rPr lang="en-IN" smtClean="0"/>
              <a:t>25-07-2020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4331C5C-F302-4ACC-8405-D09990B18D66}"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46F75-45B5-4363-B26D-EC0AD1374985}"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22637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0E46F75-45B5-4363-B26D-EC0AD1374985}" type="datetimeFigureOut">
              <a:rPr lang="en-IN" smtClean="0"/>
              <a:t>25-07-2020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4331C5C-F302-4ACC-8405-D09990B18D66}"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5398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46F75-45B5-4363-B26D-EC0AD1374985}"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36919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46F75-45B5-4363-B26D-EC0AD1374985}" type="datetimeFigureOut">
              <a:rPr lang="en-IN" smtClean="0"/>
              <a:t>25-07-2020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131690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46F75-45B5-4363-B26D-EC0AD1374985}" type="datetimeFigureOut">
              <a:rPr lang="en-IN" smtClean="0"/>
              <a:t>25-07-2020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236483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0E46F75-45B5-4363-B26D-EC0AD1374985}" type="datetimeFigureOut">
              <a:rPr lang="en-IN" smtClean="0"/>
              <a:t>25-07-2020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331C5C-F302-4ACC-8405-D09990B18D66}" type="slidenum">
              <a:rPr lang="en-IN" smtClean="0"/>
              <a:t>‹#›</a:t>
            </a:fld>
            <a:endParaRPr lang="en-IN"/>
          </a:p>
        </p:txBody>
      </p:sp>
    </p:spTree>
    <p:extLst>
      <p:ext uri="{BB962C8B-B14F-4D97-AF65-F5344CB8AC3E}">
        <p14:creationId xmlns:p14="http://schemas.microsoft.com/office/powerpoint/2010/main" val="43007231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0E46F75-45B5-4363-B26D-EC0AD1374985}" type="datetimeFigureOut">
              <a:rPr lang="en-IN" smtClean="0"/>
              <a:t>25-07-2020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4331C5C-F302-4ACC-8405-D09990B18D66}" type="slidenum">
              <a:rPr lang="en-IN" smtClean="0"/>
              <a:t>‹#›</a:t>
            </a:fld>
            <a:endParaRPr lang="en-IN"/>
          </a:p>
        </p:txBody>
      </p:sp>
    </p:spTree>
    <p:extLst>
      <p:ext uri="{BB962C8B-B14F-4D97-AF65-F5344CB8AC3E}">
        <p14:creationId xmlns:p14="http://schemas.microsoft.com/office/powerpoint/2010/main" val="230432615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0E46F75-45B5-4363-B26D-EC0AD1374985}" type="datetimeFigureOut">
              <a:rPr lang="en-IN" smtClean="0"/>
              <a:t>25-07-2020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4331C5C-F302-4ACC-8405-D09990B18D66}" type="slidenum">
              <a:rPr lang="en-IN" smtClean="0"/>
              <a:t>‹#›</a:t>
            </a:fld>
            <a:endParaRPr lang="en-IN"/>
          </a:p>
        </p:txBody>
      </p:sp>
    </p:spTree>
    <p:extLst>
      <p:ext uri="{BB962C8B-B14F-4D97-AF65-F5344CB8AC3E}">
        <p14:creationId xmlns:p14="http://schemas.microsoft.com/office/powerpoint/2010/main" val="226165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0E46F75-45B5-4363-B26D-EC0AD1374985}" type="datetimeFigureOut">
              <a:rPr lang="en-IN" smtClean="0"/>
              <a:t>25-07-2020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4331C5C-F302-4ACC-8405-D09990B18D66}"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6920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NHwiSlz4Bi4#action=sh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616C-7653-46B3-9051-405200FC029C}"/>
              </a:ext>
            </a:extLst>
          </p:cNvPr>
          <p:cNvSpPr>
            <a:spLocks noGrp="1"/>
          </p:cNvSpPr>
          <p:nvPr>
            <p:ph type="ctrTitle"/>
          </p:nvPr>
        </p:nvSpPr>
        <p:spPr/>
        <p:txBody>
          <a:bodyPr/>
          <a:lstStyle/>
          <a:p>
            <a:r>
              <a:rPr lang="en-IN" dirty="0"/>
              <a:t>What is the GirlScript Foundation?</a:t>
            </a:r>
          </a:p>
        </p:txBody>
      </p:sp>
      <p:pic>
        <p:nvPicPr>
          <p:cNvPr id="5" name="Picture 4">
            <a:extLst>
              <a:ext uri="{FF2B5EF4-FFF2-40B4-BE49-F238E27FC236}">
                <a16:creationId xmlns:a16="http://schemas.microsoft.com/office/drawing/2014/main" id="{23336838-B646-4BC3-83D0-8D44A531F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900" y="2997243"/>
            <a:ext cx="2752530" cy="2752530"/>
          </a:xfrm>
          <a:prstGeom prst="rect">
            <a:avLst/>
          </a:prstGeom>
        </p:spPr>
      </p:pic>
    </p:spTree>
    <p:extLst>
      <p:ext uri="{BB962C8B-B14F-4D97-AF65-F5344CB8AC3E}">
        <p14:creationId xmlns:p14="http://schemas.microsoft.com/office/powerpoint/2010/main" val="331405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AF5A-33DE-4189-851B-01F9349A838E}"/>
              </a:ext>
            </a:extLst>
          </p:cNvPr>
          <p:cNvSpPr>
            <a:spLocks noGrp="1"/>
          </p:cNvSpPr>
          <p:nvPr>
            <p:ph type="title"/>
          </p:nvPr>
        </p:nvSpPr>
        <p:spPr>
          <a:xfrm>
            <a:off x="3334917" y="538518"/>
            <a:ext cx="8770571" cy="1560716"/>
          </a:xfrm>
        </p:spPr>
        <p:txBody>
          <a:bodyPr/>
          <a:lstStyle/>
          <a:p>
            <a:r>
              <a:rPr lang="en-IN" dirty="0"/>
              <a:t>What is Git and GitHub?</a:t>
            </a:r>
          </a:p>
        </p:txBody>
      </p:sp>
      <p:sp>
        <p:nvSpPr>
          <p:cNvPr id="3" name="Content Placeholder 2">
            <a:extLst>
              <a:ext uri="{FF2B5EF4-FFF2-40B4-BE49-F238E27FC236}">
                <a16:creationId xmlns:a16="http://schemas.microsoft.com/office/drawing/2014/main" id="{066EA8F2-3573-4401-8071-06B96788B2ED}"/>
              </a:ext>
            </a:extLst>
          </p:cNvPr>
          <p:cNvSpPr>
            <a:spLocks noGrp="1"/>
          </p:cNvSpPr>
          <p:nvPr>
            <p:ph idx="1"/>
          </p:nvPr>
        </p:nvSpPr>
        <p:spPr/>
        <p:txBody>
          <a:bodyPr/>
          <a:lstStyle/>
          <a:p>
            <a:r>
              <a:rPr lang="en-US" dirty="0"/>
              <a:t>To understand GitHub, we must first have an understanding of Git. </a:t>
            </a:r>
          </a:p>
          <a:p>
            <a:r>
              <a:rPr lang="en-US" dirty="0"/>
              <a:t> Git is an open-source version control system that was started by Linus Torvalds—the same person who created Linux. </a:t>
            </a:r>
          </a:p>
          <a:p>
            <a:r>
              <a:rPr lang="en-US" dirty="0"/>
              <a:t>GitHub is a United States-based global company that provides hosting for software development and version control using Git. </a:t>
            </a:r>
          </a:p>
          <a:p>
            <a:r>
              <a:rPr lang="en-US" dirty="0"/>
              <a:t>It is a repository hosting service for Git.</a:t>
            </a:r>
          </a:p>
          <a:p>
            <a:r>
              <a:rPr lang="en-US" dirty="0"/>
              <a:t>While Git is a command line tool, GitHub provides a Web-based graphical interface. </a:t>
            </a:r>
          </a:p>
          <a:p>
            <a:endParaRPr lang="en-IN" dirty="0"/>
          </a:p>
        </p:txBody>
      </p:sp>
      <p:pic>
        <p:nvPicPr>
          <p:cNvPr id="5" name="Picture 4">
            <a:extLst>
              <a:ext uri="{FF2B5EF4-FFF2-40B4-BE49-F238E27FC236}">
                <a16:creationId xmlns:a16="http://schemas.microsoft.com/office/drawing/2014/main" id="{F40B2D90-5ACB-4A17-A8D8-21C61097F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5" y="3643296"/>
            <a:ext cx="2466975" cy="1847850"/>
          </a:xfrm>
          <a:prstGeom prst="rect">
            <a:avLst/>
          </a:prstGeom>
        </p:spPr>
      </p:pic>
      <p:pic>
        <p:nvPicPr>
          <p:cNvPr id="7" name="Picture 6">
            <a:extLst>
              <a:ext uri="{FF2B5EF4-FFF2-40B4-BE49-F238E27FC236}">
                <a16:creationId xmlns:a16="http://schemas.microsoft.com/office/drawing/2014/main" id="{AD8354B9-EC51-4969-B1DB-53479B2CC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35" y="2303106"/>
            <a:ext cx="2466975" cy="1340190"/>
          </a:xfrm>
          <a:prstGeom prst="rect">
            <a:avLst/>
          </a:prstGeom>
        </p:spPr>
      </p:pic>
    </p:spTree>
    <p:extLst>
      <p:ext uri="{BB962C8B-B14F-4D97-AF65-F5344CB8AC3E}">
        <p14:creationId xmlns:p14="http://schemas.microsoft.com/office/powerpoint/2010/main" val="136456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0BBB1-A0C6-4269-BCB2-C6AEEBC0E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0"/>
            <a:ext cx="12257314" cy="6858000"/>
          </a:xfrm>
          <a:prstGeom prst="rect">
            <a:avLst/>
          </a:prstGeom>
        </p:spPr>
      </p:pic>
    </p:spTree>
    <p:extLst>
      <p:ext uri="{BB962C8B-B14F-4D97-AF65-F5344CB8AC3E}">
        <p14:creationId xmlns:p14="http://schemas.microsoft.com/office/powerpoint/2010/main" val="25784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5FA9-8603-4B7B-8AAD-19B58DC08063}"/>
              </a:ext>
            </a:extLst>
          </p:cNvPr>
          <p:cNvSpPr>
            <a:spLocks noGrp="1"/>
          </p:cNvSpPr>
          <p:nvPr>
            <p:ph type="title"/>
          </p:nvPr>
        </p:nvSpPr>
        <p:spPr/>
        <p:txBody>
          <a:bodyPr/>
          <a:lstStyle/>
          <a:p>
            <a:r>
              <a:rPr lang="en-IN" dirty="0"/>
              <a:t>What is a Version Control System?</a:t>
            </a:r>
          </a:p>
        </p:txBody>
      </p:sp>
      <p:sp>
        <p:nvSpPr>
          <p:cNvPr id="3" name="Content Placeholder 2">
            <a:extLst>
              <a:ext uri="{FF2B5EF4-FFF2-40B4-BE49-F238E27FC236}">
                <a16:creationId xmlns:a16="http://schemas.microsoft.com/office/drawing/2014/main" id="{4A21D80A-F176-43FC-BAC6-3F05C086544F}"/>
              </a:ext>
            </a:extLst>
          </p:cNvPr>
          <p:cNvSpPr>
            <a:spLocks noGrp="1"/>
          </p:cNvSpPr>
          <p:nvPr>
            <p:ph idx="1"/>
          </p:nvPr>
        </p:nvSpPr>
        <p:spPr/>
        <p:txBody>
          <a:bodyPr/>
          <a:lstStyle/>
          <a:p>
            <a:r>
              <a:rPr lang="en-US" dirty="0"/>
              <a:t>Version control systems are a category of software tools that help a software team manage changes to source code over time.</a:t>
            </a:r>
          </a:p>
          <a:p>
            <a:r>
              <a:rPr lang="en-US" dirty="0"/>
              <a:t>It keeps track of every modification to the code in a special kind of database. </a:t>
            </a:r>
          </a:p>
          <a:p>
            <a:r>
              <a:rPr lang="en-US" dirty="0"/>
              <a:t>Version control enables multiple people to simultaneously work on a single project.</a:t>
            </a:r>
          </a:p>
          <a:p>
            <a:r>
              <a:rPr lang="en-US" dirty="0"/>
              <a:t>Each person edits his or her own copy of the files and chooses when to share those changes with the rest of the team. Thus, temporary or partial edits by one person do not interfere with another person's work.</a:t>
            </a:r>
            <a:endParaRPr lang="en-IN" dirty="0"/>
          </a:p>
        </p:txBody>
      </p:sp>
    </p:spTree>
    <p:extLst>
      <p:ext uri="{BB962C8B-B14F-4D97-AF65-F5344CB8AC3E}">
        <p14:creationId xmlns:p14="http://schemas.microsoft.com/office/powerpoint/2010/main" val="320194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F713-774F-4654-8378-BA74FD0106EE}"/>
              </a:ext>
            </a:extLst>
          </p:cNvPr>
          <p:cNvSpPr>
            <a:spLocks noGrp="1"/>
          </p:cNvSpPr>
          <p:nvPr>
            <p:ph type="title"/>
          </p:nvPr>
        </p:nvSpPr>
        <p:spPr>
          <a:xfrm>
            <a:off x="2943030" y="2723716"/>
            <a:ext cx="8770571" cy="1560716"/>
          </a:xfrm>
        </p:spPr>
        <p:txBody>
          <a:bodyPr>
            <a:normAutofit fontScale="90000"/>
          </a:bodyPr>
          <a:lstStyle/>
          <a:p>
            <a:r>
              <a:rPr lang="en-US" dirty="0"/>
              <a:t>Understanding GitHub Workflow</a:t>
            </a:r>
            <a:br>
              <a:rPr lang="en-US" dirty="0"/>
            </a:br>
            <a:endParaRPr lang="en-IN" dirty="0"/>
          </a:p>
        </p:txBody>
      </p:sp>
    </p:spTree>
    <p:extLst>
      <p:ext uri="{BB962C8B-B14F-4D97-AF65-F5344CB8AC3E}">
        <p14:creationId xmlns:p14="http://schemas.microsoft.com/office/powerpoint/2010/main" val="387435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94485-FF4C-448C-96BF-48F507B82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2775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963B9-E51E-40AA-88CB-4702B89A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679" y="844420"/>
            <a:ext cx="7573645" cy="5169159"/>
          </a:xfrm>
          <a:prstGeom prst="rect">
            <a:avLst/>
          </a:prstGeom>
        </p:spPr>
      </p:pic>
    </p:spTree>
    <p:extLst>
      <p:ext uri="{BB962C8B-B14F-4D97-AF65-F5344CB8AC3E}">
        <p14:creationId xmlns:p14="http://schemas.microsoft.com/office/powerpoint/2010/main" val="62221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9AE2-93DC-4B8F-A806-7B82D2D556BA}"/>
              </a:ext>
            </a:extLst>
          </p:cNvPr>
          <p:cNvSpPr>
            <a:spLocks noGrp="1"/>
          </p:cNvSpPr>
          <p:nvPr>
            <p:ph type="title"/>
          </p:nvPr>
        </p:nvSpPr>
        <p:spPr/>
        <p:txBody>
          <a:bodyPr/>
          <a:lstStyle/>
          <a:p>
            <a:r>
              <a:rPr lang="en-IN" dirty="0"/>
              <a:t>Role of GitHub</a:t>
            </a:r>
          </a:p>
        </p:txBody>
      </p:sp>
      <p:sp>
        <p:nvSpPr>
          <p:cNvPr id="3" name="Content Placeholder 2">
            <a:extLst>
              <a:ext uri="{FF2B5EF4-FFF2-40B4-BE49-F238E27FC236}">
                <a16:creationId xmlns:a16="http://schemas.microsoft.com/office/drawing/2014/main" id="{FA4EAC43-CE92-450E-A88A-96F9022D7AC3}"/>
              </a:ext>
            </a:extLst>
          </p:cNvPr>
          <p:cNvSpPr>
            <a:spLocks noGrp="1"/>
          </p:cNvSpPr>
          <p:nvPr>
            <p:ph idx="1"/>
          </p:nvPr>
        </p:nvSpPr>
        <p:spPr/>
        <p:txBody>
          <a:bodyPr>
            <a:normAutofit/>
          </a:bodyPr>
          <a:lstStyle/>
          <a:p>
            <a:pPr marL="0" indent="0">
              <a:buNone/>
            </a:pPr>
            <a:r>
              <a:rPr lang="en-IN" sz="3600" dirty="0"/>
              <a:t>Let’s watch a short video by Google Women Techmakers to understand this better!</a:t>
            </a:r>
          </a:p>
          <a:p>
            <a:pPr marL="0" indent="0">
              <a:buNone/>
            </a:pPr>
            <a:r>
              <a:rPr lang="en-IN" sz="3600" dirty="0">
                <a:hlinkClick r:id="rId2"/>
              </a:rPr>
              <a:t>https://www.youtube.com/watch?v=NHwiSlz4Bi4#action=share</a:t>
            </a:r>
            <a:endParaRPr lang="en-IN" sz="3600" dirty="0"/>
          </a:p>
        </p:txBody>
      </p:sp>
    </p:spTree>
    <p:extLst>
      <p:ext uri="{BB962C8B-B14F-4D97-AF65-F5344CB8AC3E}">
        <p14:creationId xmlns:p14="http://schemas.microsoft.com/office/powerpoint/2010/main" val="322008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6B8F-F0A3-48EE-B825-594BB6C46E5E}"/>
              </a:ext>
            </a:extLst>
          </p:cNvPr>
          <p:cNvSpPr>
            <a:spLocks noGrp="1"/>
          </p:cNvSpPr>
          <p:nvPr>
            <p:ph type="title"/>
          </p:nvPr>
        </p:nvSpPr>
        <p:spPr/>
        <p:txBody>
          <a:bodyPr>
            <a:normAutofit fontScale="90000"/>
          </a:bodyPr>
          <a:lstStyle/>
          <a:p>
            <a:r>
              <a:rPr lang="en-US" dirty="0"/>
              <a:t>Important Concepts for the GitHub Users</a:t>
            </a:r>
            <a:br>
              <a:rPr lang="en-US" dirty="0"/>
            </a:br>
            <a:endParaRPr lang="en-IN" dirty="0"/>
          </a:p>
        </p:txBody>
      </p:sp>
      <p:sp>
        <p:nvSpPr>
          <p:cNvPr id="3" name="Content Placeholder 2">
            <a:extLst>
              <a:ext uri="{FF2B5EF4-FFF2-40B4-BE49-F238E27FC236}">
                <a16:creationId xmlns:a16="http://schemas.microsoft.com/office/drawing/2014/main" id="{BC738CEB-AFA2-4D33-B2C8-92FB3368FD89}"/>
              </a:ext>
            </a:extLst>
          </p:cNvPr>
          <p:cNvSpPr>
            <a:spLocks noGrp="1"/>
          </p:cNvSpPr>
          <p:nvPr>
            <p:ph idx="1"/>
          </p:nvPr>
        </p:nvSpPr>
        <p:spPr/>
        <p:txBody>
          <a:bodyPr>
            <a:normAutofit fontScale="92500"/>
          </a:bodyPr>
          <a:lstStyle/>
          <a:p>
            <a:r>
              <a:rPr lang="en-US" dirty="0"/>
              <a:t>First of all, we need to fork. In GitHub, all you need to do is click that fork button and you get your own personal repository to your GitHub user account.</a:t>
            </a:r>
          </a:p>
          <a:p>
            <a:r>
              <a:rPr lang="en-US" dirty="0"/>
              <a:t>When you want to actually work on your repository you need to clone it to your computer, and now you own two repositories: one remote on GitHub and one local on your computer.</a:t>
            </a:r>
          </a:p>
          <a:p>
            <a:r>
              <a:rPr lang="en-US" dirty="0"/>
              <a:t>When you want to actually work on your repository you need to clone it to your computer, and now you own two repositories: one remote on GitHub and one local on your computer.</a:t>
            </a:r>
          </a:p>
          <a:p>
            <a:r>
              <a:rPr lang="en-US" b="0" i="0" dirty="0">
                <a:solidFill>
                  <a:srgbClr val="333333"/>
                </a:solidFill>
                <a:effectLst/>
                <a:latin typeface="Droid Serif"/>
              </a:rPr>
              <a:t>Git repositories are organized with tags and branches. A branch is a way to keep lines of development separate. The default branch in git is usually named master. </a:t>
            </a:r>
            <a:endParaRPr lang="en-IN" dirty="0"/>
          </a:p>
        </p:txBody>
      </p:sp>
    </p:spTree>
    <p:extLst>
      <p:ext uri="{BB962C8B-B14F-4D97-AF65-F5344CB8AC3E}">
        <p14:creationId xmlns:p14="http://schemas.microsoft.com/office/powerpoint/2010/main" val="305888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8B66-3CDD-4E70-9B66-989114EF24CE}"/>
              </a:ext>
            </a:extLst>
          </p:cNvPr>
          <p:cNvSpPr>
            <a:spLocks noGrp="1"/>
          </p:cNvSpPr>
          <p:nvPr>
            <p:ph type="title"/>
          </p:nvPr>
        </p:nvSpPr>
        <p:spPr/>
        <p:txBody>
          <a:bodyPr/>
          <a:lstStyle/>
          <a:p>
            <a:r>
              <a:rPr lang="en-IN" dirty="0"/>
              <a:t>Some Basic Commands-</a:t>
            </a:r>
          </a:p>
        </p:txBody>
      </p:sp>
      <p:sp>
        <p:nvSpPr>
          <p:cNvPr id="3" name="Content Placeholder 2">
            <a:extLst>
              <a:ext uri="{FF2B5EF4-FFF2-40B4-BE49-F238E27FC236}">
                <a16:creationId xmlns:a16="http://schemas.microsoft.com/office/drawing/2014/main" id="{0F3062D2-E4E3-45D8-86DC-F0FB014CE241}"/>
              </a:ext>
            </a:extLst>
          </p:cNvPr>
          <p:cNvSpPr>
            <a:spLocks noGrp="1"/>
          </p:cNvSpPr>
          <p:nvPr>
            <p:ph idx="1"/>
          </p:nvPr>
        </p:nvSpPr>
        <p:spPr/>
        <p:txBody>
          <a:bodyPr/>
          <a:lstStyle/>
          <a:p>
            <a:r>
              <a:rPr lang="en-IN" dirty="0"/>
              <a:t>git config</a:t>
            </a:r>
          </a:p>
          <a:p>
            <a:r>
              <a:rPr lang="en-IN" dirty="0"/>
              <a:t>git init</a:t>
            </a:r>
          </a:p>
          <a:p>
            <a:r>
              <a:rPr lang="en-IN" dirty="0"/>
              <a:t>git status</a:t>
            </a:r>
          </a:p>
          <a:p>
            <a:r>
              <a:rPr lang="en-IN" dirty="0"/>
              <a:t>git add</a:t>
            </a:r>
          </a:p>
          <a:p>
            <a:r>
              <a:rPr lang="en-IN" dirty="0"/>
              <a:t>git add –m “commit message”</a:t>
            </a:r>
          </a:p>
          <a:p>
            <a:r>
              <a:rPr lang="en-IN" dirty="0"/>
              <a:t>git push </a:t>
            </a:r>
          </a:p>
          <a:p>
            <a:r>
              <a:rPr lang="en-IN" dirty="0"/>
              <a:t>git pull</a:t>
            </a:r>
          </a:p>
          <a:p>
            <a:r>
              <a:rPr lang="en-IN" dirty="0"/>
              <a:t>git clone</a:t>
            </a:r>
          </a:p>
        </p:txBody>
      </p:sp>
    </p:spTree>
    <p:extLst>
      <p:ext uri="{BB962C8B-B14F-4D97-AF65-F5344CB8AC3E}">
        <p14:creationId xmlns:p14="http://schemas.microsoft.com/office/powerpoint/2010/main" val="235463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A836-921B-46C4-99D5-0B434A7A75DA}"/>
              </a:ext>
            </a:extLst>
          </p:cNvPr>
          <p:cNvSpPr>
            <a:spLocks noGrp="1"/>
          </p:cNvSpPr>
          <p:nvPr>
            <p:ph type="title"/>
          </p:nvPr>
        </p:nvSpPr>
        <p:spPr/>
        <p:txBody>
          <a:bodyPr/>
          <a:lstStyle/>
          <a:p>
            <a:r>
              <a:rPr lang="en-US" dirty="0"/>
              <a:t>Setting up Git and GitHub</a:t>
            </a:r>
            <a:endParaRPr lang="en-IN" dirty="0"/>
          </a:p>
        </p:txBody>
      </p:sp>
      <p:sp>
        <p:nvSpPr>
          <p:cNvPr id="3" name="Content Placeholder 2">
            <a:extLst>
              <a:ext uri="{FF2B5EF4-FFF2-40B4-BE49-F238E27FC236}">
                <a16:creationId xmlns:a16="http://schemas.microsoft.com/office/drawing/2014/main" id="{CAC94EAE-9B86-433F-847F-7147C3C9530B}"/>
              </a:ext>
            </a:extLst>
          </p:cNvPr>
          <p:cNvSpPr>
            <a:spLocks noGrp="1"/>
          </p:cNvSpPr>
          <p:nvPr>
            <p:ph idx="1"/>
          </p:nvPr>
        </p:nvSpPr>
        <p:spPr/>
        <p:txBody>
          <a:bodyPr>
            <a:normAutofit fontScale="92500"/>
          </a:bodyPr>
          <a:lstStyle/>
          <a:p>
            <a:pPr marL="0" indent="0">
              <a:buNone/>
            </a:pPr>
            <a:r>
              <a:rPr lang="en-IN" dirty="0"/>
              <a:t>Installing Git </a:t>
            </a:r>
          </a:p>
          <a:p>
            <a:r>
              <a:rPr lang="en-US" dirty="0"/>
              <a:t>Open the </a:t>
            </a:r>
            <a:r>
              <a:rPr lang="en-US" dirty="0">
                <a:hlinkClick r:id="rId2"/>
              </a:rPr>
              <a:t>Git website </a:t>
            </a:r>
            <a:endParaRPr lang="en-US" dirty="0"/>
          </a:p>
          <a:p>
            <a:r>
              <a:rPr lang="en-US" dirty="0"/>
              <a:t>Click the Download link to download Git. The download should automatically start.</a:t>
            </a:r>
          </a:p>
          <a:p>
            <a:r>
              <a:rPr lang="en-US" dirty="0"/>
              <a:t>Once downloaded, start the installation from the browser or the download folder.</a:t>
            </a:r>
          </a:p>
          <a:p>
            <a:pPr marL="0" indent="0">
              <a:buNone/>
            </a:pPr>
            <a:r>
              <a:rPr lang="en-US" dirty="0"/>
              <a:t>Setting up a GitHub account-</a:t>
            </a:r>
          </a:p>
          <a:p>
            <a:r>
              <a:rPr lang="en-US" dirty="0"/>
              <a:t>Go to </a:t>
            </a:r>
            <a:r>
              <a:rPr lang="en-US" dirty="0">
                <a:hlinkClick r:id="rId3"/>
              </a:rPr>
              <a:t>https://github.com/join</a:t>
            </a:r>
            <a:endParaRPr lang="en-US" dirty="0"/>
          </a:p>
          <a:p>
            <a:r>
              <a:rPr lang="en-US" dirty="0"/>
              <a:t>Type a user name, your email address, and a password.</a:t>
            </a:r>
          </a:p>
          <a:p>
            <a:r>
              <a:rPr lang="en-US" dirty="0"/>
              <a:t>Choose Sign up for GitHub, and then follow the instructions.</a:t>
            </a:r>
          </a:p>
          <a:p>
            <a:pPr marL="0" indent="0">
              <a:buNone/>
            </a:pPr>
            <a:endParaRPr lang="en-IN" dirty="0"/>
          </a:p>
        </p:txBody>
      </p:sp>
    </p:spTree>
    <p:extLst>
      <p:ext uri="{BB962C8B-B14F-4D97-AF65-F5344CB8AC3E}">
        <p14:creationId xmlns:p14="http://schemas.microsoft.com/office/powerpoint/2010/main" val="26292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9BF3-11C7-4F73-AFDF-7CD90C0EC8C9}"/>
              </a:ext>
            </a:extLst>
          </p:cNvPr>
          <p:cNvSpPr>
            <a:spLocks noGrp="1"/>
          </p:cNvSpPr>
          <p:nvPr>
            <p:ph type="title"/>
          </p:nvPr>
        </p:nvSpPr>
        <p:spPr>
          <a:xfrm>
            <a:off x="3162301" y="1830579"/>
            <a:ext cx="5859724" cy="604711"/>
          </a:xfrm>
        </p:spPr>
        <p:txBody>
          <a:bodyPr>
            <a:normAutofit fontScale="90000"/>
          </a:bodyPr>
          <a:lstStyle/>
          <a:p>
            <a:r>
              <a:rPr lang="en-IN" dirty="0"/>
              <a:t>GirlScript Foundation</a:t>
            </a:r>
          </a:p>
        </p:txBody>
      </p:sp>
      <p:sp>
        <p:nvSpPr>
          <p:cNvPr id="3" name="Text Placeholder 2">
            <a:extLst>
              <a:ext uri="{FF2B5EF4-FFF2-40B4-BE49-F238E27FC236}">
                <a16:creationId xmlns:a16="http://schemas.microsoft.com/office/drawing/2014/main" id="{C706457A-22FF-4875-9B69-9E14DD1F73A7}"/>
              </a:ext>
            </a:extLst>
          </p:cNvPr>
          <p:cNvSpPr>
            <a:spLocks noGrp="1"/>
          </p:cNvSpPr>
          <p:nvPr>
            <p:ph type="body" idx="1"/>
          </p:nvPr>
        </p:nvSpPr>
        <p:spPr>
          <a:xfrm>
            <a:off x="3814584" y="2435291"/>
            <a:ext cx="4566474" cy="1268962"/>
          </a:xfrm>
        </p:spPr>
        <p:txBody>
          <a:bodyPr>
            <a:normAutofit fontScale="92500"/>
          </a:bodyPr>
          <a:lstStyle/>
          <a:p>
            <a:pPr algn="l"/>
            <a:r>
              <a:rPr lang="en-US" dirty="0"/>
              <a:t>GirlScript is a section-8 NON PROFIT company registered under the government of India on the 2nd of June, 2017. </a:t>
            </a:r>
            <a:endParaRPr lang="en-IN" dirty="0"/>
          </a:p>
        </p:txBody>
      </p:sp>
      <p:sp>
        <p:nvSpPr>
          <p:cNvPr id="4" name="TextBox 3">
            <a:extLst>
              <a:ext uri="{FF2B5EF4-FFF2-40B4-BE49-F238E27FC236}">
                <a16:creationId xmlns:a16="http://schemas.microsoft.com/office/drawing/2014/main" id="{0DB7BE4A-01A0-4904-B64A-A2415353E2AE}"/>
              </a:ext>
            </a:extLst>
          </p:cNvPr>
          <p:cNvSpPr txBox="1"/>
          <p:nvPr/>
        </p:nvSpPr>
        <p:spPr>
          <a:xfrm>
            <a:off x="2761859" y="3918857"/>
            <a:ext cx="2789854" cy="1261884"/>
          </a:xfrm>
          <a:prstGeom prst="rect">
            <a:avLst/>
          </a:prstGeom>
          <a:noFill/>
        </p:spPr>
        <p:txBody>
          <a:bodyPr wrap="square" rtlCol="0">
            <a:spAutoFit/>
          </a:bodyPr>
          <a:lstStyle/>
          <a:p>
            <a:r>
              <a:rPr lang="en-US" sz="1900" dirty="0">
                <a:solidFill>
                  <a:schemeClr val="tx2">
                    <a:lumMod val="75000"/>
                    <a:lumOff val="25000"/>
                  </a:schemeClr>
                </a:solidFill>
              </a:rPr>
              <a:t>GirlScript is open for all organization and supports beginners in technology and programming.</a:t>
            </a:r>
            <a:endParaRPr lang="en-IN" sz="1900" dirty="0">
              <a:solidFill>
                <a:schemeClr val="tx2">
                  <a:lumMod val="75000"/>
                  <a:lumOff val="25000"/>
                </a:schemeClr>
              </a:solidFill>
            </a:endParaRPr>
          </a:p>
        </p:txBody>
      </p:sp>
      <p:sp>
        <p:nvSpPr>
          <p:cNvPr id="5" name="TextBox 4">
            <a:extLst>
              <a:ext uri="{FF2B5EF4-FFF2-40B4-BE49-F238E27FC236}">
                <a16:creationId xmlns:a16="http://schemas.microsoft.com/office/drawing/2014/main" id="{0FED3F82-C614-40CB-8648-BDAF65A14982}"/>
              </a:ext>
            </a:extLst>
          </p:cNvPr>
          <p:cNvSpPr txBox="1"/>
          <p:nvPr/>
        </p:nvSpPr>
        <p:spPr>
          <a:xfrm>
            <a:off x="6798908" y="3918857"/>
            <a:ext cx="2631233" cy="1261884"/>
          </a:xfrm>
          <a:prstGeom prst="rect">
            <a:avLst/>
          </a:prstGeom>
          <a:noFill/>
        </p:spPr>
        <p:txBody>
          <a:bodyPr wrap="square" rtlCol="0">
            <a:spAutoFit/>
          </a:bodyPr>
          <a:lstStyle/>
          <a:p>
            <a:r>
              <a:rPr lang="en-US" sz="1900" dirty="0">
                <a:solidFill>
                  <a:schemeClr val="tx2">
                    <a:lumMod val="75000"/>
                    <a:lumOff val="25000"/>
                  </a:schemeClr>
                </a:solidFill>
              </a:rPr>
              <a:t>It supports diversity by reserving 50% seats for women &amp; IGBT in all it's programs worldwide.</a:t>
            </a:r>
            <a:endParaRPr lang="en-IN" sz="1900" dirty="0">
              <a:solidFill>
                <a:schemeClr val="tx2">
                  <a:lumMod val="75000"/>
                  <a:lumOff val="25000"/>
                </a:schemeClr>
              </a:solidFill>
            </a:endParaRPr>
          </a:p>
        </p:txBody>
      </p:sp>
      <p:pic>
        <p:nvPicPr>
          <p:cNvPr id="7" name="Picture 6">
            <a:extLst>
              <a:ext uri="{FF2B5EF4-FFF2-40B4-BE49-F238E27FC236}">
                <a16:creationId xmlns:a16="http://schemas.microsoft.com/office/drawing/2014/main" id="{6EA5DDAB-D1EC-40C3-920E-FE3E34D3E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820" y="153120"/>
            <a:ext cx="926340" cy="1026367"/>
          </a:xfrm>
          <a:prstGeom prst="rect">
            <a:avLst/>
          </a:prstGeom>
        </p:spPr>
      </p:pic>
      <p:pic>
        <p:nvPicPr>
          <p:cNvPr id="11" name="Picture 10">
            <a:extLst>
              <a:ext uri="{FF2B5EF4-FFF2-40B4-BE49-F238E27FC236}">
                <a16:creationId xmlns:a16="http://schemas.microsoft.com/office/drawing/2014/main" id="{7C2BB279-90CF-4038-B9DF-2076BB648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74" y="-659421"/>
            <a:ext cx="9784795" cy="2924668"/>
          </a:xfrm>
          <a:prstGeom prst="rect">
            <a:avLst/>
          </a:prstGeom>
        </p:spPr>
      </p:pic>
      <p:pic>
        <p:nvPicPr>
          <p:cNvPr id="13" name="Picture 12">
            <a:extLst>
              <a:ext uri="{FF2B5EF4-FFF2-40B4-BE49-F238E27FC236}">
                <a16:creationId xmlns:a16="http://schemas.microsoft.com/office/drawing/2014/main" id="{EE4D586F-E600-42F5-85A9-B2513833F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0276" y="264007"/>
            <a:ext cx="1139114" cy="666304"/>
          </a:xfrm>
          <a:prstGeom prst="rect">
            <a:avLst/>
          </a:prstGeom>
        </p:spPr>
      </p:pic>
    </p:spTree>
    <p:extLst>
      <p:ext uri="{BB962C8B-B14F-4D97-AF65-F5344CB8AC3E}">
        <p14:creationId xmlns:p14="http://schemas.microsoft.com/office/powerpoint/2010/main" val="996924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5258-2DA9-49A3-ADDD-C017FDC359B2}"/>
              </a:ext>
            </a:extLst>
          </p:cNvPr>
          <p:cNvSpPr>
            <a:spLocks noGrp="1"/>
          </p:cNvSpPr>
          <p:nvPr>
            <p:ph type="title"/>
          </p:nvPr>
        </p:nvSpPr>
        <p:spPr>
          <a:xfrm>
            <a:off x="5042419" y="1165504"/>
            <a:ext cx="8770571" cy="1560716"/>
          </a:xfrm>
        </p:spPr>
        <p:txBody>
          <a:bodyPr/>
          <a:lstStyle/>
          <a:p>
            <a:r>
              <a:rPr lang="en-US" dirty="0"/>
              <a:t>GitHub Demo</a:t>
            </a:r>
            <a:endParaRPr lang="en-IN" dirty="0"/>
          </a:p>
        </p:txBody>
      </p:sp>
      <p:pic>
        <p:nvPicPr>
          <p:cNvPr id="5" name="Content Placeholder 4">
            <a:extLst>
              <a:ext uri="{FF2B5EF4-FFF2-40B4-BE49-F238E27FC236}">
                <a16:creationId xmlns:a16="http://schemas.microsoft.com/office/drawing/2014/main" id="{FF99A006-97F9-4477-8046-3C4BC40CB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797" y="2410408"/>
            <a:ext cx="8621485" cy="4242318"/>
          </a:xfrm>
        </p:spPr>
      </p:pic>
    </p:spTree>
    <p:extLst>
      <p:ext uri="{BB962C8B-B14F-4D97-AF65-F5344CB8AC3E}">
        <p14:creationId xmlns:p14="http://schemas.microsoft.com/office/powerpoint/2010/main" val="2360224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37A4-9ABC-40C4-8A36-4B706D8F1A90}"/>
              </a:ext>
            </a:extLst>
          </p:cNvPr>
          <p:cNvSpPr>
            <a:spLocks noGrp="1"/>
          </p:cNvSpPr>
          <p:nvPr>
            <p:ph type="title"/>
          </p:nvPr>
        </p:nvSpPr>
        <p:spPr/>
        <p:txBody>
          <a:bodyPr/>
          <a:lstStyle/>
          <a:p>
            <a:r>
              <a:rPr lang="en-IN" dirty="0"/>
              <a:t>Thank you!</a:t>
            </a:r>
          </a:p>
        </p:txBody>
      </p:sp>
      <p:pic>
        <p:nvPicPr>
          <p:cNvPr id="5" name="Content Placeholder 4">
            <a:extLst>
              <a:ext uri="{FF2B5EF4-FFF2-40B4-BE49-F238E27FC236}">
                <a16:creationId xmlns:a16="http://schemas.microsoft.com/office/drawing/2014/main" id="{D8C0382D-FC31-426E-B679-A7B7457A6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726" y="2474236"/>
            <a:ext cx="5365103" cy="4023827"/>
          </a:xfrm>
        </p:spPr>
      </p:pic>
    </p:spTree>
    <p:extLst>
      <p:ext uri="{BB962C8B-B14F-4D97-AF65-F5344CB8AC3E}">
        <p14:creationId xmlns:p14="http://schemas.microsoft.com/office/powerpoint/2010/main" val="69200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017C-44B5-42B1-BA92-C0ADEC0D8E1A}"/>
              </a:ext>
            </a:extLst>
          </p:cNvPr>
          <p:cNvSpPr>
            <a:spLocks noGrp="1"/>
          </p:cNvSpPr>
          <p:nvPr>
            <p:ph type="title"/>
          </p:nvPr>
        </p:nvSpPr>
        <p:spPr/>
        <p:txBody>
          <a:bodyPr/>
          <a:lstStyle/>
          <a:p>
            <a:r>
              <a:rPr lang="en-IN" dirty="0"/>
              <a:t>Our Goal</a:t>
            </a:r>
          </a:p>
        </p:txBody>
      </p:sp>
      <p:sp>
        <p:nvSpPr>
          <p:cNvPr id="11" name="Content Placeholder 10">
            <a:extLst>
              <a:ext uri="{FF2B5EF4-FFF2-40B4-BE49-F238E27FC236}">
                <a16:creationId xmlns:a16="http://schemas.microsoft.com/office/drawing/2014/main" id="{FA0DC537-B784-403B-A5A2-B4E94CEFC2DC}"/>
              </a:ext>
            </a:extLst>
          </p:cNvPr>
          <p:cNvSpPr>
            <a:spLocks noGrp="1"/>
          </p:cNvSpPr>
          <p:nvPr>
            <p:ph idx="1"/>
          </p:nvPr>
        </p:nvSpPr>
        <p:spPr/>
        <p:txBody>
          <a:bodyPr/>
          <a:lstStyle/>
          <a:p>
            <a:r>
              <a:rPr lang="en-US" dirty="0"/>
              <a:t>1. To educate people in tech</a:t>
            </a:r>
          </a:p>
          <a:p>
            <a:endParaRPr lang="en-US" dirty="0"/>
          </a:p>
          <a:p>
            <a:r>
              <a:rPr lang="en-US" dirty="0"/>
              <a:t>2. Remove myths about tech education</a:t>
            </a:r>
          </a:p>
          <a:p>
            <a:endParaRPr lang="en-US" dirty="0"/>
          </a:p>
          <a:p>
            <a:r>
              <a:rPr lang="en-US" dirty="0"/>
              <a:t>3. Spread awareness about opportunities in tier two &amp; tier three cities</a:t>
            </a:r>
          </a:p>
          <a:p>
            <a:endParaRPr lang="en-US" dirty="0"/>
          </a:p>
          <a:p>
            <a:r>
              <a:rPr lang="en-US" dirty="0"/>
              <a:t>4. Introduce tech content that is helpful for everyone</a:t>
            </a:r>
            <a:endParaRPr lang="en-IN" dirty="0"/>
          </a:p>
        </p:txBody>
      </p:sp>
      <p:pic>
        <p:nvPicPr>
          <p:cNvPr id="13" name="Picture 12">
            <a:extLst>
              <a:ext uri="{FF2B5EF4-FFF2-40B4-BE49-F238E27FC236}">
                <a16:creationId xmlns:a16="http://schemas.microsoft.com/office/drawing/2014/main" id="{BDA0B813-D3A1-429E-9F7D-C53FFA4D6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799" y="0"/>
            <a:ext cx="6320496" cy="1889192"/>
          </a:xfrm>
          <a:prstGeom prst="rect">
            <a:avLst/>
          </a:prstGeom>
        </p:spPr>
      </p:pic>
    </p:spTree>
    <p:extLst>
      <p:ext uri="{BB962C8B-B14F-4D97-AF65-F5344CB8AC3E}">
        <p14:creationId xmlns:p14="http://schemas.microsoft.com/office/powerpoint/2010/main" val="19667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DFC4-ACBA-4637-8CD6-A7099C3A4A25}"/>
              </a:ext>
            </a:extLst>
          </p:cNvPr>
          <p:cNvSpPr>
            <a:spLocks noGrp="1"/>
          </p:cNvSpPr>
          <p:nvPr>
            <p:ph type="title"/>
          </p:nvPr>
        </p:nvSpPr>
        <p:spPr/>
        <p:txBody>
          <a:bodyPr>
            <a:normAutofit fontScale="90000"/>
          </a:bodyPr>
          <a:lstStyle/>
          <a:p>
            <a:r>
              <a:rPr lang="en-IN" dirty="0"/>
              <a:t>The Founder &amp; CEO-</a:t>
            </a:r>
            <a:r>
              <a:rPr lang="en-IN" b="1" i="0" dirty="0" err="1">
                <a:solidFill>
                  <a:srgbClr val="2F2F31"/>
                </a:solidFill>
                <a:effectLst/>
                <a:latin typeface="Raleway"/>
              </a:rPr>
              <a:t>Anubha</a:t>
            </a:r>
            <a:r>
              <a:rPr lang="en-IN" b="1" i="0" dirty="0">
                <a:solidFill>
                  <a:srgbClr val="2F2F31"/>
                </a:solidFill>
                <a:effectLst/>
                <a:latin typeface="Raleway"/>
              </a:rPr>
              <a:t> Maneshwar</a:t>
            </a:r>
            <a:br>
              <a:rPr lang="en-IN" b="1" i="0" dirty="0">
                <a:solidFill>
                  <a:srgbClr val="2F2F31"/>
                </a:solidFill>
                <a:effectLst/>
                <a:latin typeface="Raleway"/>
              </a:rPr>
            </a:br>
            <a:endParaRPr lang="en-IN" dirty="0"/>
          </a:p>
        </p:txBody>
      </p:sp>
      <p:pic>
        <p:nvPicPr>
          <p:cNvPr id="5" name="Content Placeholder 4">
            <a:extLst>
              <a:ext uri="{FF2B5EF4-FFF2-40B4-BE49-F238E27FC236}">
                <a16:creationId xmlns:a16="http://schemas.microsoft.com/office/drawing/2014/main" id="{65598170-766E-4CBD-920C-321089293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01" y="142008"/>
            <a:ext cx="2413389" cy="2413389"/>
          </a:xfrm>
        </p:spPr>
      </p:pic>
      <p:sp>
        <p:nvSpPr>
          <p:cNvPr id="6" name="TextBox 5">
            <a:extLst>
              <a:ext uri="{FF2B5EF4-FFF2-40B4-BE49-F238E27FC236}">
                <a16:creationId xmlns:a16="http://schemas.microsoft.com/office/drawing/2014/main" id="{FC2F3722-F859-400D-B42F-7404CDD4AEC3}"/>
              </a:ext>
            </a:extLst>
          </p:cNvPr>
          <p:cNvSpPr txBox="1"/>
          <p:nvPr/>
        </p:nvSpPr>
        <p:spPr>
          <a:xfrm>
            <a:off x="2933700" y="2555397"/>
            <a:ext cx="8673582" cy="4247317"/>
          </a:xfrm>
          <a:prstGeom prst="rect">
            <a:avLst/>
          </a:prstGeom>
          <a:noFill/>
        </p:spPr>
        <p:txBody>
          <a:bodyPr wrap="square" rtlCol="0">
            <a:spAutoFit/>
          </a:bodyPr>
          <a:lstStyle/>
          <a:p>
            <a:r>
              <a:rPr lang="en-US" b="1" i="0" dirty="0">
                <a:solidFill>
                  <a:srgbClr val="8D8D8D"/>
                </a:solidFill>
                <a:effectLst/>
                <a:latin typeface="Roboto"/>
              </a:rPr>
              <a:t>Forbes 30 Under 30</a:t>
            </a:r>
            <a:br>
              <a:rPr lang="en-US" dirty="0"/>
            </a:br>
            <a:r>
              <a:rPr lang="en-US" b="0" i="0" dirty="0">
                <a:solidFill>
                  <a:srgbClr val="8D8D8D"/>
                </a:solidFill>
                <a:effectLst/>
                <a:latin typeface="Roboto"/>
              </a:rPr>
              <a:t>She has been featured in Forbes Under 30 Asia List of 2020 under the Social Entrepreneurs category.</a:t>
            </a:r>
            <a:endParaRPr lang="en-US" dirty="0">
              <a:solidFill>
                <a:srgbClr val="8D8D8D"/>
              </a:solidFill>
              <a:latin typeface="Roboto"/>
            </a:endParaRPr>
          </a:p>
          <a:p>
            <a:endParaRPr lang="en-US" dirty="0">
              <a:solidFill>
                <a:srgbClr val="8D8D8D"/>
              </a:solidFill>
              <a:latin typeface="Roboto"/>
            </a:endParaRPr>
          </a:p>
          <a:p>
            <a:r>
              <a:rPr lang="en-US" b="1" i="0" dirty="0">
                <a:solidFill>
                  <a:srgbClr val="8D8D8D"/>
                </a:solidFill>
                <a:effectLst/>
                <a:latin typeface="Roboto"/>
              </a:rPr>
              <a:t>IWL Excellence Award</a:t>
            </a:r>
            <a:br>
              <a:rPr lang="en-US" dirty="0"/>
            </a:br>
            <a:r>
              <a:rPr lang="en-US" b="0" i="0" dirty="0">
                <a:solidFill>
                  <a:srgbClr val="8D8D8D"/>
                </a:solidFill>
                <a:effectLst/>
                <a:latin typeface="Roboto"/>
              </a:rPr>
              <a:t>Winner of the Indian Women Leadership Excellence Award.</a:t>
            </a:r>
          </a:p>
          <a:p>
            <a:endParaRPr lang="en-US" dirty="0">
              <a:solidFill>
                <a:srgbClr val="8D8D8D"/>
              </a:solidFill>
              <a:latin typeface="Roboto"/>
            </a:endParaRPr>
          </a:p>
          <a:p>
            <a:pPr algn="l"/>
            <a:r>
              <a:rPr lang="en-US" b="1" i="0" dirty="0">
                <a:solidFill>
                  <a:srgbClr val="8D8D8D"/>
                </a:solidFill>
                <a:effectLst/>
                <a:latin typeface="Roboto"/>
              </a:rPr>
              <a:t>Best Startup 35 Under 35</a:t>
            </a:r>
            <a:br>
              <a:rPr lang="en-US" b="0" i="0" dirty="0">
                <a:solidFill>
                  <a:srgbClr val="8D8D8D"/>
                </a:solidFill>
                <a:effectLst/>
                <a:latin typeface="Roboto"/>
              </a:rPr>
            </a:br>
            <a:r>
              <a:rPr lang="en-US" b="0" i="0" dirty="0">
                <a:solidFill>
                  <a:srgbClr val="8D8D8D"/>
                </a:solidFill>
                <a:effectLst/>
                <a:latin typeface="Roboto"/>
              </a:rPr>
              <a:t>35 Under 35 Awards in Best Startup for Education Category.</a:t>
            </a:r>
          </a:p>
          <a:p>
            <a:pPr algn="l"/>
            <a:endParaRPr lang="en-US" b="0" i="0" dirty="0">
              <a:solidFill>
                <a:srgbClr val="8D8D8D"/>
              </a:solidFill>
              <a:effectLst/>
              <a:latin typeface="Roboto"/>
            </a:endParaRPr>
          </a:p>
          <a:p>
            <a:pPr algn="l"/>
            <a:r>
              <a:rPr lang="en-US" b="0" i="0" dirty="0">
                <a:solidFill>
                  <a:srgbClr val="8D8D8D"/>
                </a:solidFill>
                <a:effectLst/>
                <a:latin typeface="Roboto"/>
              </a:rPr>
              <a:t>India's Top 100 Young Leaders Award.</a:t>
            </a:r>
          </a:p>
          <a:p>
            <a:pPr algn="l"/>
            <a:endParaRPr lang="en-US" b="0" i="0" dirty="0">
              <a:solidFill>
                <a:srgbClr val="8D8D8D"/>
              </a:solidFill>
              <a:effectLst/>
              <a:latin typeface="Roboto"/>
            </a:endParaRPr>
          </a:p>
          <a:p>
            <a:pPr algn="l"/>
            <a:r>
              <a:rPr lang="en-US" b="0" i="0" dirty="0">
                <a:solidFill>
                  <a:srgbClr val="8D8D8D"/>
                </a:solidFill>
                <a:effectLst/>
                <a:latin typeface="Roboto"/>
              </a:rPr>
              <a:t>Mentor at Mozilla Open Leaders Program, Learn IT Girl, </a:t>
            </a:r>
            <a:r>
              <a:rPr lang="en-US" b="0" i="0" dirty="0" err="1">
                <a:solidFill>
                  <a:srgbClr val="8D8D8D"/>
                </a:solidFill>
                <a:effectLst/>
                <a:latin typeface="Roboto"/>
              </a:rPr>
              <a:t>PyCon</a:t>
            </a:r>
            <a:r>
              <a:rPr lang="en-US" b="0" i="0" dirty="0">
                <a:solidFill>
                  <a:srgbClr val="8D8D8D"/>
                </a:solidFill>
                <a:effectLst/>
                <a:latin typeface="Roboto"/>
              </a:rPr>
              <a:t> North America and Speaker at </a:t>
            </a:r>
            <a:r>
              <a:rPr lang="en-US" b="0" i="0" dirty="0" err="1">
                <a:solidFill>
                  <a:srgbClr val="8D8D8D"/>
                </a:solidFill>
                <a:effectLst/>
                <a:latin typeface="Roboto"/>
              </a:rPr>
              <a:t>Tedx</a:t>
            </a:r>
            <a:endParaRPr lang="en-US" b="0" i="0" dirty="0">
              <a:solidFill>
                <a:srgbClr val="8D8D8D"/>
              </a:solidFill>
              <a:effectLst/>
              <a:latin typeface="Roboto"/>
            </a:endParaRPr>
          </a:p>
          <a:p>
            <a:endParaRPr lang="en-IN" dirty="0"/>
          </a:p>
        </p:txBody>
      </p:sp>
    </p:spTree>
    <p:extLst>
      <p:ext uri="{BB962C8B-B14F-4D97-AF65-F5344CB8AC3E}">
        <p14:creationId xmlns:p14="http://schemas.microsoft.com/office/powerpoint/2010/main" val="268629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5011-0F84-4F95-A39C-B141C22116E0}"/>
              </a:ext>
            </a:extLst>
          </p:cNvPr>
          <p:cNvSpPr>
            <a:spLocks noGrp="1"/>
          </p:cNvSpPr>
          <p:nvPr>
            <p:ph type="title"/>
          </p:nvPr>
        </p:nvSpPr>
        <p:spPr/>
        <p:txBody>
          <a:bodyPr/>
          <a:lstStyle/>
          <a:p>
            <a:r>
              <a:rPr lang="en-IN" dirty="0"/>
              <a:t>GirlScript Bangalore Chapter</a:t>
            </a:r>
          </a:p>
        </p:txBody>
      </p:sp>
      <p:sp>
        <p:nvSpPr>
          <p:cNvPr id="3" name="TextBox 2">
            <a:extLst>
              <a:ext uri="{FF2B5EF4-FFF2-40B4-BE49-F238E27FC236}">
                <a16:creationId xmlns:a16="http://schemas.microsoft.com/office/drawing/2014/main" id="{2B791AEC-59D1-4BD9-92D8-A6E93571143D}"/>
              </a:ext>
            </a:extLst>
          </p:cNvPr>
          <p:cNvSpPr txBox="1"/>
          <p:nvPr/>
        </p:nvSpPr>
        <p:spPr>
          <a:xfrm>
            <a:off x="2827174" y="2659224"/>
            <a:ext cx="8681153" cy="1569660"/>
          </a:xfrm>
          <a:prstGeom prst="rect">
            <a:avLst/>
          </a:prstGeom>
          <a:noFill/>
        </p:spPr>
        <p:txBody>
          <a:bodyPr wrap="square" rtlCol="0">
            <a:spAutoFit/>
          </a:bodyPr>
          <a:lstStyle/>
          <a:p>
            <a:r>
              <a:rPr lang="en-IN" sz="2400" dirty="0"/>
              <a:t>Our chapter leads are </a:t>
            </a:r>
            <a:r>
              <a:rPr lang="en-US" sz="2400" dirty="0"/>
              <a:t>Shaina Parvanda and Prachitesh Priyatosh.</a:t>
            </a:r>
          </a:p>
          <a:p>
            <a:endParaRPr lang="en-US" sz="2400" dirty="0"/>
          </a:p>
          <a:p>
            <a:r>
              <a:rPr lang="en-US" sz="2400" dirty="0"/>
              <a:t>They promote the goals of the GirlScript Community all over Bangalore and help the students to learn and grow.</a:t>
            </a:r>
          </a:p>
        </p:txBody>
      </p:sp>
      <p:sp>
        <p:nvSpPr>
          <p:cNvPr id="4" name="TextBox 3">
            <a:extLst>
              <a:ext uri="{FF2B5EF4-FFF2-40B4-BE49-F238E27FC236}">
                <a16:creationId xmlns:a16="http://schemas.microsoft.com/office/drawing/2014/main" id="{380379A1-AF0E-46FD-B9ED-E5085BA26518}"/>
              </a:ext>
            </a:extLst>
          </p:cNvPr>
          <p:cNvSpPr txBox="1"/>
          <p:nvPr/>
        </p:nvSpPr>
        <p:spPr>
          <a:xfrm>
            <a:off x="2827174" y="4389716"/>
            <a:ext cx="8770571" cy="461665"/>
          </a:xfrm>
          <a:prstGeom prst="rect">
            <a:avLst/>
          </a:prstGeom>
          <a:noFill/>
        </p:spPr>
        <p:txBody>
          <a:bodyPr wrap="square" rtlCol="0">
            <a:spAutoFit/>
          </a:bodyPr>
          <a:lstStyle/>
          <a:p>
            <a:r>
              <a:rPr lang="en-IN" sz="2400" dirty="0"/>
              <a:t>And who am I?</a:t>
            </a:r>
          </a:p>
        </p:txBody>
      </p:sp>
    </p:spTree>
    <p:extLst>
      <p:ext uri="{BB962C8B-B14F-4D97-AF65-F5344CB8AC3E}">
        <p14:creationId xmlns:p14="http://schemas.microsoft.com/office/powerpoint/2010/main" val="315621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6BF6-17CD-44B7-8A09-1A9750827F80}"/>
              </a:ext>
            </a:extLst>
          </p:cNvPr>
          <p:cNvSpPr>
            <a:spLocks noGrp="1"/>
          </p:cNvSpPr>
          <p:nvPr>
            <p:ph type="title"/>
          </p:nvPr>
        </p:nvSpPr>
        <p:spPr/>
        <p:txBody>
          <a:bodyPr/>
          <a:lstStyle/>
          <a:p>
            <a:r>
              <a:rPr lang="en-IN" dirty="0"/>
              <a:t>Campus Hero- Mount Carmel College</a:t>
            </a:r>
          </a:p>
        </p:txBody>
      </p:sp>
      <p:pic>
        <p:nvPicPr>
          <p:cNvPr id="11" name="Content Placeholder 10">
            <a:extLst>
              <a:ext uri="{FF2B5EF4-FFF2-40B4-BE49-F238E27FC236}">
                <a16:creationId xmlns:a16="http://schemas.microsoft.com/office/drawing/2014/main" id="{9444D84F-D8B0-40C8-9BCE-F410C5972D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b="10084"/>
          <a:stretch/>
        </p:blipFill>
        <p:spPr>
          <a:xfrm>
            <a:off x="268385" y="121298"/>
            <a:ext cx="2353517" cy="2353517"/>
          </a:xfrm>
        </p:spPr>
      </p:pic>
      <p:sp>
        <p:nvSpPr>
          <p:cNvPr id="12" name="TextBox 11">
            <a:extLst>
              <a:ext uri="{FF2B5EF4-FFF2-40B4-BE49-F238E27FC236}">
                <a16:creationId xmlns:a16="http://schemas.microsoft.com/office/drawing/2014/main" id="{E074BFE2-B2B7-40A7-A25C-030CCCDF47A9}"/>
              </a:ext>
            </a:extLst>
          </p:cNvPr>
          <p:cNvSpPr txBox="1"/>
          <p:nvPr/>
        </p:nvSpPr>
        <p:spPr>
          <a:xfrm>
            <a:off x="2933700" y="2789948"/>
            <a:ext cx="8682912" cy="1938992"/>
          </a:xfrm>
          <a:prstGeom prst="rect">
            <a:avLst/>
          </a:prstGeom>
          <a:noFill/>
        </p:spPr>
        <p:txBody>
          <a:bodyPr wrap="square" rtlCol="0">
            <a:spAutoFit/>
          </a:bodyPr>
          <a:lstStyle/>
          <a:p>
            <a:r>
              <a:rPr lang="en-IN" sz="2400" dirty="0"/>
              <a:t>I am Jasleen Sondhi. And I am representing GirlScript Bangalore at Mount Carmel College!</a:t>
            </a:r>
          </a:p>
          <a:p>
            <a:endParaRPr lang="en-IN" sz="2400" dirty="0"/>
          </a:p>
          <a:p>
            <a:endParaRPr lang="en-IN" sz="2400" dirty="0"/>
          </a:p>
          <a:p>
            <a:r>
              <a:rPr lang="en-IN" sz="2400" dirty="0"/>
              <a:t>Fun tech events, webinars and hackathons await you this year!</a:t>
            </a:r>
          </a:p>
        </p:txBody>
      </p:sp>
    </p:spTree>
    <p:extLst>
      <p:ext uri="{BB962C8B-B14F-4D97-AF65-F5344CB8AC3E}">
        <p14:creationId xmlns:p14="http://schemas.microsoft.com/office/powerpoint/2010/main" val="312990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9E18-4FC6-43FB-8D6A-43E346E60239}"/>
              </a:ext>
            </a:extLst>
          </p:cNvPr>
          <p:cNvSpPr>
            <a:spLocks noGrp="1"/>
          </p:cNvSpPr>
          <p:nvPr>
            <p:ph type="ctrTitle"/>
          </p:nvPr>
        </p:nvSpPr>
        <p:spPr/>
        <p:txBody>
          <a:bodyPr/>
          <a:lstStyle/>
          <a:p>
            <a:r>
              <a:rPr lang="en-IN" dirty="0"/>
              <a:t>Getting Started with Git and GitHub</a:t>
            </a:r>
          </a:p>
        </p:txBody>
      </p:sp>
      <p:pic>
        <p:nvPicPr>
          <p:cNvPr id="5" name="Picture 4">
            <a:extLst>
              <a:ext uri="{FF2B5EF4-FFF2-40B4-BE49-F238E27FC236}">
                <a16:creationId xmlns:a16="http://schemas.microsoft.com/office/drawing/2014/main" id="{71461BCC-1F2E-4178-B6C8-442DD26C65F1}"/>
              </a:ext>
            </a:extLst>
          </p:cNvPr>
          <p:cNvPicPr>
            <a:picLocks noChangeAspect="1"/>
          </p:cNvPicPr>
          <p:nvPr/>
        </p:nvPicPr>
        <p:blipFill>
          <a:blip r:embed="rId2"/>
          <a:stretch>
            <a:fillRect/>
          </a:stretch>
        </p:blipFill>
        <p:spPr>
          <a:xfrm>
            <a:off x="9237307" y="3304089"/>
            <a:ext cx="2701057" cy="2707413"/>
          </a:xfrm>
          <a:prstGeom prst="rect">
            <a:avLst/>
          </a:prstGeom>
        </p:spPr>
      </p:pic>
    </p:spTree>
    <p:extLst>
      <p:ext uri="{BB962C8B-B14F-4D97-AF65-F5344CB8AC3E}">
        <p14:creationId xmlns:p14="http://schemas.microsoft.com/office/powerpoint/2010/main" val="107503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89F6-DD8A-4A9B-BB7F-991938C85097}"/>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F007F197-530B-4E72-8826-DC23829E64D6}"/>
              </a:ext>
            </a:extLst>
          </p:cNvPr>
          <p:cNvSpPr>
            <a:spLocks noGrp="1"/>
          </p:cNvSpPr>
          <p:nvPr>
            <p:ph idx="1"/>
          </p:nvPr>
        </p:nvSpPr>
        <p:spPr/>
        <p:txBody>
          <a:bodyPr/>
          <a:lstStyle/>
          <a:p>
            <a:r>
              <a:rPr lang="en-US" dirty="0"/>
              <a:t>What is Git and GitHub?</a:t>
            </a:r>
          </a:p>
          <a:p>
            <a:r>
              <a:rPr lang="en-US" dirty="0"/>
              <a:t>What is Version Control System?</a:t>
            </a:r>
          </a:p>
          <a:p>
            <a:r>
              <a:rPr lang="en-US" dirty="0"/>
              <a:t>Understanding GitHub workflow</a:t>
            </a:r>
          </a:p>
          <a:p>
            <a:r>
              <a:rPr lang="en-US" dirty="0"/>
              <a:t>Role of GitHub</a:t>
            </a:r>
          </a:p>
          <a:p>
            <a:r>
              <a:rPr lang="en-US" dirty="0"/>
              <a:t>Important Concepts for the GitHub Users</a:t>
            </a:r>
          </a:p>
          <a:p>
            <a:r>
              <a:rPr lang="en-US" dirty="0"/>
              <a:t>Setting up GitHub</a:t>
            </a:r>
          </a:p>
          <a:p>
            <a:r>
              <a:rPr lang="en-US" dirty="0"/>
              <a:t>GitHub Demo</a:t>
            </a:r>
            <a:endParaRPr lang="en-IN" dirty="0"/>
          </a:p>
        </p:txBody>
      </p:sp>
      <p:pic>
        <p:nvPicPr>
          <p:cNvPr id="5" name="Picture 4">
            <a:extLst>
              <a:ext uri="{FF2B5EF4-FFF2-40B4-BE49-F238E27FC236}">
                <a16:creationId xmlns:a16="http://schemas.microsoft.com/office/drawing/2014/main" id="{E2463313-DAE3-4AA3-882C-C50ECFC98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17" y="277140"/>
            <a:ext cx="2143125" cy="2143125"/>
          </a:xfrm>
          <a:prstGeom prst="rect">
            <a:avLst/>
          </a:prstGeom>
        </p:spPr>
      </p:pic>
    </p:spTree>
    <p:extLst>
      <p:ext uri="{BB962C8B-B14F-4D97-AF65-F5344CB8AC3E}">
        <p14:creationId xmlns:p14="http://schemas.microsoft.com/office/powerpoint/2010/main" val="166939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24AA-94BC-4795-8479-BE6C564C7694}"/>
              </a:ext>
            </a:extLst>
          </p:cNvPr>
          <p:cNvSpPr>
            <a:spLocks noGrp="1"/>
          </p:cNvSpPr>
          <p:nvPr>
            <p:ph type="title"/>
          </p:nvPr>
        </p:nvSpPr>
        <p:spPr>
          <a:xfrm>
            <a:off x="4277308" y="1380108"/>
            <a:ext cx="8770571" cy="1560716"/>
          </a:xfrm>
        </p:spPr>
        <p:txBody>
          <a:bodyPr/>
          <a:lstStyle/>
          <a:p>
            <a:r>
              <a:rPr lang="en-IN" dirty="0"/>
              <a:t>Git is not GitHub!</a:t>
            </a:r>
          </a:p>
        </p:txBody>
      </p:sp>
      <p:pic>
        <p:nvPicPr>
          <p:cNvPr id="4" name="Picture 3">
            <a:extLst>
              <a:ext uri="{FF2B5EF4-FFF2-40B4-BE49-F238E27FC236}">
                <a16:creationId xmlns:a16="http://schemas.microsoft.com/office/drawing/2014/main" id="{5F36B2C8-13F7-4E33-B1A9-A3E842313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699" y="2853400"/>
            <a:ext cx="6358227" cy="3001083"/>
          </a:xfrm>
          <a:prstGeom prst="rect">
            <a:avLst/>
          </a:prstGeom>
        </p:spPr>
      </p:pic>
    </p:spTree>
    <p:extLst>
      <p:ext uri="{BB962C8B-B14F-4D97-AF65-F5344CB8AC3E}">
        <p14:creationId xmlns:p14="http://schemas.microsoft.com/office/powerpoint/2010/main" val="200749327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3913</TotalTime>
  <Words>772</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Century Schoolbook</vt:lpstr>
      <vt:lpstr>Corbel</vt:lpstr>
      <vt:lpstr>Droid Serif</vt:lpstr>
      <vt:lpstr>Raleway</vt:lpstr>
      <vt:lpstr>Roboto</vt:lpstr>
      <vt:lpstr>Feathered</vt:lpstr>
      <vt:lpstr>What is the GirlScript Foundation?</vt:lpstr>
      <vt:lpstr>GirlScript Foundation</vt:lpstr>
      <vt:lpstr>Our Goal</vt:lpstr>
      <vt:lpstr>The Founder &amp; CEO-Anubha Maneshwar </vt:lpstr>
      <vt:lpstr>GirlScript Bangalore Chapter</vt:lpstr>
      <vt:lpstr>Campus Hero- Mount Carmel College</vt:lpstr>
      <vt:lpstr>Getting Started with Git and GitHub</vt:lpstr>
      <vt:lpstr>Agenda </vt:lpstr>
      <vt:lpstr>Git is not GitHub!</vt:lpstr>
      <vt:lpstr>What is Git and GitHub?</vt:lpstr>
      <vt:lpstr>PowerPoint Presentation</vt:lpstr>
      <vt:lpstr>What is a Version Control System?</vt:lpstr>
      <vt:lpstr>Understanding GitHub Workflow </vt:lpstr>
      <vt:lpstr>PowerPoint Presentation</vt:lpstr>
      <vt:lpstr>PowerPoint Presentation</vt:lpstr>
      <vt:lpstr>Role of GitHub</vt:lpstr>
      <vt:lpstr>Important Concepts for the GitHub Users </vt:lpstr>
      <vt:lpstr>Some Basic Commands-</vt:lpstr>
      <vt:lpstr>Setting up Git and GitHub</vt:lpstr>
      <vt:lpstr>GitHub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Git and GitHub</dc:title>
  <dc:creator>Jasleen Sondhi</dc:creator>
  <cp:lastModifiedBy>Jasleen Sondhi</cp:lastModifiedBy>
  <cp:revision>23</cp:revision>
  <dcterms:created xsi:type="dcterms:W3CDTF">2020-07-18T10:10:55Z</dcterms:created>
  <dcterms:modified xsi:type="dcterms:W3CDTF">2020-07-25T09:05:37Z</dcterms:modified>
</cp:coreProperties>
</file>