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307" r:id="rId6"/>
    <p:sldId id="308" r:id="rId7"/>
    <p:sldId id="301" r:id="rId8"/>
    <p:sldId id="286" r:id="rId9"/>
    <p:sldId id="302" r:id="rId10"/>
    <p:sldId id="303" r:id="rId11"/>
    <p:sldId id="311" r:id="rId12"/>
    <p:sldId id="304" r:id="rId13"/>
    <p:sldId id="312" r:id="rId14"/>
    <p:sldId id="306" r:id="rId15"/>
    <p:sldId id="305"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72987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72958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74557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68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354755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C8A41-CFFC-4CCF-AC49-D8869FC4C06B}"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9477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C8A41-CFFC-4CCF-AC49-D8869FC4C06B}"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36113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9C8A41-CFFC-4CCF-AC49-D8869FC4C06B}" type="datetimeFigureOut">
              <a:rPr lang="en-IN" smtClean="0"/>
              <a:t>24-12-2020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802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C76CF4-DC2A-4420-A764-00D31EFE7CEF}" type="slidenum">
              <a:rPr lang="en-IN" smtClean="0"/>
              <a:t>‹#›</a:t>
            </a:fld>
            <a:endParaRPr lang="en-IN"/>
          </a:p>
        </p:txBody>
      </p:sp>
    </p:spTree>
    <p:extLst>
      <p:ext uri="{BB962C8B-B14F-4D97-AF65-F5344CB8AC3E}">
        <p14:creationId xmlns:p14="http://schemas.microsoft.com/office/powerpoint/2010/main" val="424956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79879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9C8A41-CFFC-4CCF-AC49-D8869FC4C06B}" type="datetimeFigureOut">
              <a:rPr lang="en-IN" smtClean="0"/>
              <a:t>24-12-2020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C76CF4-DC2A-4420-A764-00D31EFE7C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40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502689" y="21224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Opening Files</a:t>
            </a:r>
          </a:p>
        </p:txBody>
      </p:sp>
      <p:sp>
        <p:nvSpPr>
          <p:cNvPr id="8" name="TextBox 7">
            <a:extLst>
              <a:ext uri="{FF2B5EF4-FFF2-40B4-BE49-F238E27FC236}">
                <a16:creationId xmlns:a16="http://schemas.microsoft.com/office/drawing/2014/main" id="{546B735B-7DD3-43EA-AA5F-F6C107907876}"/>
              </a:ext>
            </a:extLst>
          </p:cNvPr>
          <p:cNvSpPr txBox="1"/>
          <p:nvPr/>
        </p:nvSpPr>
        <p:spPr>
          <a:xfrm>
            <a:off x="1396721" y="1446353"/>
            <a:ext cx="9555982" cy="4370427"/>
          </a:xfrm>
          <a:prstGeom prst="rect">
            <a:avLst/>
          </a:prstGeom>
          <a:noFill/>
        </p:spPr>
        <p:txBody>
          <a:bodyPr wrap="square">
            <a:spAutoFit/>
          </a:bodyPr>
          <a:lstStyle/>
          <a:p>
            <a:r>
              <a:rPr lang="en-US" sz="2000" dirty="0"/>
              <a:t>Prepares the file for reading:</a:t>
            </a:r>
          </a:p>
          <a:p>
            <a:pPr marL="342900" indent="-342900">
              <a:buFont typeface="+mj-lt"/>
              <a:buAutoNum type="arabicPeriod"/>
            </a:pPr>
            <a:r>
              <a:rPr lang="en-US" sz="2000" dirty="0"/>
              <a:t>Links the file variable with the physical file (references to the file variable are references to the physical file).</a:t>
            </a:r>
          </a:p>
          <a:p>
            <a:pPr marL="342900" indent="-342900">
              <a:buFont typeface="+mj-lt"/>
              <a:buAutoNum type="arabicPeriod"/>
            </a:pPr>
            <a:r>
              <a:rPr lang="en-US" sz="2000" dirty="0"/>
              <a:t>Positions the file pointer at the start of the file.</a:t>
            </a:r>
          </a:p>
          <a:p>
            <a:r>
              <a:rPr lang="en-US" sz="2000" dirty="0"/>
              <a:t>Format:</a:t>
            </a:r>
          </a:p>
          <a:p>
            <a:r>
              <a:rPr lang="en-US" sz="2000" dirty="0"/>
              <a:t>     &lt;file variable&gt; = open(&lt;file name&gt;, "r")</a:t>
            </a:r>
          </a:p>
          <a:p>
            <a:endParaRPr lang="en-US" sz="2000" dirty="0"/>
          </a:p>
          <a:p>
            <a:r>
              <a:rPr lang="en-US" sz="2000" dirty="0"/>
              <a:t>Example:</a:t>
            </a:r>
          </a:p>
          <a:p>
            <a:r>
              <a:rPr lang="en-US" sz="2000" dirty="0"/>
              <a:t>    (Constant file name)</a:t>
            </a:r>
          </a:p>
          <a:p>
            <a:r>
              <a:rPr lang="en-US" sz="2000" dirty="0"/>
              <a:t>    </a:t>
            </a:r>
            <a:r>
              <a:rPr lang="en-US" sz="2000" dirty="0" err="1"/>
              <a:t>inputFile</a:t>
            </a:r>
            <a:r>
              <a:rPr lang="en-US" sz="2000" dirty="0"/>
              <a:t> = open("data.txt", "r")</a:t>
            </a:r>
          </a:p>
          <a:p>
            <a:r>
              <a:rPr lang="en-US" sz="2000" dirty="0"/>
              <a:t>OR</a:t>
            </a:r>
          </a:p>
          <a:p>
            <a:r>
              <a:rPr lang="en-US" sz="2000" dirty="0"/>
              <a:t>    (Variable file name: entered by user at runtime)</a:t>
            </a:r>
          </a:p>
          <a:p>
            <a:r>
              <a:rPr lang="en-US" sz="2000" dirty="0"/>
              <a:t>  filename = input("Enter name of input file: ")</a:t>
            </a:r>
          </a:p>
          <a:p>
            <a:r>
              <a:rPr lang="en-US" sz="2000" dirty="0"/>
              <a:t>  </a:t>
            </a:r>
            <a:r>
              <a:rPr lang="en-US" sz="2000" dirty="0" err="1"/>
              <a:t>inputFile</a:t>
            </a:r>
            <a:r>
              <a:rPr lang="en-US" sz="2000" dirty="0"/>
              <a:t> = open(filename, "r")</a:t>
            </a:r>
          </a:p>
        </p:txBody>
      </p:sp>
    </p:spTree>
    <p:extLst>
      <p:ext uri="{BB962C8B-B14F-4D97-AF65-F5344CB8AC3E}">
        <p14:creationId xmlns:p14="http://schemas.microsoft.com/office/powerpoint/2010/main" val="412616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206074" y="306455"/>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Opening Files</a:t>
            </a:r>
          </a:p>
        </p:txBody>
      </p:sp>
      <p:sp>
        <p:nvSpPr>
          <p:cNvPr id="8" name="TextBox 7">
            <a:extLst>
              <a:ext uri="{FF2B5EF4-FFF2-40B4-BE49-F238E27FC236}">
                <a16:creationId xmlns:a16="http://schemas.microsoft.com/office/drawing/2014/main" id="{546B735B-7DD3-43EA-AA5F-F6C107907876}"/>
              </a:ext>
            </a:extLst>
          </p:cNvPr>
          <p:cNvSpPr txBox="1"/>
          <p:nvPr/>
        </p:nvSpPr>
        <p:spPr>
          <a:xfrm>
            <a:off x="1215851" y="1351508"/>
            <a:ext cx="9555982" cy="4154984"/>
          </a:xfrm>
          <a:prstGeom prst="rect">
            <a:avLst/>
          </a:prstGeom>
          <a:noFill/>
        </p:spPr>
        <p:txBody>
          <a:bodyPr wrap="square">
            <a:spAutoFit/>
          </a:bodyPr>
          <a:lstStyle/>
          <a:p>
            <a:pPr algn="ctr" fontAlgn="base"/>
            <a:r>
              <a:rPr lang="en-US" sz="2400" b="1" i="0" u="sng" dirty="0">
                <a:effectLst/>
                <a:latin typeface="var(--font-din)"/>
              </a:rPr>
              <a:t>Working of open() function</a:t>
            </a:r>
            <a:endParaRPr lang="en-US" sz="2400" b="0" i="0" u="sng" dirty="0">
              <a:effectLst/>
              <a:latin typeface="var(--font-din)"/>
            </a:endParaRPr>
          </a:p>
          <a:p>
            <a:pPr algn="l" fontAlgn="base"/>
            <a:r>
              <a:rPr lang="en-US" sz="2400" b="0" i="0" dirty="0">
                <a:effectLst/>
                <a:latin typeface="var(--font-din)"/>
              </a:rPr>
              <a:t>We use </a:t>
            </a:r>
            <a:r>
              <a:rPr lang="en-US" sz="2400" b="1" i="0" dirty="0">
                <a:effectLst/>
                <a:latin typeface="var(--font-din)"/>
              </a:rPr>
              <a:t>open ()</a:t>
            </a:r>
            <a:r>
              <a:rPr lang="en-US" sz="2400" b="0" i="0" dirty="0">
                <a:effectLst/>
                <a:latin typeface="var(--font-din)"/>
              </a:rPr>
              <a:t> function in Python to open a file in read or write mode. As explained above, open ( ) will return a file object. To return a file object we use </a:t>
            </a:r>
            <a:r>
              <a:rPr lang="en-US" sz="2400" b="1" i="0" dirty="0">
                <a:effectLst/>
                <a:latin typeface="var(--font-din)"/>
              </a:rPr>
              <a:t>open()</a:t>
            </a:r>
            <a:r>
              <a:rPr lang="en-US" sz="2400" b="0" i="0" dirty="0">
                <a:effectLst/>
                <a:latin typeface="var(--font-din)"/>
              </a:rPr>
              <a:t> function along with two arguments, that accepts file name and the mode, whether to read or write. So, the syntax being: </a:t>
            </a:r>
            <a:r>
              <a:rPr lang="en-US" sz="2400" b="1" i="0" dirty="0">
                <a:effectLst/>
                <a:latin typeface="var(--font-din)"/>
              </a:rPr>
              <a:t>open(filename, mode)</a:t>
            </a:r>
            <a:r>
              <a:rPr lang="en-US" sz="2400" b="0" i="0" dirty="0">
                <a:effectLst/>
                <a:latin typeface="var(--font-din)"/>
              </a:rPr>
              <a:t>. There are three kinds of mode, that Python provides and how files can be opened:</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r </a:t>
            </a:r>
            <a:r>
              <a:rPr lang="en-US" sz="2400" b="0" i="0" dirty="0">
                <a:effectLst/>
                <a:latin typeface="var(--font-din)"/>
              </a:rPr>
              <a:t>“, for reading.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w </a:t>
            </a:r>
            <a:r>
              <a:rPr lang="en-US" sz="2400" b="0" i="0" dirty="0">
                <a:effectLst/>
                <a:latin typeface="var(--font-din)"/>
              </a:rPr>
              <a:t>“, for writing.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a </a:t>
            </a:r>
            <a:r>
              <a:rPr lang="en-US" sz="2400" b="0" i="0" dirty="0">
                <a:effectLst/>
                <a:latin typeface="var(--font-din)"/>
              </a:rPr>
              <a:t>“, for appending.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r+ </a:t>
            </a:r>
            <a:r>
              <a:rPr lang="en-US" sz="2400" b="0" i="0" dirty="0">
                <a:effectLst/>
                <a:latin typeface="var(--font-din)"/>
              </a:rPr>
              <a:t>“, for both reading and writing</a:t>
            </a:r>
          </a:p>
        </p:txBody>
      </p:sp>
      <p:sp>
        <p:nvSpPr>
          <p:cNvPr id="6" name="TextBox 5">
            <a:extLst>
              <a:ext uri="{FF2B5EF4-FFF2-40B4-BE49-F238E27FC236}">
                <a16:creationId xmlns:a16="http://schemas.microsoft.com/office/drawing/2014/main" id="{5D366716-B4C8-4607-B99C-EE32300FA25C}"/>
              </a:ext>
            </a:extLst>
          </p:cNvPr>
          <p:cNvSpPr txBox="1"/>
          <p:nvPr/>
        </p:nvSpPr>
        <p:spPr>
          <a:xfrm>
            <a:off x="2568611" y="5456936"/>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37085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2859595" y="33282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Reading information from files</a:t>
            </a:r>
          </a:p>
        </p:txBody>
      </p:sp>
      <p:sp>
        <p:nvSpPr>
          <p:cNvPr id="6" name="TextBox 5">
            <a:extLst>
              <a:ext uri="{FF2B5EF4-FFF2-40B4-BE49-F238E27FC236}">
                <a16:creationId xmlns:a16="http://schemas.microsoft.com/office/drawing/2014/main" id="{BB976BC2-29AA-4C62-A2B0-C3F3D0CCBE32}"/>
              </a:ext>
            </a:extLst>
          </p:cNvPr>
          <p:cNvSpPr txBox="1"/>
          <p:nvPr/>
        </p:nvSpPr>
        <p:spPr>
          <a:xfrm>
            <a:off x="1798655" y="1446353"/>
            <a:ext cx="8983226" cy="4370427"/>
          </a:xfrm>
          <a:prstGeom prst="rect">
            <a:avLst/>
          </a:prstGeom>
          <a:noFill/>
        </p:spPr>
        <p:txBody>
          <a:bodyPr wrap="square">
            <a:spAutoFit/>
          </a:bodyPr>
          <a:lstStyle/>
          <a:p>
            <a:r>
              <a:rPr lang="en-US" sz="2000" dirty="0"/>
              <a:t>Prepares the file for reading:</a:t>
            </a:r>
          </a:p>
          <a:p>
            <a:r>
              <a:rPr lang="en-US" sz="2000" dirty="0"/>
              <a:t>Links the file variable with the physical file (references to the file variable are references to the physical file).</a:t>
            </a:r>
          </a:p>
          <a:p>
            <a:r>
              <a:rPr lang="en-US" sz="2000" dirty="0"/>
              <a:t>Positions the file pointer at the start of the file.</a:t>
            </a:r>
          </a:p>
          <a:p>
            <a:r>
              <a:rPr lang="en-US" sz="2000" dirty="0"/>
              <a:t>Format:1</a:t>
            </a:r>
          </a:p>
          <a:p>
            <a:r>
              <a:rPr lang="en-US" sz="2000" dirty="0"/>
              <a:t>     &lt;file variable&gt; = open(&lt;file name&gt;, "r")</a:t>
            </a:r>
          </a:p>
          <a:p>
            <a:endParaRPr lang="en-US" sz="2000" dirty="0"/>
          </a:p>
          <a:p>
            <a:r>
              <a:rPr lang="en-US" sz="2000" dirty="0"/>
              <a:t>Example:</a:t>
            </a:r>
          </a:p>
          <a:p>
            <a:r>
              <a:rPr lang="en-US" sz="2000" dirty="0"/>
              <a:t>    (Constant file name)</a:t>
            </a:r>
          </a:p>
          <a:p>
            <a:r>
              <a:rPr lang="en-US" sz="2000" dirty="0"/>
              <a:t>    </a:t>
            </a:r>
            <a:r>
              <a:rPr lang="en-US" sz="2000" dirty="0" err="1"/>
              <a:t>inputFile</a:t>
            </a:r>
            <a:r>
              <a:rPr lang="en-US" sz="2000" dirty="0"/>
              <a:t> = open("data.txt", "r")</a:t>
            </a:r>
          </a:p>
          <a:p>
            <a:r>
              <a:rPr lang="en-US" sz="2000" dirty="0"/>
              <a:t>OR</a:t>
            </a:r>
          </a:p>
          <a:p>
            <a:r>
              <a:rPr lang="en-US" sz="2000" dirty="0"/>
              <a:t>    (Variable file name: entered by user at runtime)</a:t>
            </a:r>
          </a:p>
          <a:p>
            <a:r>
              <a:rPr lang="en-US" sz="2000" dirty="0"/>
              <a:t>  filename = input("Enter name of input file: ")</a:t>
            </a:r>
          </a:p>
          <a:p>
            <a:r>
              <a:rPr lang="en-US" sz="2000" dirty="0"/>
              <a:t>  </a:t>
            </a:r>
            <a:r>
              <a:rPr lang="en-US" sz="2000" dirty="0" err="1"/>
              <a:t>inputFile</a:t>
            </a:r>
            <a:r>
              <a:rPr lang="en-US" sz="2000" dirty="0"/>
              <a:t> = open(filename, "r")</a:t>
            </a:r>
          </a:p>
        </p:txBody>
      </p:sp>
    </p:spTree>
    <p:extLst>
      <p:ext uri="{BB962C8B-B14F-4D97-AF65-F5344CB8AC3E}">
        <p14:creationId xmlns:p14="http://schemas.microsoft.com/office/powerpoint/2010/main" val="167686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BF509-D8A0-446E-B818-2051C65D8EA1}"/>
              </a:ext>
            </a:extLst>
          </p:cNvPr>
          <p:cNvSpPr txBox="1"/>
          <p:nvPr/>
        </p:nvSpPr>
        <p:spPr>
          <a:xfrm>
            <a:off x="371788" y="560421"/>
            <a:ext cx="11344589" cy="1569660"/>
          </a:xfrm>
          <a:prstGeom prst="rect">
            <a:avLst/>
          </a:prstGeom>
          <a:noFill/>
        </p:spPr>
        <p:txBody>
          <a:bodyPr wrap="square">
            <a:spAutoFit/>
          </a:bodyPr>
          <a:lstStyle/>
          <a:p>
            <a:pPr algn="ctr" fontAlgn="base"/>
            <a:r>
              <a:rPr lang="en-US" sz="2400" b="1" i="0" dirty="0">
                <a:effectLst/>
                <a:latin typeface="var(--font-din)"/>
              </a:rPr>
              <a:t>Working of read() mode</a:t>
            </a:r>
            <a:endParaRPr lang="en-US" sz="2400" b="0" i="0" dirty="0">
              <a:effectLst/>
              <a:latin typeface="var(--font-din)"/>
            </a:endParaRPr>
          </a:p>
          <a:p>
            <a:pPr algn="l" fontAlgn="base"/>
            <a:r>
              <a:rPr lang="en-US" sz="2400" b="0" i="0" dirty="0">
                <a:effectLst/>
                <a:latin typeface="var(--font-din)"/>
              </a:rPr>
              <a:t>There is more than one way to read a file in Python. If you need to extract a string that contains all characters in the file then we can use </a:t>
            </a:r>
            <a:r>
              <a:rPr lang="en-US" sz="2400" b="1" i="0" dirty="0" err="1">
                <a:effectLst/>
                <a:latin typeface="var(--font-din)"/>
              </a:rPr>
              <a:t>file.read</a:t>
            </a:r>
            <a:r>
              <a:rPr lang="en-US" sz="2400" b="1" i="0" dirty="0">
                <a:effectLst/>
                <a:latin typeface="var(--font-din)"/>
              </a:rPr>
              <a:t>()</a:t>
            </a:r>
            <a:r>
              <a:rPr lang="en-US" sz="2400" b="0" i="0" dirty="0">
                <a:effectLst/>
                <a:latin typeface="var(--font-din)"/>
              </a:rPr>
              <a:t>. The full code would work like this:</a:t>
            </a:r>
          </a:p>
        </p:txBody>
      </p:sp>
      <p:sp>
        <p:nvSpPr>
          <p:cNvPr id="5" name="TextBox 4">
            <a:extLst>
              <a:ext uri="{FF2B5EF4-FFF2-40B4-BE49-F238E27FC236}">
                <a16:creationId xmlns:a16="http://schemas.microsoft.com/office/drawing/2014/main" id="{8F99A087-70EB-4DED-8794-39766C4866EB}"/>
              </a:ext>
            </a:extLst>
          </p:cNvPr>
          <p:cNvSpPr txBox="1"/>
          <p:nvPr/>
        </p:nvSpPr>
        <p:spPr>
          <a:xfrm>
            <a:off x="371788" y="2467429"/>
            <a:ext cx="11193865" cy="1200329"/>
          </a:xfrm>
          <a:prstGeom prst="rect">
            <a:avLst/>
          </a:prstGeom>
          <a:noFill/>
        </p:spPr>
        <p:txBody>
          <a:bodyPr wrap="square">
            <a:spAutoFit/>
          </a:bodyPr>
          <a:lstStyle/>
          <a:p>
            <a:r>
              <a:rPr lang="en-US" sz="2400" dirty="0"/>
              <a:t>Another way to read a file is to call a certain number of characters like in the following code the interpreter will read the first five characters of stored data and return it as a string</a:t>
            </a:r>
            <a:endParaRPr lang="en-IN" sz="2400" dirty="0"/>
          </a:p>
        </p:txBody>
      </p:sp>
      <p:sp>
        <p:nvSpPr>
          <p:cNvPr id="6" name="TextBox 5">
            <a:extLst>
              <a:ext uri="{FF2B5EF4-FFF2-40B4-BE49-F238E27FC236}">
                <a16:creationId xmlns:a16="http://schemas.microsoft.com/office/drawing/2014/main" id="{2CDA971B-15B8-48F3-80F7-224F93876418}"/>
              </a:ext>
            </a:extLst>
          </p:cNvPr>
          <p:cNvSpPr txBox="1"/>
          <p:nvPr/>
        </p:nvSpPr>
        <p:spPr>
          <a:xfrm>
            <a:off x="378489" y="3939439"/>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42553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954864" y="192148"/>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Writing to a File</a:t>
            </a:r>
          </a:p>
        </p:txBody>
      </p:sp>
      <p:sp>
        <p:nvSpPr>
          <p:cNvPr id="4" name="Rectangle 3">
            <a:extLst>
              <a:ext uri="{FF2B5EF4-FFF2-40B4-BE49-F238E27FC236}">
                <a16:creationId xmlns:a16="http://schemas.microsoft.com/office/drawing/2014/main" id="{8E387ABA-A368-4CB6-B1A6-0A2E224E0F84}"/>
              </a:ext>
            </a:extLst>
          </p:cNvPr>
          <p:cNvSpPr txBox="1">
            <a:spLocks noChangeArrowheads="1"/>
          </p:cNvSpPr>
          <p:nvPr/>
        </p:nvSpPr>
        <p:spPr>
          <a:xfrm>
            <a:off x="1612761" y="1258557"/>
            <a:ext cx="8229600" cy="37254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You can use the ‘</a:t>
            </a:r>
            <a:r>
              <a:rPr lang="en-US" altLang="ja-JP" dirty="0">
                <a:latin typeface="Consolas" panose="020B0609020204030204" pitchFamily="49" charset="0"/>
              </a:rPr>
              <a:t>write()</a:t>
            </a:r>
            <a:r>
              <a:rPr lang="en-US" altLang="en-US" dirty="0"/>
              <a:t>’</a:t>
            </a:r>
            <a:r>
              <a:rPr lang="en-US" altLang="ja-JP" dirty="0"/>
              <a:t> function in conjunction with a file variable.</a:t>
            </a:r>
          </a:p>
          <a:p>
            <a:r>
              <a:rPr lang="en-US" altLang="en-US" dirty="0"/>
              <a:t>Note however that this function will ONLY take a string parameter (everything else must be converted to this type first). </a:t>
            </a:r>
            <a:endParaRPr lang="en-US" altLang="en-US" b="1" dirty="0"/>
          </a:p>
          <a:p>
            <a:pPr>
              <a:buFontTx/>
              <a:buNone/>
            </a:pPr>
            <a:r>
              <a:rPr lang="en-US" altLang="en-US" b="1" dirty="0"/>
              <a:t>Format:</a:t>
            </a:r>
          </a:p>
          <a:p>
            <a:pPr>
              <a:buFontTx/>
              <a:buNone/>
            </a:pPr>
            <a:r>
              <a:rPr lang="en-US" altLang="en-US" sz="1800" dirty="0"/>
              <a:t>     </a:t>
            </a:r>
            <a:r>
              <a:rPr lang="en-US" altLang="en-US" sz="1800" dirty="0" err="1">
                <a:latin typeface="Consolas" panose="020B0609020204030204" pitchFamily="49" charset="0"/>
              </a:rPr>
              <a:t>outputFile.write</a:t>
            </a:r>
            <a:r>
              <a:rPr lang="en-US" altLang="en-US" sz="1800" dirty="0">
                <a:latin typeface="Consolas" panose="020B0609020204030204" pitchFamily="49" charset="0"/>
              </a:rPr>
              <a:t>(temp)</a:t>
            </a:r>
            <a:endParaRPr lang="en-US" altLang="en-US" sz="1800" dirty="0"/>
          </a:p>
          <a:p>
            <a:pPr>
              <a:buFontTx/>
              <a:buNone/>
            </a:pPr>
            <a:r>
              <a:rPr lang="en-US" altLang="en-US" b="1" dirty="0"/>
              <a:t>Example:</a:t>
            </a:r>
          </a:p>
          <a:p>
            <a:pPr>
              <a:buFontTx/>
              <a:buNone/>
            </a:pPr>
            <a:r>
              <a:rPr lang="en-US" altLang="en-US" sz="1800" b="1" dirty="0">
                <a:solidFill>
                  <a:srgbClr val="00B0F0"/>
                </a:solidFill>
                <a:latin typeface="Consolas" panose="020B0609020204030204" pitchFamily="49" charset="0"/>
              </a:rPr>
              <a:t>    # Assume that temp contains a string of characters.   </a:t>
            </a:r>
          </a:p>
          <a:p>
            <a:pPr>
              <a:buFontTx/>
              <a:buNone/>
            </a:pPr>
            <a:r>
              <a:rPr lang="en-US" altLang="en-US" sz="1800" dirty="0">
                <a:latin typeface="Consolas" panose="020B0609020204030204" pitchFamily="49" charset="0"/>
              </a:rPr>
              <a:t>    </a:t>
            </a:r>
            <a:r>
              <a:rPr lang="en-US" altLang="en-US" sz="1800" dirty="0" err="1">
                <a:latin typeface="Consolas" panose="020B0609020204030204" pitchFamily="49" charset="0"/>
              </a:rPr>
              <a:t>outputFile.write</a:t>
            </a:r>
            <a:r>
              <a:rPr lang="en-US" altLang="en-US" sz="1800" dirty="0">
                <a:latin typeface="Consolas" panose="020B0609020204030204" pitchFamily="49" charset="0"/>
              </a:rPr>
              <a:t> (temp)</a:t>
            </a:r>
          </a:p>
        </p:txBody>
      </p:sp>
      <p:sp>
        <p:nvSpPr>
          <p:cNvPr id="6" name="TextBox 5">
            <a:extLst>
              <a:ext uri="{FF2B5EF4-FFF2-40B4-BE49-F238E27FC236}">
                <a16:creationId xmlns:a16="http://schemas.microsoft.com/office/drawing/2014/main" id="{4E3C9942-B3F3-4404-80A9-2DF5FFAF428A}"/>
              </a:ext>
            </a:extLst>
          </p:cNvPr>
          <p:cNvSpPr txBox="1"/>
          <p:nvPr/>
        </p:nvSpPr>
        <p:spPr>
          <a:xfrm>
            <a:off x="1612761" y="4951683"/>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7000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196025" y="292631"/>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Closing The File</a:t>
            </a:r>
          </a:p>
        </p:txBody>
      </p:sp>
      <p:sp>
        <p:nvSpPr>
          <p:cNvPr id="8" name="Rectangle 3">
            <a:extLst>
              <a:ext uri="{FF2B5EF4-FFF2-40B4-BE49-F238E27FC236}">
                <a16:creationId xmlns:a16="http://schemas.microsoft.com/office/drawing/2014/main" id="{3E3D062A-3382-48EE-ACFD-92B25CF621B0}"/>
              </a:ext>
            </a:extLst>
          </p:cNvPr>
          <p:cNvSpPr txBox="1">
            <a:spLocks noChangeArrowheads="1"/>
          </p:cNvSpPr>
          <p:nvPr/>
        </p:nvSpPr>
        <p:spPr>
          <a:xfrm>
            <a:off x="1694819" y="1489668"/>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Although a file is automatically closed when your program ends it is still a good style to explicitly close your file as soon as the program is done with it.</a:t>
            </a:r>
          </a:p>
          <a:p>
            <a:pPr lvl="1"/>
            <a:r>
              <a:rPr lang="en-US" altLang="en-US" dirty="0"/>
              <a:t>What if the program encounters a runtime error and crashes before it reaches the end? The input file may remain ‘locked’ an inaccessible state because it’s still open.</a:t>
            </a:r>
          </a:p>
          <a:p>
            <a:r>
              <a:rPr lang="en-US" altLang="en-US" b="1" dirty="0">
                <a:latin typeface="Consolas" panose="020B0609020204030204" pitchFamily="49" charset="0"/>
              </a:rPr>
              <a:t>Format</a:t>
            </a:r>
            <a:r>
              <a:rPr lang="en-US" altLang="en-US" dirty="0">
                <a:latin typeface="Consolas" panose="020B0609020204030204" pitchFamily="49" charset="0"/>
              </a:rPr>
              <a:t>:</a:t>
            </a:r>
          </a:p>
          <a:p>
            <a:pPr lvl="1">
              <a:buFont typeface="Times New Roman" panose="02020603050405020304" pitchFamily="18" charset="0"/>
              <a:buNone/>
            </a:pPr>
            <a:r>
              <a:rPr lang="en-US" altLang="en-US" dirty="0">
                <a:latin typeface="Consolas" panose="020B0609020204030204" pitchFamily="49" charset="0"/>
              </a:rPr>
              <a:t>&lt;</a:t>
            </a:r>
            <a:r>
              <a:rPr lang="en-US" altLang="en-US" i="1" dirty="0">
                <a:latin typeface="Consolas" panose="020B0609020204030204" pitchFamily="49" charset="0"/>
              </a:rPr>
              <a:t>name of file variable</a:t>
            </a:r>
            <a:r>
              <a:rPr lang="en-US" altLang="en-US" dirty="0">
                <a:latin typeface="Consolas" panose="020B0609020204030204" pitchFamily="49" charset="0"/>
              </a:rPr>
              <a:t>&gt;.close()</a:t>
            </a:r>
          </a:p>
          <a:p>
            <a:pPr lvl="1">
              <a:buFont typeface="Times New Roman" panose="02020603050405020304" pitchFamily="18" charset="0"/>
              <a:buNone/>
            </a:pPr>
            <a:endParaRPr lang="en-US" altLang="en-US" dirty="0">
              <a:latin typeface="Consolas" panose="020B0609020204030204" pitchFamily="49" charset="0"/>
            </a:endParaRPr>
          </a:p>
          <a:p>
            <a:r>
              <a:rPr lang="en-US" altLang="en-US" b="1" dirty="0">
                <a:latin typeface="Consolas" panose="020B0609020204030204" pitchFamily="49" charset="0"/>
              </a:rPr>
              <a:t>Example</a:t>
            </a:r>
            <a:r>
              <a:rPr lang="en-US" altLang="en-US" dirty="0">
                <a:latin typeface="Consolas" panose="020B0609020204030204" pitchFamily="49" charset="0"/>
              </a:rPr>
              <a:t>:</a:t>
            </a:r>
          </a:p>
          <a:p>
            <a:pPr lvl="1">
              <a:buFont typeface="Times New Roman" panose="02020603050405020304" pitchFamily="18" charset="0"/>
              <a:buNone/>
            </a:pPr>
            <a:r>
              <a:rPr lang="en-US" altLang="en-US" dirty="0" err="1">
                <a:latin typeface="Consolas" panose="020B0609020204030204" pitchFamily="49" charset="0"/>
              </a:rPr>
              <a:t>inputFile.close</a:t>
            </a:r>
            <a:r>
              <a:rPr lang="en-US" altLang="en-US" dirty="0">
                <a:latin typeface="Consolas" panose="020B0609020204030204" pitchFamily="49" charset="0"/>
              </a:rPr>
              <a:t>()</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03363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33188" y="2558393"/>
            <a:ext cx="11964236" cy="707886"/>
          </a:xfrm>
          <a:prstGeom prst="rect">
            <a:avLst/>
          </a:prstGeom>
          <a:noFill/>
        </p:spPr>
        <p:txBody>
          <a:bodyPr wrap="square">
            <a:spAutoFit/>
          </a:bodyPr>
          <a:lstStyle/>
          <a:p>
            <a:r>
              <a:rPr lang="en-IN" sz="4000" b="1" dirty="0">
                <a:solidFill>
                  <a:srgbClr val="002060"/>
                </a:solidFill>
              </a:rPr>
              <a:t>File Handling </a:t>
            </a:r>
            <a:r>
              <a:rPr lang="en-IN" sz="4000" b="1" dirty="0">
                <a:solidFill>
                  <a:srgbClr val="FF0000"/>
                </a:solidFill>
              </a:rPr>
              <a:t>in 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Generators and Decorators</a:t>
            </a:r>
          </a:p>
          <a:p>
            <a:pPr marL="285750" marR="0" lvl="0" indent="-285750" algn="l" rtl="0">
              <a:spcBef>
                <a:spcPts val="0"/>
              </a:spcBef>
              <a:spcAft>
                <a:spcPts val="0"/>
              </a:spcAft>
              <a:buClr>
                <a:schemeClr val="dk1"/>
              </a:buClr>
              <a:buSzPts val="2800"/>
              <a:buFont typeface="Noto Sans Symbols"/>
              <a:buChar char="⮚"/>
            </a:pPr>
            <a:r>
              <a:rPr lang="en-IN" sz="2800" dirty="0"/>
              <a:t>File Handling</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427137" y="222293"/>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Generators</a:t>
            </a:r>
          </a:p>
        </p:txBody>
      </p:sp>
      <p:sp>
        <p:nvSpPr>
          <p:cNvPr id="6" name="TextBox 5">
            <a:extLst>
              <a:ext uri="{FF2B5EF4-FFF2-40B4-BE49-F238E27FC236}">
                <a16:creationId xmlns:a16="http://schemas.microsoft.com/office/drawing/2014/main" id="{3A247480-9AC6-4B7A-968F-66233553E857}"/>
              </a:ext>
            </a:extLst>
          </p:cNvPr>
          <p:cNvSpPr txBox="1"/>
          <p:nvPr/>
        </p:nvSpPr>
        <p:spPr>
          <a:xfrm>
            <a:off x="411982" y="1183419"/>
            <a:ext cx="11113477" cy="1200329"/>
          </a:xfrm>
          <a:prstGeom prst="rect">
            <a:avLst/>
          </a:prstGeom>
          <a:noFill/>
        </p:spPr>
        <p:txBody>
          <a:bodyPr wrap="square">
            <a:spAutoFit/>
          </a:bodyPr>
          <a:lstStyle/>
          <a:p>
            <a:r>
              <a:rPr lang="en-US" sz="2400" dirty="0"/>
              <a:t> A generator-function is defined like a normal function, but whenever it needs to generate a value, it does so with the yield keyword rather than return. If the body of a def contains yield, the function automatically becomes a generator function.</a:t>
            </a:r>
            <a:endParaRPr lang="en-IN" sz="2400" dirty="0"/>
          </a:p>
        </p:txBody>
      </p:sp>
      <p:sp>
        <p:nvSpPr>
          <p:cNvPr id="8" name="TextBox 7">
            <a:extLst>
              <a:ext uri="{FF2B5EF4-FFF2-40B4-BE49-F238E27FC236}">
                <a16:creationId xmlns:a16="http://schemas.microsoft.com/office/drawing/2014/main" id="{38D34037-CA56-47A2-943D-EDCFAF63F7E5}"/>
              </a:ext>
            </a:extLst>
          </p:cNvPr>
          <p:cNvSpPr txBox="1"/>
          <p:nvPr/>
        </p:nvSpPr>
        <p:spPr>
          <a:xfrm>
            <a:off x="482320" y="4074842"/>
            <a:ext cx="11394830" cy="1015663"/>
          </a:xfrm>
          <a:prstGeom prst="rect">
            <a:avLst/>
          </a:prstGeom>
          <a:noFill/>
        </p:spPr>
        <p:txBody>
          <a:bodyPr wrap="square">
            <a:spAutoFit/>
          </a:bodyPr>
          <a:lstStyle/>
          <a:p>
            <a:r>
              <a:rPr lang="en-US" sz="2000" b="0" i="0" dirty="0">
                <a:effectLst/>
                <a:latin typeface="urw-din"/>
              </a:rPr>
              <a:t>A more practical type of stream processing is handling large data files such as log files. Generators provide a space efficient method for such data processing as only parts of the file are handled at one given point in time.</a:t>
            </a:r>
            <a:endParaRPr lang="en-IN" sz="2000" dirty="0"/>
          </a:p>
        </p:txBody>
      </p:sp>
      <p:sp>
        <p:nvSpPr>
          <p:cNvPr id="11" name="TextBox 10">
            <a:extLst>
              <a:ext uri="{FF2B5EF4-FFF2-40B4-BE49-F238E27FC236}">
                <a16:creationId xmlns:a16="http://schemas.microsoft.com/office/drawing/2014/main" id="{50A6DC4F-927B-48EF-A1FE-BC1D72177203}"/>
              </a:ext>
            </a:extLst>
          </p:cNvPr>
          <p:cNvSpPr txBox="1"/>
          <p:nvPr/>
        </p:nvSpPr>
        <p:spPr>
          <a:xfrm>
            <a:off x="482320" y="3287821"/>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
        <p:nvSpPr>
          <p:cNvPr id="13" name="TextBox 12">
            <a:extLst>
              <a:ext uri="{FF2B5EF4-FFF2-40B4-BE49-F238E27FC236}">
                <a16:creationId xmlns:a16="http://schemas.microsoft.com/office/drawing/2014/main" id="{3D3B4CCE-6214-4F7F-B1D8-66912F3D1353}"/>
              </a:ext>
            </a:extLst>
          </p:cNvPr>
          <p:cNvSpPr txBox="1"/>
          <p:nvPr/>
        </p:nvSpPr>
        <p:spPr>
          <a:xfrm>
            <a:off x="482320" y="2579935"/>
            <a:ext cx="11191351" cy="707886"/>
          </a:xfrm>
          <a:prstGeom prst="rect">
            <a:avLst/>
          </a:prstGeom>
          <a:noFill/>
        </p:spPr>
        <p:txBody>
          <a:bodyPr wrap="square">
            <a:spAutoFit/>
          </a:bodyPr>
          <a:lstStyle/>
          <a:p>
            <a:r>
              <a:rPr lang="en-US" sz="2000" dirty="0"/>
              <a:t>Generator functions return a generator object. Generator objects are used either by calling the next method on the generator object or using the generator object in a “for in” loop </a:t>
            </a:r>
            <a:endParaRPr lang="en-IN" sz="2000" dirty="0"/>
          </a:p>
        </p:txBody>
      </p:sp>
    </p:spTree>
    <p:extLst>
      <p:ext uri="{BB962C8B-B14F-4D97-AF65-F5344CB8AC3E}">
        <p14:creationId xmlns:p14="http://schemas.microsoft.com/office/powerpoint/2010/main" val="194373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66848" y="232341"/>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Decorators</a:t>
            </a:r>
          </a:p>
        </p:txBody>
      </p:sp>
      <p:sp>
        <p:nvSpPr>
          <p:cNvPr id="6" name="TextBox 5">
            <a:extLst>
              <a:ext uri="{FF2B5EF4-FFF2-40B4-BE49-F238E27FC236}">
                <a16:creationId xmlns:a16="http://schemas.microsoft.com/office/drawing/2014/main" id="{1CB4AB3F-3FEB-4C4F-9D51-BC1F580C403D}"/>
              </a:ext>
            </a:extLst>
          </p:cNvPr>
          <p:cNvSpPr txBox="1"/>
          <p:nvPr/>
        </p:nvSpPr>
        <p:spPr>
          <a:xfrm>
            <a:off x="378489" y="1364290"/>
            <a:ext cx="11689581" cy="1200329"/>
          </a:xfrm>
          <a:prstGeom prst="rect">
            <a:avLst/>
          </a:prstGeom>
          <a:noFill/>
        </p:spPr>
        <p:txBody>
          <a:bodyPr wrap="square">
            <a:spAutoFit/>
          </a:bodyPr>
          <a:lstStyle/>
          <a:p>
            <a:r>
              <a:rPr lang="en-US" sz="2400" dirty="0"/>
              <a:t>Decorators are very powerful and useful tool in Python since it allows programmers to modify the behavior of function or class. Decorators allow us to wrap another function in order to extend the behavior of wrapped function, without permanently modifying it.</a:t>
            </a:r>
            <a:endParaRPr lang="en-IN" sz="2400" dirty="0"/>
          </a:p>
        </p:txBody>
      </p:sp>
      <p:sp>
        <p:nvSpPr>
          <p:cNvPr id="8" name="TextBox 7">
            <a:extLst>
              <a:ext uri="{FF2B5EF4-FFF2-40B4-BE49-F238E27FC236}">
                <a16:creationId xmlns:a16="http://schemas.microsoft.com/office/drawing/2014/main" id="{CD06B288-AC0D-4D56-8FC7-8A524AC37934}"/>
              </a:ext>
            </a:extLst>
          </p:cNvPr>
          <p:cNvSpPr txBox="1"/>
          <p:nvPr/>
        </p:nvSpPr>
        <p:spPr>
          <a:xfrm>
            <a:off x="378489" y="2765563"/>
            <a:ext cx="11357986" cy="830997"/>
          </a:xfrm>
          <a:prstGeom prst="rect">
            <a:avLst/>
          </a:prstGeom>
          <a:noFill/>
        </p:spPr>
        <p:txBody>
          <a:bodyPr wrap="square">
            <a:spAutoFit/>
          </a:bodyPr>
          <a:lstStyle/>
          <a:p>
            <a:r>
              <a:rPr lang="en-US" sz="2400" dirty="0"/>
              <a:t>This is also called metaprogramming because a part of the program tries to modify another part of the program at compile time.</a:t>
            </a:r>
            <a:endParaRPr lang="en-IN" sz="2400" dirty="0"/>
          </a:p>
        </p:txBody>
      </p:sp>
      <p:sp>
        <p:nvSpPr>
          <p:cNvPr id="9" name="TextBox 8">
            <a:extLst>
              <a:ext uri="{FF2B5EF4-FFF2-40B4-BE49-F238E27FC236}">
                <a16:creationId xmlns:a16="http://schemas.microsoft.com/office/drawing/2014/main" id="{C67005DD-CFEC-446D-A4A6-073FC10EB6A0}"/>
              </a:ext>
            </a:extLst>
          </p:cNvPr>
          <p:cNvSpPr txBox="1"/>
          <p:nvPr/>
        </p:nvSpPr>
        <p:spPr>
          <a:xfrm>
            <a:off x="378489" y="3939439"/>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93421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2498691" y="2256943"/>
            <a:ext cx="11964236" cy="830997"/>
          </a:xfrm>
          <a:prstGeom prst="rect">
            <a:avLst/>
          </a:prstGeom>
          <a:noFill/>
        </p:spPr>
        <p:txBody>
          <a:bodyPr wrap="square">
            <a:spAutoFit/>
          </a:bodyPr>
          <a:lstStyle/>
          <a:p>
            <a:r>
              <a:rPr lang="en-US" sz="4800" b="1" dirty="0">
                <a:solidFill>
                  <a:srgbClr val="002060"/>
                </a:solidFill>
              </a:rPr>
              <a:t>Introduction To Files In Python</a:t>
            </a:r>
            <a:endParaRPr lang="en-IN" sz="4800" b="1" dirty="0">
              <a:solidFill>
                <a:srgbClr val="FF0000"/>
              </a:solidFill>
            </a:endParaRPr>
          </a:p>
        </p:txBody>
      </p:sp>
      <p:sp>
        <p:nvSpPr>
          <p:cNvPr id="7" name="TextBox 6">
            <a:extLst>
              <a:ext uri="{FF2B5EF4-FFF2-40B4-BE49-F238E27FC236}">
                <a16:creationId xmlns:a16="http://schemas.microsoft.com/office/drawing/2014/main" id="{ED74D667-D608-4046-A6E5-12A1C5E5063D}"/>
              </a:ext>
            </a:extLst>
          </p:cNvPr>
          <p:cNvSpPr txBox="1"/>
          <p:nvPr/>
        </p:nvSpPr>
        <p:spPr>
          <a:xfrm>
            <a:off x="2795954" y="3429000"/>
            <a:ext cx="7400610" cy="1077218"/>
          </a:xfrm>
          <a:prstGeom prst="rect">
            <a:avLst/>
          </a:prstGeom>
          <a:noFill/>
        </p:spPr>
        <p:txBody>
          <a:bodyPr wrap="square">
            <a:spAutoFit/>
          </a:bodyPr>
          <a:lstStyle/>
          <a:p>
            <a:r>
              <a:rPr lang="en-US" sz="3200" dirty="0">
                <a:solidFill>
                  <a:srgbClr val="FF0000"/>
                </a:solidFill>
              </a:rPr>
              <a:t>In this module, we will learn how to read and write from text files.</a:t>
            </a:r>
          </a:p>
        </p:txBody>
      </p:sp>
    </p:spTree>
    <p:extLst>
      <p:ext uri="{BB962C8B-B14F-4D97-AF65-F5344CB8AC3E}">
        <p14:creationId xmlns:p14="http://schemas.microsoft.com/office/powerpoint/2010/main" val="313256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502689" y="21224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File Operations</a:t>
            </a:r>
          </a:p>
        </p:txBody>
      </p:sp>
      <p:pic>
        <p:nvPicPr>
          <p:cNvPr id="6" name="Picture 5">
            <a:extLst>
              <a:ext uri="{FF2B5EF4-FFF2-40B4-BE49-F238E27FC236}">
                <a16:creationId xmlns:a16="http://schemas.microsoft.com/office/drawing/2014/main" id="{75053212-E8E3-47D4-B99E-2DE7F4060F30}"/>
              </a:ext>
            </a:extLst>
          </p:cNvPr>
          <p:cNvPicPr>
            <a:picLocks noChangeAspect="1"/>
          </p:cNvPicPr>
          <p:nvPr/>
        </p:nvPicPr>
        <p:blipFill>
          <a:blip r:embed="rId3"/>
          <a:stretch>
            <a:fillRect/>
          </a:stretch>
        </p:blipFill>
        <p:spPr>
          <a:xfrm>
            <a:off x="2305569" y="1108772"/>
            <a:ext cx="7300656" cy="5072343"/>
          </a:xfrm>
          <a:prstGeom prst="rect">
            <a:avLst/>
          </a:prstGeom>
        </p:spPr>
      </p:pic>
    </p:spTree>
    <p:extLst>
      <p:ext uri="{BB962C8B-B14F-4D97-AF65-F5344CB8AC3E}">
        <p14:creationId xmlns:p14="http://schemas.microsoft.com/office/powerpoint/2010/main" val="39481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869265" y="252437"/>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Using Files</a:t>
            </a:r>
          </a:p>
        </p:txBody>
      </p:sp>
      <p:sp>
        <p:nvSpPr>
          <p:cNvPr id="4" name="Content Placeholder 2">
            <a:extLst>
              <a:ext uri="{FF2B5EF4-FFF2-40B4-BE49-F238E27FC236}">
                <a16:creationId xmlns:a16="http://schemas.microsoft.com/office/drawing/2014/main" id="{5FB096B1-88A7-4456-AFBC-6C16CD4B647A}"/>
              </a:ext>
            </a:extLst>
          </p:cNvPr>
          <p:cNvSpPr txBox="1">
            <a:spLocks/>
          </p:cNvSpPr>
          <p:nvPr/>
        </p:nvSpPr>
        <p:spPr>
          <a:xfrm>
            <a:off x="857460" y="1447800"/>
            <a:ext cx="8915400" cy="54102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tLang="en-US" sz="2400" b="1" i="1" dirty="0"/>
              <a:t>File iterators are best for reading lines</a:t>
            </a:r>
          </a:p>
          <a:p>
            <a:pPr algn="just"/>
            <a:r>
              <a:rPr lang="en-US" altLang="en-US" sz="2400" b="1" i="1" dirty="0"/>
              <a:t>Content is strings, not objects-</a:t>
            </a:r>
            <a:r>
              <a:rPr lang="en-US" altLang="en-US" sz="2400" i="1" dirty="0"/>
              <a:t>-</a:t>
            </a:r>
            <a:r>
              <a:rPr lang="en-US" altLang="en-US" sz="2400" dirty="0"/>
              <a:t>that data read from a file always comes back to your script as a string, so you’ll have to convert it to a different type of Python object if a string is not what you need.</a:t>
            </a:r>
          </a:p>
          <a:p>
            <a:pPr algn="just"/>
            <a:r>
              <a:rPr lang="en-US" altLang="en-US" sz="2400" dirty="0"/>
              <a:t>close </a:t>
            </a:r>
            <a:r>
              <a:rPr lang="en-US" altLang="en-US" sz="2400" i="1" dirty="0"/>
              <a:t>is usually optional--</a:t>
            </a:r>
            <a:r>
              <a:rPr lang="en-US" altLang="en-US" sz="2400" dirty="0"/>
              <a:t>don’t always need to manually close your files,.</a:t>
            </a:r>
          </a:p>
          <a:p>
            <a:pPr algn="just"/>
            <a:r>
              <a:rPr lang="en-US" altLang="en-US" sz="2400" b="1" i="1" dirty="0"/>
              <a:t>Files</a:t>
            </a:r>
            <a:r>
              <a:rPr lang="en-US" altLang="en-US" sz="2400" i="1" dirty="0"/>
              <a:t> </a:t>
            </a:r>
            <a:r>
              <a:rPr lang="en-US" altLang="en-US" sz="2400" b="1" i="1" dirty="0"/>
              <a:t>are buffered and </a:t>
            </a:r>
            <a:r>
              <a:rPr lang="en-US" altLang="en-US" sz="2400" b="1" i="1" dirty="0" err="1"/>
              <a:t>seekable</a:t>
            </a:r>
            <a:r>
              <a:rPr lang="en-US" altLang="en-US" sz="2400" b="1" i="1" dirty="0"/>
              <a:t>-</a:t>
            </a:r>
            <a:r>
              <a:rPr lang="en-US" altLang="en-US" sz="2400" i="1" dirty="0"/>
              <a:t>-</a:t>
            </a:r>
            <a:r>
              <a:rPr lang="en-US" altLang="en-US" sz="2400" dirty="0"/>
              <a:t>By default, output files are always buffered, which means that text you write may not be transferred from memory to disk immediately—closing a file, or running its flush method, forces the buffered data to disk.</a:t>
            </a:r>
          </a:p>
        </p:txBody>
      </p:sp>
    </p:spTree>
    <p:extLst>
      <p:ext uri="{BB962C8B-B14F-4D97-AF65-F5344CB8AC3E}">
        <p14:creationId xmlns:p14="http://schemas.microsoft.com/office/powerpoint/2010/main" val="3724056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TotalTime>
  <Words>981</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Consolas</vt:lpstr>
      <vt:lpstr>Noto Sans Symbols</vt:lpstr>
      <vt:lpstr>Times New Roman</vt:lpstr>
      <vt:lpstr>urw-din</vt:lpstr>
      <vt:lpstr>var(--font-din)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10</cp:revision>
  <dcterms:created xsi:type="dcterms:W3CDTF">2020-12-24T11:07:50Z</dcterms:created>
  <dcterms:modified xsi:type="dcterms:W3CDTF">2020-12-24T13:19:56Z</dcterms:modified>
</cp:coreProperties>
</file>