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8" r:id="rId4"/>
    <p:sldId id="260" r:id="rId5"/>
    <p:sldId id="271" r:id="rId6"/>
    <p:sldId id="285" r:id="rId7"/>
    <p:sldId id="286" r:id="rId8"/>
    <p:sldId id="288" r:id="rId9"/>
    <p:sldId id="291" r:id="rId10"/>
    <p:sldId id="289" r:id="rId11"/>
    <p:sldId id="290" r:id="rId12"/>
    <p:sldId id="287" r:id="rId13"/>
    <p:sldId id="293" r:id="rId14"/>
    <p:sldId id="292" r:id="rId15"/>
    <p:sldId id="294" r:id="rId16"/>
    <p:sldId id="295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4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3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42A326-4888-4CDB-A0B3-8FFE7629B13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F2863-B2E7-48A7-A5DF-80AF9AD8EEB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8;p1" descr="yay logo1">
            <a:extLst>
              <a:ext uri="{FF2B5EF4-FFF2-40B4-BE49-F238E27FC236}">
                <a16:creationId xmlns:a16="http://schemas.microsoft.com/office/drawing/2014/main" id="{AD40AB46-F2F6-4512-8631-111C019BB6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0531" y="150725"/>
            <a:ext cx="7608352" cy="40767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6E45746-8620-41ED-A94A-4E6E7152CD00}"/>
              </a:ext>
            </a:extLst>
          </p:cNvPr>
          <p:cNvSpPr/>
          <p:nvPr/>
        </p:nvSpPr>
        <p:spPr>
          <a:xfrm>
            <a:off x="71239" y="5313143"/>
            <a:ext cx="12371070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YAY!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Celebrating</a:t>
            </a:r>
            <a:r>
              <a:rPr lang="en-IN" sz="6000" b="1" i="0" u="none" strike="noStrike" cap="none" dirty="0">
                <a:solidFill>
                  <a:srgbClr val="44969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6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sz="60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45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341267" y="202195"/>
            <a:ext cx="9272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Except Clause with no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F477A-E6D9-4A64-88CB-54E741E942EA}"/>
              </a:ext>
            </a:extLst>
          </p:cNvPr>
          <p:cNvSpPr txBox="1"/>
          <p:nvPr/>
        </p:nvSpPr>
        <p:spPr>
          <a:xfrm>
            <a:off x="1694819" y="1169355"/>
            <a:ext cx="878561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You can also use the except statement with no exceptions defined as follows:</a:t>
            </a:r>
          </a:p>
          <a:p>
            <a:r>
              <a:rPr lang="en-US" sz="2000" dirty="0"/>
              <a:t>try: </a:t>
            </a:r>
          </a:p>
          <a:p>
            <a:r>
              <a:rPr lang="en-US" sz="2000" dirty="0"/>
              <a:t>	You do your operations here; </a:t>
            </a:r>
          </a:p>
          <a:p>
            <a:r>
              <a:rPr lang="en-US" sz="2000" dirty="0"/>
              <a:t>	...................... </a:t>
            </a:r>
          </a:p>
          <a:p>
            <a:r>
              <a:rPr lang="en-US" sz="2000" dirty="0"/>
              <a:t>except: </a:t>
            </a:r>
          </a:p>
          <a:p>
            <a:r>
              <a:rPr lang="en-US" sz="2000" dirty="0"/>
              <a:t>	If there is any exception, then execute this block. ...................... </a:t>
            </a:r>
          </a:p>
          <a:p>
            <a:r>
              <a:rPr lang="en-US" sz="2000" dirty="0"/>
              <a:t>else: </a:t>
            </a:r>
          </a:p>
          <a:p>
            <a:r>
              <a:rPr lang="en-US" sz="2000" dirty="0"/>
              <a:t>	If there is no exception then execute this block.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This kind of a try-except statement catches all the exceptions that occur. Using this kind of try-except statement is not considered a good programming practice, though, because it catches all exceptions but does not make the programmer identify the root cause of the problem that may occur.</a:t>
            </a:r>
          </a:p>
        </p:txBody>
      </p:sp>
    </p:spTree>
    <p:extLst>
      <p:ext uri="{BB962C8B-B14F-4D97-AF65-F5344CB8AC3E}">
        <p14:creationId xmlns:p14="http://schemas.microsoft.com/office/powerpoint/2010/main" val="379086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1694819" y="202195"/>
            <a:ext cx="99185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Exception Clause with Multiple 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2DEBC-F80D-4693-BFB2-1C9D79AD96AC}"/>
              </a:ext>
            </a:extLst>
          </p:cNvPr>
          <p:cNvSpPr txBox="1"/>
          <p:nvPr/>
        </p:nvSpPr>
        <p:spPr>
          <a:xfrm>
            <a:off x="1604387" y="996716"/>
            <a:ext cx="93851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except clause with multiple exceptions:</a:t>
            </a:r>
          </a:p>
          <a:p>
            <a:r>
              <a:rPr lang="en-US" sz="2400" dirty="0"/>
              <a:t>	You can also use the same except statement to handle multiple exceptions as follows:</a:t>
            </a:r>
          </a:p>
          <a:p>
            <a:r>
              <a:rPr lang="en-US" sz="2400" dirty="0"/>
              <a:t>try: </a:t>
            </a:r>
          </a:p>
          <a:p>
            <a:r>
              <a:rPr lang="en-US" sz="2400" dirty="0"/>
              <a:t>	You do your operations here; </a:t>
            </a:r>
          </a:p>
          <a:p>
            <a:r>
              <a:rPr lang="en-US" sz="2400" dirty="0"/>
              <a:t>	...................... </a:t>
            </a:r>
          </a:p>
          <a:p>
            <a:r>
              <a:rPr lang="en-US" sz="2400" dirty="0"/>
              <a:t>except(Exception1[, Exception2[,...</a:t>
            </a:r>
            <a:r>
              <a:rPr lang="en-US" sz="2400" dirty="0" err="1"/>
              <a:t>ExceptionN</a:t>
            </a:r>
            <a:r>
              <a:rPr lang="en-US" sz="2400" dirty="0"/>
              <a:t>]]]): </a:t>
            </a:r>
          </a:p>
          <a:p>
            <a:r>
              <a:rPr lang="en-US" sz="2400" dirty="0"/>
              <a:t>	If there is any exception from the given exception list, then execute this block</a:t>
            </a:r>
          </a:p>
          <a:p>
            <a:r>
              <a:rPr lang="en-US" sz="2400" dirty="0"/>
              <a:t>	....................... </a:t>
            </a:r>
          </a:p>
          <a:p>
            <a:r>
              <a:rPr lang="en-US" sz="2400" dirty="0"/>
              <a:t>else: </a:t>
            </a:r>
          </a:p>
          <a:p>
            <a:r>
              <a:rPr lang="en-US" sz="2400" dirty="0"/>
              <a:t>	If there is no exception then execute this block. </a:t>
            </a:r>
          </a:p>
        </p:txBody>
      </p:sp>
    </p:spTree>
    <p:extLst>
      <p:ext uri="{BB962C8B-B14F-4D97-AF65-F5344CB8AC3E}">
        <p14:creationId xmlns:p14="http://schemas.microsoft.com/office/powerpoint/2010/main" val="266554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92406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Some Standard Exceptions: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2B47F8-942F-4066-AC62-B87016ABF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0990"/>
              </p:ext>
            </p:extLst>
          </p:nvPr>
        </p:nvGraphicFramePr>
        <p:xfrm>
          <a:off x="6420356" y="1625132"/>
          <a:ext cx="5278751" cy="331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10">
                  <a:extLst>
                    <a:ext uri="{9D8B030D-6E8A-4147-A177-3AD203B41FA5}">
                      <a16:colId xmlns:a16="http://schemas.microsoft.com/office/drawing/2014/main" val="533724419"/>
                    </a:ext>
                  </a:extLst>
                </a:gridCol>
                <a:gridCol w="4931541">
                  <a:extLst>
                    <a:ext uri="{9D8B030D-6E8A-4147-A177-3AD203B41FA5}">
                      <a16:colId xmlns:a16="http://schemas.microsoft.com/office/drawing/2014/main" val="35582034"/>
                    </a:ext>
                  </a:extLst>
                </a:gridCol>
              </a:tblGrid>
              <a:tr h="729154">
                <a:tc>
                  <a:txBody>
                    <a:bodyPr/>
                    <a:lstStyle/>
                    <a:p>
                      <a:pPr fontAlgn="t"/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OverflowError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when a calculation exceeds maximum limit for a numeric type.</a:t>
                      </a:r>
                    </a:p>
                  </a:txBody>
                  <a:tcPr marL="60960" marR="6096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23456"/>
                  </a:ext>
                </a:extLst>
              </a:tr>
              <a:tr h="568770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FloatingPointError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when a floating point calculation fails.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3522129"/>
                  </a:ext>
                </a:extLst>
              </a:tr>
              <a:tr h="80145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ZeroDivisionError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when division or modulo by zero takes place for all numeric types.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87743833"/>
                  </a:ext>
                </a:extLst>
              </a:tr>
              <a:tr h="61005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</a:rPr>
                        <a:t>AssertionError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Raised in case of failure of the Assert statement.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50355597"/>
                  </a:ext>
                </a:extLst>
              </a:tr>
              <a:tr h="56877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AttributeError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Raised in case of failure of attribute reference or assignment.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648552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6CC28-FDAC-43D4-A6D7-089AD062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77280"/>
              </p:ext>
            </p:extLst>
          </p:nvPr>
        </p:nvGraphicFramePr>
        <p:xfrm>
          <a:off x="142369" y="1293603"/>
          <a:ext cx="6277987" cy="364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358">
                  <a:extLst>
                    <a:ext uri="{9D8B030D-6E8A-4147-A177-3AD203B41FA5}">
                      <a16:colId xmlns:a16="http://schemas.microsoft.com/office/drawing/2014/main" val="3746480657"/>
                    </a:ext>
                  </a:extLst>
                </a:gridCol>
                <a:gridCol w="5014629">
                  <a:extLst>
                    <a:ext uri="{9D8B030D-6E8A-4147-A177-3AD203B41FA5}">
                      <a16:colId xmlns:a16="http://schemas.microsoft.com/office/drawing/2014/main" val="3077453229"/>
                    </a:ext>
                  </a:extLst>
                </a:gridCol>
              </a:tblGrid>
              <a:tr h="335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 err="1">
                          <a:effectLst/>
                        </a:rPr>
                        <a:t>Sr.No</a:t>
                      </a:r>
                      <a:r>
                        <a:rPr lang="en-IN" sz="1400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effectLst/>
                        </a:rPr>
                        <a:t>Exception Name &amp; 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915317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Exception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Base class for all exceptions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70948667"/>
                  </a:ext>
                </a:extLst>
              </a:tr>
              <a:tr h="800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StopIteration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Raised when the next() method of an iterator does not point to any object.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36708134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SystemExit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Raised by the sys.exit() function.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31578294"/>
                  </a:ext>
                </a:extLst>
              </a:tr>
              <a:tr h="80085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</a:rPr>
                        <a:t>StandardError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Base class for all built-in exceptions except StopIteration and SystemExit.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4648537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ArithmeticError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Base class for all errors that occur for numeric calculation.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6222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9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50268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The try-finally Clause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62017-16AC-4BF5-BEC0-4BC8A33654BE}"/>
              </a:ext>
            </a:extLst>
          </p:cNvPr>
          <p:cNvSpPr txBox="1"/>
          <p:nvPr/>
        </p:nvSpPr>
        <p:spPr>
          <a:xfrm>
            <a:off x="1919235" y="1169355"/>
            <a:ext cx="78879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/>
              <a:t>The try-finally clause:</a:t>
            </a:r>
          </a:p>
          <a:p>
            <a:pPr>
              <a:buFontTx/>
              <a:buNone/>
            </a:pPr>
            <a:r>
              <a:rPr lang="en-US" altLang="en-US" sz="2000" dirty="0"/>
              <a:t>	You can use a </a:t>
            </a:r>
            <a:r>
              <a:rPr lang="en-US" altLang="en-US" sz="2000" b="1" dirty="0"/>
              <a:t>finally:</a:t>
            </a:r>
            <a:r>
              <a:rPr lang="en-US" altLang="en-US" sz="2000" dirty="0"/>
              <a:t> block along with a </a:t>
            </a:r>
            <a:r>
              <a:rPr lang="en-US" altLang="en-US" sz="2000" b="1" dirty="0"/>
              <a:t>try:</a:t>
            </a:r>
            <a:r>
              <a:rPr lang="en-US" altLang="en-US" sz="2000" dirty="0"/>
              <a:t> block. The finally block is a place to put any code that must execute, whether the try-block raised an exception or not. The syntax of the try-finally statement is this: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Due to any exception, this may be skipped.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finally: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This would always be executed.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...................... </a:t>
            </a:r>
          </a:p>
          <a:p>
            <a:pPr>
              <a:buFontTx/>
              <a:buNone/>
            </a:pPr>
            <a:r>
              <a:rPr lang="en-US" altLang="en-US" sz="2000" dirty="0"/>
              <a:t>Note that you can provide except clause(s), or a finally clause, but not both. You can not use </a:t>
            </a:r>
            <a:r>
              <a:rPr lang="en-US" altLang="en-US" sz="2000" i="1" dirty="0"/>
              <a:t>else</a:t>
            </a:r>
            <a:r>
              <a:rPr lang="en-US" altLang="en-US" sz="2000" dirty="0"/>
              <a:t> clause as well along with a finally clause.</a:t>
            </a:r>
          </a:p>
        </p:txBody>
      </p:sp>
    </p:spTree>
    <p:extLst>
      <p:ext uri="{BB962C8B-B14F-4D97-AF65-F5344CB8AC3E}">
        <p14:creationId xmlns:p14="http://schemas.microsoft.com/office/powerpoint/2010/main" val="405076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92406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Argument of the 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2E51-A3A7-4055-9D9C-A433E8232832}"/>
              </a:ext>
            </a:extLst>
          </p:cNvPr>
          <p:cNvSpPr txBox="1"/>
          <p:nvPr/>
        </p:nvSpPr>
        <p:spPr>
          <a:xfrm>
            <a:off x="1175657" y="1034981"/>
            <a:ext cx="98172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1800" b="1" dirty="0"/>
              <a:t>Argument of an Exception:</a:t>
            </a:r>
          </a:p>
          <a:p>
            <a:pPr>
              <a:buFontTx/>
              <a:buNone/>
            </a:pPr>
            <a:r>
              <a:rPr lang="en-US" altLang="en-US" sz="1800" dirty="0"/>
              <a:t>	An exception can have an </a:t>
            </a:r>
            <a:r>
              <a:rPr lang="en-US" altLang="en-US" sz="1800" i="1" dirty="0"/>
              <a:t>argument</a:t>
            </a:r>
            <a:r>
              <a:rPr lang="en-US" altLang="en-US" sz="1800" dirty="0"/>
              <a:t>, which is a value that gives additional information about the problem. The contents of the argument vary by exception. You capture an exception's argument by supplying a variable in the except clause as follows: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Argument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You can print value of Argument here... </a:t>
            </a:r>
          </a:p>
          <a:p>
            <a:r>
              <a:rPr lang="en-US" altLang="en-US" sz="1800" dirty="0"/>
              <a:t>If you are writing the code to handle a single exception, you can have a variable follow the name of the exception in the except statement. If you are trapping multiple exceptions, you can have a variable follow the tuple of the exception.</a:t>
            </a:r>
          </a:p>
          <a:p>
            <a:r>
              <a:rPr lang="en-US" altLang="en-US" sz="1800" dirty="0"/>
              <a:t>This variable will receive the value of the exception mostly containing the cause of the exception. The variable can receive a single value or multiple values in the form of a tuple. This tuple usually contains the error string, the error number, and an error location.</a:t>
            </a:r>
          </a:p>
        </p:txBody>
      </p:sp>
    </p:spTree>
    <p:extLst>
      <p:ext uri="{BB962C8B-B14F-4D97-AF65-F5344CB8AC3E}">
        <p14:creationId xmlns:p14="http://schemas.microsoft.com/office/powerpoint/2010/main" val="237762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4139919" y="184470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Raising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B6DFA-2742-4CD4-975D-F956D0E37B0D}"/>
              </a:ext>
            </a:extLst>
          </p:cNvPr>
          <p:cNvSpPr txBox="1"/>
          <p:nvPr/>
        </p:nvSpPr>
        <p:spPr>
          <a:xfrm>
            <a:off x="924448" y="1173710"/>
            <a:ext cx="1035985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Raising an exceptions:</a:t>
            </a:r>
          </a:p>
          <a:p>
            <a:r>
              <a:rPr lang="en-US" dirty="0"/>
              <a:t>	You can raise exceptions in several ways by using the raise statement. The general syntax for the raise statement.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	raise [Exception [, </a:t>
            </a:r>
            <a:r>
              <a:rPr lang="en-US" dirty="0" err="1"/>
              <a:t>args</a:t>
            </a:r>
            <a:r>
              <a:rPr lang="en-US" dirty="0"/>
              <a:t> [, traceback]]] </a:t>
            </a:r>
          </a:p>
          <a:p>
            <a:r>
              <a:rPr lang="en-US" dirty="0"/>
              <a:t>Here Exception is the type of exception (for example, </a:t>
            </a:r>
            <a:r>
              <a:rPr lang="en-US" dirty="0" err="1"/>
              <a:t>NameError</a:t>
            </a:r>
            <a:r>
              <a:rPr lang="en-US" dirty="0"/>
              <a:t>) and argument is a value for the exception argument. The argument is optional; if not supplied, the exception argument is None.</a:t>
            </a:r>
          </a:p>
          <a:p>
            <a:r>
              <a:rPr lang="en-US" dirty="0"/>
              <a:t>The final argument, traceback, is also optional (and rarely used in practice), and, if present, is the traceback object used for the exception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( level ): </a:t>
            </a:r>
          </a:p>
          <a:p>
            <a:r>
              <a:rPr lang="en-US" dirty="0"/>
              <a:t>	if level &lt; 1: </a:t>
            </a:r>
          </a:p>
          <a:p>
            <a:r>
              <a:rPr lang="en-US" dirty="0"/>
              <a:t>	raise "Invalid level!", level </a:t>
            </a:r>
          </a:p>
          <a:p>
            <a:r>
              <a:rPr lang="en-US" dirty="0"/>
              <a:t>	# The code below to this would not be executed </a:t>
            </a:r>
          </a:p>
          <a:p>
            <a:r>
              <a:rPr lang="en-US" dirty="0"/>
              <a:t>	# if we raise the exception </a:t>
            </a:r>
          </a:p>
        </p:txBody>
      </p:sp>
    </p:spTree>
    <p:extLst>
      <p:ext uri="{BB962C8B-B14F-4D97-AF65-F5344CB8AC3E}">
        <p14:creationId xmlns:p14="http://schemas.microsoft.com/office/powerpoint/2010/main" val="322891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114988" y="248991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User Defined Exceptions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FE737-34C9-42AE-9A4E-DC83DBF8C28A}"/>
              </a:ext>
            </a:extLst>
          </p:cNvPr>
          <p:cNvSpPr txBox="1"/>
          <p:nvPr/>
        </p:nvSpPr>
        <p:spPr>
          <a:xfrm>
            <a:off x="1356527" y="1083351"/>
            <a:ext cx="97368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User-Defined Exceptions:</a:t>
            </a:r>
          </a:p>
          <a:p>
            <a:r>
              <a:rPr lang="en-US" dirty="0"/>
              <a:t>Python also allows you to create your own exceptions by deriving classes from the standard built-in exceptions.</a:t>
            </a:r>
          </a:p>
          <a:p>
            <a:r>
              <a:rPr lang="en-US" dirty="0"/>
              <a:t>Here is an example related to </a:t>
            </a:r>
            <a:r>
              <a:rPr lang="en-US" dirty="0" err="1"/>
              <a:t>RuntimeError</a:t>
            </a:r>
            <a:r>
              <a:rPr lang="en-US" dirty="0"/>
              <a:t>. Here a class is created that is subclassed from </a:t>
            </a:r>
            <a:r>
              <a:rPr lang="en-US" dirty="0" err="1"/>
              <a:t>RuntimeError</a:t>
            </a:r>
            <a:r>
              <a:rPr lang="en-US" dirty="0"/>
              <a:t>. This is useful when you need to display more specific information when an exception is caught.</a:t>
            </a:r>
          </a:p>
          <a:p>
            <a:r>
              <a:rPr lang="en-US" dirty="0"/>
              <a:t>In the try block, the user-defined exception is raised and caught in the except block. The variable e is used to create an instance of the class </a:t>
            </a:r>
            <a:r>
              <a:rPr lang="en-US" dirty="0" err="1"/>
              <a:t>Networkerror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Networkerror</a:t>
            </a:r>
            <a:r>
              <a:rPr lang="en-US" dirty="0"/>
              <a:t>(</a:t>
            </a:r>
            <a:r>
              <a:rPr lang="en-US" dirty="0" err="1"/>
              <a:t>RuntimeError</a:t>
            </a:r>
            <a:r>
              <a:rPr lang="en-US" dirty="0"/>
              <a:t>): </a:t>
            </a:r>
          </a:p>
          <a:p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arg</a:t>
            </a:r>
            <a:r>
              <a:rPr lang="en-US" dirty="0"/>
              <a:t>): </a:t>
            </a:r>
          </a:p>
          <a:p>
            <a:r>
              <a:rPr lang="en-US" dirty="0"/>
              <a:t>		</a:t>
            </a:r>
            <a:r>
              <a:rPr lang="en-US" dirty="0" err="1"/>
              <a:t>self.args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 </a:t>
            </a:r>
          </a:p>
          <a:p>
            <a:r>
              <a:rPr lang="en-US" dirty="0"/>
              <a:t>So once you defined above class, you can raise your exception as follows:</a:t>
            </a:r>
          </a:p>
          <a:p>
            <a:r>
              <a:rPr lang="en-US" dirty="0"/>
              <a:t>try: </a:t>
            </a:r>
          </a:p>
          <a:p>
            <a:r>
              <a:rPr lang="en-US" dirty="0"/>
              <a:t>	raise </a:t>
            </a:r>
            <a:r>
              <a:rPr lang="en-US" dirty="0" err="1"/>
              <a:t>Networkerror</a:t>
            </a:r>
            <a:r>
              <a:rPr lang="en-US" dirty="0"/>
              <a:t>("Bad hostname") </a:t>
            </a:r>
          </a:p>
          <a:p>
            <a:r>
              <a:rPr lang="en-US" dirty="0"/>
              <a:t>except </a:t>
            </a:r>
            <a:r>
              <a:rPr lang="en-US" dirty="0" err="1"/>
              <a:t>Networkerror,e</a:t>
            </a:r>
            <a:r>
              <a:rPr lang="en-US" dirty="0"/>
              <a:t>: </a:t>
            </a:r>
          </a:p>
          <a:p>
            <a:r>
              <a:rPr lang="en-US" dirty="0"/>
              <a:t>	print </a:t>
            </a:r>
            <a:r>
              <a:rPr lang="en-US" dirty="0" err="1"/>
              <a:t>e.args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9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pic>
        <p:nvPicPr>
          <p:cNvPr id="3" name="Google Shape;349;p37" descr="yay logo1">
            <a:extLst>
              <a:ext uri="{FF2B5EF4-FFF2-40B4-BE49-F238E27FC236}">
                <a16:creationId xmlns:a16="http://schemas.microsoft.com/office/drawing/2014/main" id="{2ED04FF1-FE27-42F1-A021-62EE9AA7D0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9085" y="1061720"/>
            <a:ext cx="6085205" cy="27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47;p37">
            <a:extLst>
              <a:ext uri="{FF2B5EF4-FFF2-40B4-BE49-F238E27FC236}">
                <a16:creationId xmlns:a16="http://schemas.microsoft.com/office/drawing/2014/main" id="{98D9DDB1-C20E-49DA-8183-E06F1C48F405}"/>
              </a:ext>
            </a:extLst>
          </p:cNvPr>
          <p:cNvSpPr txBox="1">
            <a:spLocks/>
          </p:cNvSpPr>
          <p:nvPr/>
        </p:nvSpPr>
        <p:spPr>
          <a:xfrm>
            <a:off x="394970" y="39754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5400" b="1" dirty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7" name="Google Shape;348;p37">
            <a:extLst>
              <a:ext uri="{FF2B5EF4-FFF2-40B4-BE49-F238E27FC236}">
                <a16:creationId xmlns:a16="http://schemas.microsoft.com/office/drawing/2014/main" id="{37D4404A-1A9B-4B53-BB35-E45560A000FF}"/>
              </a:ext>
            </a:extLst>
          </p:cNvPr>
          <p:cNvSpPr txBox="1">
            <a:spLocks/>
          </p:cNvSpPr>
          <p:nvPr/>
        </p:nvSpPr>
        <p:spPr>
          <a:xfrm>
            <a:off x="3938758" y="5137859"/>
            <a:ext cx="40259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b="1" dirty="0">
                <a:solidFill>
                  <a:srgbClr val="FF0000"/>
                </a:solidFill>
              </a:rPr>
              <a:t>See you in the next class!</a:t>
            </a:r>
          </a:p>
        </p:txBody>
      </p:sp>
    </p:spTree>
    <p:extLst>
      <p:ext uri="{BB962C8B-B14F-4D97-AF65-F5344CB8AC3E}">
        <p14:creationId xmlns:p14="http://schemas.microsoft.com/office/powerpoint/2010/main" val="16020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12F7F-ACD0-4057-A915-A94FC7433028}"/>
              </a:ext>
            </a:extLst>
          </p:cNvPr>
          <p:cNvSpPr txBox="1"/>
          <p:nvPr/>
        </p:nvSpPr>
        <p:spPr>
          <a:xfrm>
            <a:off x="3048838" y="121808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Python </a:t>
            </a:r>
            <a:r>
              <a:rPr lang="en-IN" sz="4800" b="1" dirty="0">
                <a:solidFill>
                  <a:srgbClr val="002060"/>
                </a:solidFill>
              </a:rPr>
              <a:t>Course</a:t>
            </a:r>
            <a:endParaRPr lang="en-IN" sz="4800" dirty="0"/>
          </a:p>
        </p:txBody>
      </p:sp>
      <p:pic>
        <p:nvPicPr>
          <p:cNvPr id="7" name="Google Shape;95;p2">
            <a:extLst>
              <a:ext uri="{FF2B5EF4-FFF2-40B4-BE49-F238E27FC236}">
                <a16:creationId xmlns:a16="http://schemas.microsoft.com/office/drawing/2014/main" id="{F04FDE53-FA19-4B19-AC79-95D2C6D2067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9838" y="1223917"/>
            <a:ext cx="4648200" cy="36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7;p2">
            <a:extLst>
              <a:ext uri="{FF2B5EF4-FFF2-40B4-BE49-F238E27FC236}">
                <a16:creationId xmlns:a16="http://schemas.microsoft.com/office/drawing/2014/main" id="{F23AAB88-B559-4086-A11B-E6A56C37BA50}"/>
              </a:ext>
            </a:extLst>
          </p:cNvPr>
          <p:cNvSpPr txBox="1"/>
          <p:nvPr/>
        </p:nvSpPr>
        <p:spPr>
          <a:xfrm>
            <a:off x="4688688" y="5250000"/>
            <a:ext cx="2650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(Basics)</a:t>
            </a: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74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2679562" y="2518201"/>
            <a:ext cx="11964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Exception Handling </a:t>
            </a:r>
            <a:r>
              <a:rPr lang="en-IN" sz="4000" b="1" dirty="0">
                <a:solidFill>
                  <a:srgbClr val="FF0000"/>
                </a:solidFill>
              </a:rPr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32954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3499338" y="337709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Course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4000" b="1" dirty="0">
                <a:solidFill>
                  <a:srgbClr val="002060"/>
                </a:solidFill>
              </a:rPr>
              <a:t>Agenda for </a:t>
            </a:r>
            <a:r>
              <a:rPr lang="en-IN" sz="4000" b="1" dirty="0">
                <a:solidFill>
                  <a:srgbClr val="FF0000"/>
                </a:solidFill>
              </a:rPr>
              <a:t>Today</a:t>
            </a:r>
            <a:endParaRPr lang="en-IN" sz="3600" dirty="0"/>
          </a:p>
        </p:txBody>
      </p:sp>
      <p:sp>
        <p:nvSpPr>
          <p:cNvPr id="6" name="Google Shape;126;p9">
            <a:extLst>
              <a:ext uri="{FF2B5EF4-FFF2-40B4-BE49-F238E27FC236}">
                <a16:creationId xmlns:a16="http://schemas.microsoft.com/office/drawing/2014/main" id="{F3225078-189A-47B1-8C1E-E792DAF083F8}"/>
              </a:ext>
            </a:extLst>
          </p:cNvPr>
          <p:cNvSpPr txBox="1"/>
          <p:nvPr/>
        </p:nvSpPr>
        <p:spPr>
          <a:xfrm>
            <a:off x="632777" y="1600116"/>
            <a:ext cx="10926445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/>
              <a:t>What is Exception?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dirty="0"/>
              <a:t>Handling an exception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80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2924069" y="202195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Python Exceptions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0572B-67BA-4CE5-BDF7-06B2B8470E3B}"/>
              </a:ext>
            </a:extLst>
          </p:cNvPr>
          <p:cNvSpPr txBox="1"/>
          <p:nvPr/>
        </p:nvSpPr>
        <p:spPr>
          <a:xfrm>
            <a:off x="227764" y="1255934"/>
            <a:ext cx="1115701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Python provides two very important features to handle any unexpected error in your Python programs and to add debugging capabilities in them: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Exception Handling: This would be covered in this tutorial.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Assertions: The assert keyword is used when debugging code.</a:t>
            </a:r>
          </a:p>
          <a:p>
            <a:endParaRPr lang="en-US" sz="2000" dirty="0"/>
          </a:p>
          <a:p>
            <a:r>
              <a:rPr lang="en-US" sz="2000" dirty="0"/>
              <a:t>The assert keyword lets you test if a condition in your code returns True, if not, the program will raise an </a:t>
            </a:r>
            <a:r>
              <a:rPr lang="en-US" sz="2000" dirty="0" err="1"/>
              <a:t>AssertionError</a:t>
            </a:r>
            <a:r>
              <a:rPr lang="en-US" sz="2000" dirty="0"/>
              <a:t>.</a:t>
            </a:r>
          </a:p>
          <a:p>
            <a:r>
              <a:rPr lang="en-US" sz="2000" dirty="0"/>
              <a:t>You can write a message to be written if the code returns False, check the example below-</a:t>
            </a:r>
          </a:p>
          <a:p>
            <a:endParaRPr lang="en-US" sz="2000" dirty="0"/>
          </a:p>
          <a:p>
            <a:r>
              <a:rPr lang="en-US" sz="2000" dirty="0"/>
              <a:t>x = "hello"</a:t>
            </a:r>
          </a:p>
          <a:p>
            <a:endParaRPr lang="en-US" sz="2000" dirty="0"/>
          </a:p>
          <a:p>
            <a:r>
              <a:rPr lang="en-US" sz="2000" dirty="0"/>
              <a:t>#if condition returns False, </a:t>
            </a:r>
            <a:r>
              <a:rPr lang="en-US" sz="2000" dirty="0" err="1"/>
              <a:t>AssertionError</a:t>
            </a:r>
            <a:r>
              <a:rPr lang="en-US" sz="2000" dirty="0"/>
              <a:t> is raised:</a:t>
            </a:r>
          </a:p>
          <a:p>
            <a:r>
              <a:rPr lang="en-US" sz="2000" dirty="0"/>
              <a:t>assert x == "goodbye", "x should be 'hello'"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763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717889" y="222292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What is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4C4B1-5DEA-4F16-985C-5809BAA3E031}"/>
              </a:ext>
            </a:extLst>
          </p:cNvPr>
          <p:cNvSpPr txBox="1"/>
          <p:nvPr/>
        </p:nvSpPr>
        <p:spPr>
          <a:xfrm>
            <a:off x="428729" y="1425419"/>
            <a:ext cx="113345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exception is an event, which occurs during the execution of a program, that disrupts the normal flow of the program's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general, when a Python script encounters a situation that it can't cope with, it raises an exception. An exception is a Python object that represents 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 Python script raises an exception, it must either handle the exception immediately otherwise it would terminate and come out. </a:t>
            </a:r>
          </a:p>
        </p:txBody>
      </p:sp>
    </p:spTree>
    <p:extLst>
      <p:ext uri="{BB962C8B-B14F-4D97-AF65-F5344CB8AC3E}">
        <p14:creationId xmlns:p14="http://schemas.microsoft.com/office/powerpoint/2010/main" val="87434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3502689" y="212244"/>
            <a:ext cx="8689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4000" dirty="0">
                <a:solidFill>
                  <a:srgbClr val="002060"/>
                </a:solidFill>
              </a:rPr>
              <a:t>Handling An 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AF217-1F4B-48FB-A34B-92BDA8287A21}"/>
              </a:ext>
            </a:extLst>
          </p:cNvPr>
          <p:cNvSpPr txBox="1"/>
          <p:nvPr/>
        </p:nvSpPr>
        <p:spPr>
          <a:xfrm>
            <a:off x="653142" y="1075064"/>
            <a:ext cx="111335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you have some suspicious code that may raise an exception, you can defend your program by placing the suspicious code in a try: block. After the try: block, include an except: statement, followed by a block of code which handles the problem as elegantly as possible.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2C31B-7188-4E4F-AB9E-9A4E71A3C346}"/>
              </a:ext>
            </a:extLst>
          </p:cNvPr>
          <p:cNvSpPr txBox="1"/>
          <p:nvPr/>
        </p:nvSpPr>
        <p:spPr>
          <a:xfrm>
            <a:off x="3502689" y="2616586"/>
            <a:ext cx="68018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try: </a:t>
            </a:r>
          </a:p>
          <a:p>
            <a:r>
              <a:rPr lang="en-US" sz="2000" dirty="0"/>
              <a:t>	You do your operations here; </a:t>
            </a:r>
          </a:p>
          <a:p>
            <a:r>
              <a:rPr lang="en-US" sz="2000" dirty="0"/>
              <a:t>	...................... </a:t>
            </a:r>
          </a:p>
          <a:p>
            <a:r>
              <a:rPr lang="en-US" sz="2000" dirty="0"/>
              <a:t>except Exception I: </a:t>
            </a:r>
          </a:p>
          <a:p>
            <a:r>
              <a:rPr lang="en-US" sz="2000" dirty="0"/>
              <a:t>	If there is </a:t>
            </a:r>
            <a:r>
              <a:rPr lang="en-US" sz="2000" dirty="0" err="1"/>
              <a:t>ExceptionI</a:t>
            </a:r>
            <a:r>
              <a:rPr lang="en-US" sz="2000" dirty="0"/>
              <a:t>, then execute this block. </a:t>
            </a:r>
          </a:p>
          <a:p>
            <a:r>
              <a:rPr lang="en-US" sz="2000" dirty="0"/>
              <a:t>except Exception II: </a:t>
            </a:r>
          </a:p>
          <a:p>
            <a:r>
              <a:rPr lang="en-US" sz="2000" dirty="0"/>
              <a:t>	If there is </a:t>
            </a:r>
            <a:r>
              <a:rPr lang="en-US" sz="2000" dirty="0" err="1"/>
              <a:t>ExceptionII</a:t>
            </a:r>
            <a:r>
              <a:rPr lang="en-US" sz="2000" dirty="0"/>
              <a:t>, then execute this block. </a:t>
            </a:r>
          </a:p>
          <a:p>
            <a:r>
              <a:rPr lang="en-US" sz="2000" dirty="0"/>
              <a:t>	...................... </a:t>
            </a:r>
          </a:p>
          <a:p>
            <a:r>
              <a:rPr lang="en-US" sz="2000" dirty="0"/>
              <a:t>else: </a:t>
            </a:r>
          </a:p>
          <a:p>
            <a:r>
              <a:rPr lang="en-US" sz="2000" dirty="0"/>
              <a:t>	If there is no exception then execute this block. </a:t>
            </a:r>
          </a:p>
        </p:txBody>
      </p:sp>
    </p:spTree>
    <p:extLst>
      <p:ext uri="{BB962C8B-B14F-4D97-AF65-F5344CB8AC3E}">
        <p14:creationId xmlns:p14="http://schemas.microsoft.com/office/powerpoint/2010/main" val="3948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B6D9A-1483-4A53-B176-92B80249FCE0}"/>
              </a:ext>
            </a:extLst>
          </p:cNvPr>
          <p:cNvSpPr txBox="1"/>
          <p:nvPr/>
        </p:nvSpPr>
        <p:spPr>
          <a:xfrm>
            <a:off x="572757" y="202195"/>
            <a:ext cx="110406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Here are few important points above the above mentioned syntax: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5DA20-5059-4407-9237-C9FFEEE0420C}"/>
              </a:ext>
            </a:extLst>
          </p:cNvPr>
          <p:cNvSpPr txBox="1"/>
          <p:nvPr/>
        </p:nvSpPr>
        <p:spPr>
          <a:xfrm>
            <a:off x="643095" y="1723352"/>
            <a:ext cx="111536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 are few important points above the above mentioned syntax:</a:t>
            </a:r>
          </a:p>
          <a:p>
            <a:r>
              <a:rPr lang="en-US" sz="2400" dirty="0"/>
              <a:t>A single try statement can have multiple except statements. This is useful when the try block contains statements that may throw different types of exceptions.</a:t>
            </a:r>
          </a:p>
          <a:p>
            <a:endParaRPr lang="en-US" sz="2400" dirty="0"/>
          </a:p>
          <a:p>
            <a:r>
              <a:rPr lang="en-US" sz="2400" dirty="0"/>
              <a:t>You can also provide a generic except clause, which handles any exception.</a:t>
            </a:r>
          </a:p>
          <a:p>
            <a:endParaRPr lang="en-US" sz="2400" dirty="0"/>
          </a:p>
          <a:p>
            <a:r>
              <a:rPr lang="en-US" sz="2400" dirty="0"/>
              <a:t>After the except clause(s), you can include an else-clause. The code in the else-block executes if the code in the try: block does not raise an exception.</a:t>
            </a:r>
          </a:p>
          <a:p>
            <a:endParaRPr lang="en-US" sz="2400" dirty="0"/>
          </a:p>
          <a:p>
            <a:r>
              <a:rPr lang="en-US" sz="2400" dirty="0"/>
              <a:t>The else-block is a good place for code that does not need the try: block's protection.</a:t>
            </a:r>
          </a:p>
        </p:txBody>
      </p:sp>
    </p:spTree>
    <p:extLst>
      <p:ext uri="{BB962C8B-B14F-4D97-AF65-F5344CB8AC3E}">
        <p14:creationId xmlns:p14="http://schemas.microsoft.com/office/powerpoint/2010/main" val="145403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0300-EEBF-46D0-9CD8-BAECFB2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" y="5607666"/>
            <a:ext cx="1467055" cy="666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2D14-233D-4B5E-9DBA-0608C498378F}"/>
              </a:ext>
            </a:extLst>
          </p:cNvPr>
          <p:cNvSpPr txBox="1"/>
          <p:nvPr/>
        </p:nvSpPr>
        <p:spPr>
          <a:xfrm>
            <a:off x="760327" y="2849796"/>
            <a:ext cx="11964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Lets see an Exception Handling Program </a:t>
            </a:r>
            <a:r>
              <a:rPr lang="en-IN" sz="4000" b="1" dirty="0">
                <a:solidFill>
                  <a:srgbClr val="FF0000"/>
                </a:solidFill>
              </a:rPr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607316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1390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Noto Sans Symbols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Jasleen Sondhi</dc:creator>
  <cp:lastModifiedBy>Jasleen Sondhi</cp:lastModifiedBy>
  <cp:revision>14</cp:revision>
  <dcterms:created xsi:type="dcterms:W3CDTF">2020-12-23T10:46:59Z</dcterms:created>
  <dcterms:modified xsi:type="dcterms:W3CDTF">2020-12-23T15:11:39Z</dcterms:modified>
</cp:coreProperties>
</file>