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78" r:id="rId4"/>
    <p:sldId id="260" r:id="rId5"/>
    <p:sldId id="261" r:id="rId6"/>
    <p:sldId id="259" r:id="rId7"/>
    <p:sldId id="263" r:id="rId8"/>
    <p:sldId id="264" r:id="rId9"/>
    <p:sldId id="262" r:id="rId10"/>
    <p:sldId id="265" r:id="rId11"/>
    <p:sldId id="267" r:id="rId12"/>
    <p:sldId id="266" r:id="rId13"/>
    <p:sldId id="270" r:id="rId14"/>
    <p:sldId id="269" r:id="rId15"/>
    <p:sldId id="271" r:id="rId16"/>
    <p:sldId id="277" r:id="rId17"/>
    <p:sldId id="279" r:id="rId18"/>
    <p:sldId id="268" r:id="rId19"/>
    <p:sldId id="272" r:id="rId20"/>
    <p:sldId id="273" r:id="rId21"/>
    <p:sldId id="282" r:id="rId22"/>
    <p:sldId id="281" r:id="rId23"/>
    <p:sldId id="280" r:id="rId24"/>
    <p:sldId id="283" r:id="rId25"/>
    <p:sldId id="274" r:id="rId26"/>
    <p:sldId id="276" r:id="rId27"/>
    <p:sldId id="275" r:id="rId28"/>
    <p:sldId id="289" r:id="rId29"/>
    <p:sldId id="290" r:id="rId30"/>
    <p:sldId id="285" r:id="rId31"/>
    <p:sldId id="291" r:id="rId32"/>
    <p:sldId id="287" r:id="rId33"/>
    <p:sldId id="288" r:id="rId34"/>
    <p:sldId id="292"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278F6-464A-4FB7-94FA-4B60AE5A7A96}" type="datetimeFigureOut">
              <a:rPr lang="en-IN" smtClean="0"/>
              <a:t>23-12-2020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8365A-80A8-4C7A-9111-9B1F56AAA875}" type="slidenum">
              <a:rPr lang="en-IN" smtClean="0"/>
              <a:t>‹#›</a:t>
            </a:fld>
            <a:endParaRPr lang="en-IN"/>
          </a:p>
        </p:txBody>
      </p:sp>
    </p:spTree>
    <p:extLst>
      <p:ext uri="{BB962C8B-B14F-4D97-AF65-F5344CB8AC3E}">
        <p14:creationId xmlns:p14="http://schemas.microsoft.com/office/powerpoint/2010/main" val="72260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8365A-80A8-4C7A-9111-9B1F56AAA875}" type="slidenum">
              <a:rPr lang="en-IN" smtClean="0"/>
              <a:t>33</a:t>
            </a:fld>
            <a:endParaRPr lang="en-IN"/>
          </a:p>
        </p:txBody>
      </p:sp>
    </p:spTree>
    <p:extLst>
      <p:ext uri="{BB962C8B-B14F-4D97-AF65-F5344CB8AC3E}">
        <p14:creationId xmlns:p14="http://schemas.microsoft.com/office/powerpoint/2010/main" val="70689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8365A-80A8-4C7A-9111-9B1F56AAA875}" type="slidenum">
              <a:rPr lang="en-IN" smtClean="0"/>
              <a:t>34</a:t>
            </a:fld>
            <a:endParaRPr lang="en-IN"/>
          </a:p>
        </p:txBody>
      </p:sp>
    </p:spTree>
    <p:extLst>
      <p:ext uri="{BB962C8B-B14F-4D97-AF65-F5344CB8AC3E}">
        <p14:creationId xmlns:p14="http://schemas.microsoft.com/office/powerpoint/2010/main" val="237411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3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25204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59627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175543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7CACF-C581-425F-9DD1-3DF35D874BA5}"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4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7CACF-C581-425F-9DD1-3DF35D874BA5}"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89154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7CACF-C581-425F-9DD1-3DF35D874BA5}" type="datetimeFigureOut">
              <a:rPr lang="en-IN" smtClean="0"/>
              <a:t>23-12-2020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18655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7CACF-C581-425F-9DD1-3DF35D874BA5}" type="datetimeFigureOut">
              <a:rPr lang="en-IN" smtClean="0"/>
              <a:t>23-12-2020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13335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77CACF-C581-425F-9DD1-3DF35D874BA5}" type="datetimeFigureOut">
              <a:rPr lang="en-IN" smtClean="0"/>
              <a:t>23-12-2020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34156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77CACF-C581-425F-9DD1-3DF35D874BA5}" type="datetimeFigureOut">
              <a:rPr lang="en-IN" smtClean="0"/>
              <a:t>23-12-2020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AED800-128D-471D-B2B4-B7D5E599AB11}" type="slidenum">
              <a:rPr lang="en-IN" smtClean="0"/>
              <a:t>‹#›</a:t>
            </a:fld>
            <a:endParaRPr lang="en-IN"/>
          </a:p>
        </p:txBody>
      </p:sp>
    </p:spTree>
    <p:extLst>
      <p:ext uri="{BB962C8B-B14F-4D97-AF65-F5344CB8AC3E}">
        <p14:creationId xmlns:p14="http://schemas.microsoft.com/office/powerpoint/2010/main" val="27926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7CACF-C581-425F-9DD1-3DF35D874BA5}"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42403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77CACF-C581-425F-9DD1-3DF35D874BA5}" type="datetimeFigureOut">
              <a:rPr lang="en-IN" smtClean="0"/>
              <a:t>23-12-2020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AED800-128D-471D-B2B4-B7D5E599AB1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5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US" sz="4800" b="1" dirty="0">
                <a:solidFill>
                  <a:srgbClr val="FF0000"/>
                </a:solidFill>
              </a:rPr>
              <a:t>5. Multilevel and Hierarchical Inheritance</a:t>
            </a:r>
            <a:endParaRPr lang="en-IN" sz="4800" dirty="0"/>
          </a:p>
        </p:txBody>
      </p:sp>
      <p:sp>
        <p:nvSpPr>
          <p:cNvPr id="7" name="TextBox 6">
            <a:extLst>
              <a:ext uri="{FF2B5EF4-FFF2-40B4-BE49-F238E27FC236}">
                <a16:creationId xmlns:a16="http://schemas.microsoft.com/office/drawing/2014/main" id="{ED8BA296-5A09-4DCC-9745-1D6EEE902177}"/>
              </a:ext>
            </a:extLst>
          </p:cNvPr>
          <p:cNvSpPr txBox="1"/>
          <p:nvPr/>
        </p:nvSpPr>
        <p:spPr>
          <a:xfrm>
            <a:off x="502417" y="1372998"/>
            <a:ext cx="11404880" cy="2308324"/>
          </a:xfrm>
          <a:prstGeom prst="rect">
            <a:avLst/>
          </a:prstGeom>
          <a:noFill/>
        </p:spPr>
        <p:txBody>
          <a:bodyPr wrap="square">
            <a:spAutoFit/>
          </a:bodyPr>
          <a:lstStyle/>
          <a:p>
            <a:r>
              <a:rPr lang="en-US" sz="2400" dirty="0"/>
              <a:t>Inheritance allows us to define a class that inherits all the methods and properties from another class.</a:t>
            </a:r>
          </a:p>
          <a:p>
            <a:endParaRPr lang="en-US" sz="2400" dirty="0"/>
          </a:p>
          <a:p>
            <a:r>
              <a:rPr lang="en-US" sz="2400" dirty="0"/>
              <a:t>Parent class is the class being inherited from, also called base class.</a:t>
            </a:r>
          </a:p>
          <a:p>
            <a:endParaRPr lang="en-US" sz="2400" dirty="0"/>
          </a:p>
          <a:p>
            <a:r>
              <a:rPr lang="en-US" sz="2400" dirty="0"/>
              <a:t>Child class is the class that inherits from another class, also called derived class.</a:t>
            </a:r>
            <a:endParaRPr lang="en-IN" sz="2400" dirty="0"/>
          </a:p>
        </p:txBody>
      </p:sp>
      <p:sp>
        <p:nvSpPr>
          <p:cNvPr id="8" name="TextBox 7">
            <a:extLst>
              <a:ext uri="{FF2B5EF4-FFF2-40B4-BE49-F238E27FC236}">
                <a16:creationId xmlns:a16="http://schemas.microsoft.com/office/drawing/2014/main" id="{57B98914-1B17-41D9-90DE-B1D88BE9B0E5}"/>
              </a:ext>
            </a:extLst>
          </p:cNvPr>
          <p:cNvSpPr txBox="1"/>
          <p:nvPr/>
        </p:nvSpPr>
        <p:spPr>
          <a:xfrm>
            <a:off x="502416" y="3798445"/>
            <a:ext cx="10570867" cy="830997"/>
          </a:xfrm>
          <a:prstGeom prst="rect">
            <a:avLst/>
          </a:prstGeom>
          <a:noFill/>
        </p:spPr>
        <p:txBody>
          <a:bodyPr wrap="square">
            <a:spAutoFit/>
          </a:bodyPr>
          <a:lstStyle/>
          <a:p>
            <a:r>
              <a:rPr lang="en-US" sz="2400" dirty="0"/>
              <a:t>In multilevel inheritance, features of the base class and the derived class are inherited into the new derived class.</a:t>
            </a:r>
            <a:endParaRPr lang="en-IN" sz="2400" dirty="0"/>
          </a:p>
        </p:txBody>
      </p:sp>
    </p:spTree>
    <p:extLst>
      <p:ext uri="{BB962C8B-B14F-4D97-AF65-F5344CB8AC3E}">
        <p14:creationId xmlns:p14="http://schemas.microsoft.com/office/powerpoint/2010/main" val="376596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3" name="Google Shape;347;p37">
            <a:extLst>
              <a:ext uri="{FF2B5EF4-FFF2-40B4-BE49-F238E27FC236}">
                <a16:creationId xmlns:a16="http://schemas.microsoft.com/office/drawing/2014/main" id="{6E647EC4-A2E4-425E-88B5-2E4B7E75AAA6}"/>
              </a:ext>
            </a:extLst>
          </p:cNvPr>
          <p:cNvSpPr txBox="1">
            <a:spLocks/>
          </p:cNvSpPr>
          <p:nvPr/>
        </p:nvSpPr>
        <p:spPr>
          <a:xfrm>
            <a:off x="696420" y="2458117"/>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Lets see the solutions in the IDE!</a:t>
            </a:r>
          </a:p>
        </p:txBody>
      </p:sp>
    </p:spTree>
    <p:extLst>
      <p:ext uri="{BB962C8B-B14F-4D97-AF65-F5344CB8AC3E}">
        <p14:creationId xmlns:p14="http://schemas.microsoft.com/office/powerpoint/2010/main" val="203657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481565" y="212244"/>
            <a:ext cx="716196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Self Keyword</a:t>
            </a:r>
          </a:p>
        </p:txBody>
      </p:sp>
      <p:sp>
        <p:nvSpPr>
          <p:cNvPr id="8" name="TextBox 7">
            <a:extLst>
              <a:ext uri="{FF2B5EF4-FFF2-40B4-BE49-F238E27FC236}">
                <a16:creationId xmlns:a16="http://schemas.microsoft.com/office/drawing/2014/main" id="{A7D141C3-917A-439E-A9EC-67E9F70A09F5}"/>
              </a:ext>
            </a:extLst>
          </p:cNvPr>
          <p:cNvSpPr txBox="1"/>
          <p:nvPr/>
        </p:nvSpPr>
        <p:spPr>
          <a:xfrm>
            <a:off x="663190" y="1321917"/>
            <a:ext cx="10721592" cy="1200329"/>
          </a:xfrm>
          <a:prstGeom prst="rect">
            <a:avLst/>
          </a:prstGeom>
          <a:noFill/>
        </p:spPr>
        <p:txBody>
          <a:bodyPr wrap="square">
            <a:spAutoFit/>
          </a:bodyPr>
          <a:lstStyle/>
          <a:p>
            <a:r>
              <a:rPr lang="en-US" sz="2400" dirty="0"/>
              <a:t>By using the “self” keyword we can access the attributes and methods of the class in python. It binds the attributes with the given arguments. The reason you need to use self. is because Python does not use the @ syntax to refer to instance attributes. </a:t>
            </a:r>
            <a:endParaRPr lang="en-IN" sz="2400" dirty="0"/>
          </a:p>
        </p:txBody>
      </p:sp>
      <p:sp>
        <p:nvSpPr>
          <p:cNvPr id="10" name="TextBox 9">
            <a:extLst>
              <a:ext uri="{FF2B5EF4-FFF2-40B4-BE49-F238E27FC236}">
                <a16:creationId xmlns:a16="http://schemas.microsoft.com/office/drawing/2014/main" id="{C93F2142-7FCE-4186-9526-741DDF6BF464}"/>
              </a:ext>
            </a:extLst>
          </p:cNvPr>
          <p:cNvSpPr txBox="1"/>
          <p:nvPr/>
        </p:nvSpPr>
        <p:spPr>
          <a:xfrm>
            <a:off x="663190" y="2739367"/>
            <a:ext cx="9967966" cy="461665"/>
          </a:xfrm>
          <a:prstGeom prst="rect">
            <a:avLst/>
          </a:prstGeom>
          <a:noFill/>
        </p:spPr>
        <p:txBody>
          <a:bodyPr wrap="square">
            <a:spAutoFit/>
          </a:bodyPr>
          <a:lstStyle/>
          <a:p>
            <a:r>
              <a:rPr lang="en-US" sz="2400" b="1" dirty="0"/>
              <a:t>Self is a convention and not a real python keyword.</a:t>
            </a:r>
            <a:endParaRPr lang="en-IN" sz="2400" b="1" dirty="0"/>
          </a:p>
        </p:txBody>
      </p:sp>
      <p:sp>
        <p:nvSpPr>
          <p:cNvPr id="9" name="TextBox 8">
            <a:extLst>
              <a:ext uri="{FF2B5EF4-FFF2-40B4-BE49-F238E27FC236}">
                <a16:creationId xmlns:a16="http://schemas.microsoft.com/office/drawing/2014/main" id="{EFF7418B-40DA-4B6D-AE46-83BBA613F24D}"/>
              </a:ext>
            </a:extLst>
          </p:cNvPr>
          <p:cNvSpPr txBox="1"/>
          <p:nvPr/>
        </p:nvSpPr>
        <p:spPr>
          <a:xfrm>
            <a:off x="2756596" y="3201032"/>
            <a:ext cx="5781153" cy="28931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class Employees:</a:t>
            </a:r>
          </a:p>
          <a:p>
            <a:r>
              <a:rPr lang="en-US" sz="1600" dirty="0"/>
              <a:t>    def </a:t>
            </a:r>
            <a:r>
              <a:rPr lang="en-US" sz="1600" dirty="0" err="1"/>
              <a:t>printdetails</a:t>
            </a:r>
            <a:r>
              <a:rPr lang="en-US" sz="1600" dirty="0"/>
              <a:t>(self):</a:t>
            </a:r>
          </a:p>
          <a:p>
            <a:r>
              <a:rPr lang="en-US" sz="1600" dirty="0"/>
              <a:t>        return </a:t>
            </a:r>
            <a:r>
              <a:rPr lang="en-US" sz="1600" dirty="0" err="1"/>
              <a:t>f"Name</a:t>
            </a:r>
            <a:r>
              <a:rPr lang="en-US" sz="1600" dirty="0"/>
              <a:t> is {self.name}. Salary is {</a:t>
            </a:r>
            <a:r>
              <a:rPr lang="en-US" sz="1600" dirty="0" err="1"/>
              <a:t>self.salary</a:t>
            </a:r>
            <a:r>
              <a:rPr lang="en-US" sz="1600" dirty="0"/>
              <a:t>}. Role is {</a:t>
            </a:r>
            <a:r>
              <a:rPr lang="en-US" sz="1600" dirty="0" err="1"/>
              <a:t>self.role</a:t>
            </a:r>
            <a:r>
              <a:rPr lang="en-US" sz="1600" dirty="0"/>
              <a:t>}."</a:t>
            </a:r>
          </a:p>
          <a:p>
            <a:endParaRPr lang="en-US" sz="1600" dirty="0"/>
          </a:p>
          <a:p>
            <a:endParaRPr lang="en-US" sz="1600" dirty="0"/>
          </a:p>
          <a:p>
            <a:r>
              <a:rPr lang="en-US" sz="1600" dirty="0" err="1"/>
              <a:t>jasleen</a:t>
            </a:r>
            <a:r>
              <a:rPr lang="en-US" sz="1600" dirty="0"/>
              <a:t> = Employees()</a:t>
            </a:r>
          </a:p>
          <a:p>
            <a:r>
              <a:rPr lang="en-US" sz="1600" dirty="0"/>
              <a:t>jasleen.name = "Jasleen Sondhi"</a:t>
            </a:r>
          </a:p>
          <a:p>
            <a:r>
              <a:rPr lang="en-US" sz="1600" dirty="0" err="1"/>
              <a:t>jasleen.salary</a:t>
            </a:r>
            <a:r>
              <a:rPr lang="en-US" sz="1600" dirty="0"/>
              <a:t> = 15000</a:t>
            </a:r>
          </a:p>
          <a:p>
            <a:r>
              <a:rPr lang="en-US" sz="1600" dirty="0" err="1"/>
              <a:t>jasleen.role</a:t>
            </a:r>
            <a:r>
              <a:rPr lang="en-US" sz="1600" dirty="0"/>
              <a:t> = "Mentor"</a:t>
            </a:r>
          </a:p>
          <a:p>
            <a:r>
              <a:rPr lang="en-US" sz="1600" dirty="0"/>
              <a:t>print(</a:t>
            </a:r>
            <a:r>
              <a:rPr lang="en-US" sz="1600" dirty="0" err="1"/>
              <a:t>jasleen.printdetails</a:t>
            </a:r>
            <a:r>
              <a:rPr lang="en-US" sz="1600" dirty="0"/>
              <a:t>())</a:t>
            </a:r>
            <a:endParaRPr lang="en-IN" sz="1600" dirty="0"/>
          </a:p>
        </p:txBody>
      </p:sp>
    </p:spTree>
    <p:extLst>
      <p:ext uri="{BB962C8B-B14F-4D97-AF65-F5344CB8AC3E}">
        <p14:creationId xmlns:p14="http://schemas.microsoft.com/office/powerpoint/2010/main" val="252321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50937" y="252437"/>
            <a:ext cx="716196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Magic Methods</a:t>
            </a:r>
          </a:p>
        </p:txBody>
      </p:sp>
      <p:sp>
        <p:nvSpPr>
          <p:cNvPr id="6" name="TextBox 5">
            <a:extLst>
              <a:ext uri="{FF2B5EF4-FFF2-40B4-BE49-F238E27FC236}">
                <a16:creationId xmlns:a16="http://schemas.microsoft.com/office/drawing/2014/main" id="{30F93383-F34F-49B5-AF0E-27CC6EB35903}"/>
              </a:ext>
            </a:extLst>
          </p:cNvPr>
          <p:cNvSpPr txBox="1"/>
          <p:nvPr/>
        </p:nvSpPr>
        <p:spPr>
          <a:xfrm>
            <a:off x="585316" y="1085112"/>
            <a:ext cx="11311931" cy="1569660"/>
          </a:xfrm>
          <a:prstGeom prst="rect">
            <a:avLst/>
          </a:prstGeom>
          <a:noFill/>
        </p:spPr>
        <p:txBody>
          <a:bodyPr wrap="square">
            <a:spAutoFit/>
          </a:bodyPr>
          <a:lstStyle/>
          <a:p>
            <a:r>
              <a:rPr lang="en-US" sz="2400" dirty="0" err="1"/>
              <a:t>Dunder</a:t>
            </a:r>
            <a:r>
              <a:rPr lang="en-US" sz="2400" dirty="0"/>
              <a:t> or magic methods in Python are the methods having two prefix and suffix underscores in the method name. </a:t>
            </a:r>
            <a:r>
              <a:rPr lang="en-US" sz="2400" dirty="0" err="1"/>
              <a:t>Dunder</a:t>
            </a:r>
            <a:r>
              <a:rPr lang="en-US" sz="2400" dirty="0"/>
              <a:t> here means “Double Under (Underscores)”. These are commonly used for operator overloading. Few examples for magic methods are: __</a:t>
            </a:r>
            <a:r>
              <a:rPr lang="en-US" sz="2400" dirty="0" err="1"/>
              <a:t>init</a:t>
            </a:r>
            <a:r>
              <a:rPr lang="en-US" sz="2400" dirty="0"/>
              <a:t>__, __add__, __</a:t>
            </a:r>
            <a:r>
              <a:rPr lang="en-US" sz="2400" dirty="0" err="1"/>
              <a:t>len</a:t>
            </a:r>
            <a:r>
              <a:rPr lang="en-US" sz="2400" dirty="0"/>
              <a:t>__, __</a:t>
            </a:r>
            <a:r>
              <a:rPr lang="en-US" sz="2400" dirty="0" err="1"/>
              <a:t>repr</a:t>
            </a:r>
            <a:r>
              <a:rPr lang="en-US" sz="2400" dirty="0"/>
              <a:t>__ etc.</a:t>
            </a:r>
            <a:endParaRPr lang="en-IN" sz="2400" dirty="0"/>
          </a:p>
        </p:txBody>
      </p:sp>
      <p:pic>
        <p:nvPicPr>
          <p:cNvPr id="10" name="Picture 9">
            <a:extLst>
              <a:ext uri="{FF2B5EF4-FFF2-40B4-BE49-F238E27FC236}">
                <a16:creationId xmlns:a16="http://schemas.microsoft.com/office/drawing/2014/main" id="{020C863C-9643-45DD-BD02-A09DD47C38F8}"/>
              </a:ext>
            </a:extLst>
          </p:cNvPr>
          <p:cNvPicPr>
            <a:picLocks noChangeAspect="1"/>
          </p:cNvPicPr>
          <p:nvPr/>
        </p:nvPicPr>
        <p:blipFill>
          <a:blip r:embed="rId3"/>
          <a:stretch>
            <a:fillRect/>
          </a:stretch>
        </p:blipFill>
        <p:spPr>
          <a:xfrm>
            <a:off x="4480831" y="3165231"/>
            <a:ext cx="3062693" cy="2850497"/>
          </a:xfrm>
          <a:prstGeom prst="rect">
            <a:avLst/>
          </a:prstGeom>
        </p:spPr>
      </p:pic>
    </p:spTree>
    <p:extLst>
      <p:ext uri="{BB962C8B-B14F-4D97-AF65-F5344CB8AC3E}">
        <p14:creationId xmlns:p14="http://schemas.microsoft.com/office/powerpoint/2010/main" val="325753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7838EBBC-0CC6-4F74-AE22-BEE77B97DA83}"/>
              </a:ext>
            </a:extLst>
          </p:cNvPr>
          <p:cNvSpPr txBox="1"/>
          <p:nvPr/>
        </p:nvSpPr>
        <p:spPr>
          <a:xfrm>
            <a:off x="424543" y="839456"/>
            <a:ext cx="10927582" cy="1200329"/>
          </a:xfrm>
          <a:prstGeom prst="rect">
            <a:avLst/>
          </a:prstGeom>
          <a:noFill/>
        </p:spPr>
        <p:txBody>
          <a:bodyPr wrap="square">
            <a:spAutoFit/>
          </a:bodyPr>
          <a:lstStyle/>
          <a:p>
            <a:r>
              <a:rPr lang="en-US" sz="2400" dirty="0"/>
              <a:t>Magic methods are not meant to be invoked directly by you, but the invocation happens internally from the class on a certain action. For example, when you add two numbers using the + operator, internally, the __add__() method will be called.</a:t>
            </a:r>
            <a:endParaRPr lang="en-IN" sz="2400" dirty="0"/>
          </a:p>
        </p:txBody>
      </p:sp>
      <p:sp>
        <p:nvSpPr>
          <p:cNvPr id="9" name="TextBox 8">
            <a:extLst>
              <a:ext uri="{FF2B5EF4-FFF2-40B4-BE49-F238E27FC236}">
                <a16:creationId xmlns:a16="http://schemas.microsoft.com/office/drawing/2014/main" id="{0EC91B87-21F5-4B5A-B8C6-8D801A39B7C9}"/>
              </a:ext>
            </a:extLst>
          </p:cNvPr>
          <p:cNvSpPr txBox="1"/>
          <p:nvPr/>
        </p:nvSpPr>
        <p:spPr>
          <a:xfrm>
            <a:off x="424542" y="2415850"/>
            <a:ext cx="10927581" cy="1938992"/>
          </a:xfrm>
          <a:prstGeom prst="rect">
            <a:avLst/>
          </a:prstGeom>
          <a:noFill/>
        </p:spPr>
        <p:txBody>
          <a:bodyPr wrap="square">
            <a:spAutoFit/>
          </a:bodyPr>
          <a:lstStyle/>
          <a:p>
            <a:r>
              <a:rPr lang="en-US" sz="2400" dirty="0"/>
              <a:t>Magic methods are most frequently used to define overloaded behaviors of predefined operators in Python. For instance, arithmetic operators by default operate upon numeric operands. This means that numeric objects must be used along with operators like +, -, *, /, etc. The + operator is also defined as a concatenation operator in string, list and tuple classes. We can say that the + operator is overloaded.</a:t>
            </a:r>
            <a:endParaRPr lang="en-IN" sz="2400" dirty="0"/>
          </a:p>
        </p:txBody>
      </p:sp>
    </p:spTree>
    <p:extLst>
      <p:ext uri="{BB962C8B-B14F-4D97-AF65-F5344CB8AC3E}">
        <p14:creationId xmlns:p14="http://schemas.microsoft.com/office/powerpoint/2010/main" val="200749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71032" y="232340"/>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Polymorphism</a:t>
            </a:r>
          </a:p>
        </p:txBody>
      </p:sp>
      <p:sp>
        <p:nvSpPr>
          <p:cNvPr id="6" name="TextBox 5">
            <a:extLst>
              <a:ext uri="{FF2B5EF4-FFF2-40B4-BE49-F238E27FC236}">
                <a16:creationId xmlns:a16="http://schemas.microsoft.com/office/drawing/2014/main" id="{1C7E5165-3A7C-4942-A3BA-95B215F8EE03}"/>
              </a:ext>
            </a:extLst>
          </p:cNvPr>
          <p:cNvSpPr txBox="1"/>
          <p:nvPr/>
        </p:nvSpPr>
        <p:spPr>
          <a:xfrm>
            <a:off x="468924" y="1241531"/>
            <a:ext cx="10935955" cy="830997"/>
          </a:xfrm>
          <a:prstGeom prst="rect">
            <a:avLst/>
          </a:prstGeom>
          <a:noFill/>
        </p:spPr>
        <p:txBody>
          <a:bodyPr wrap="square">
            <a:spAutoFit/>
          </a:bodyPr>
          <a:lstStyle/>
          <a:p>
            <a:r>
              <a:rPr lang="en-US" sz="2400" dirty="0"/>
              <a:t>The word polymorphism means having many forms. In programming, polymorphism means same function name (but different signatures) being uses for different types.</a:t>
            </a:r>
            <a:endParaRPr lang="en-IN" sz="2400" dirty="0"/>
          </a:p>
        </p:txBody>
      </p:sp>
      <p:pic>
        <p:nvPicPr>
          <p:cNvPr id="2" name="Picture 1">
            <a:extLst>
              <a:ext uri="{FF2B5EF4-FFF2-40B4-BE49-F238E27FC236}">
                <a16:creationId xmlns:a16="http://schemas.microsoft.com/office/drawing/2014/main" id="{F63C4F63-4B67-4780-B314-6990CE704FA4}"/>
              </a:ext>
            </a:extLst>
          </p:cNvPr>
          <p:cNvPicPr>
            <a:picLocks noChangeAspect="1"/>
          </p:cNvPicPr>
          <p:nvPr/>
        </p:nvPicPr>
        <p:blipFill>
          <a:blip r:embed="rId3"/>
          <a:stretch>
            <a:fillRect/>
          </a:stretch>
        </p:blipFill>
        <p:spPr>
          <a:xfrm>
            <a:off x="3858148" y="2260185"/>
            <a:ext cx="4475703" cy="3489983"/>
          </a:xfrm>
          <a:prstGeom prst="rect">
            <a:avLst/>
          </a:prstGeom>
        </p:spPr>
      </p:pic>
    </p:spTree>
    <p:extLst>
      <p:ext uri="{BB962C8B-B14F-4D97-AF65-F5344CB8AC3E}">
        <p14:creationId xmlns:p14="http://schemas.microsoft.com/office/powerpoint/2010/main" val="55763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815ADFD1-D586-415F-821B-5FA0F86C3727}"/>
              </a:ext>
            </a:extLst>
          </p:cNvPr>
          <p:cNvSpPr txBox="1"/>
          <p:nvPr/>
        </p:nvSpPr>
        <p:spPr>
          <a:xfrm>
            <a:off x="635559" y="880629"/>
            <a:ext cx="6094324" cy="2308324"/>
          </a:xfrm>
          <a:prstGeom prst="rect">
            <a:avLst/>
          </a:prstGeom>
          <a:noFill/>
        </p:spPr>
        <p:txBody>
          <a:bodyPr wrap="square">
            <a:spAutoFit/>
          </a:bodyPr>
          <a:lstStyle/>
          <a:p>
            <a:r>
              <a:rPr lang="en-US" dirty="0"/>
              <a:t># Python program to demonstrate in-built poly- </a:t>
            </a:r>
          </a:p>
          <a:p>
            <a:r>
              <a:rPr lang="en-US" dirty="0"/>
              <a:t># morphic functions </a:t>
            </a:r>
          </a:p>
          <a:p>
            <a:r>
              <a:rPr lang="en-US" dirty="0"/>
              <a:t>  </a:t>
            </a:r>
          </a:p>
          <a:p>
            <a:r>
              <a:rPr lang="en-US" dirty="0"/>
              <a:t># </a:t>
            </a:r>
            <a:r>
              <a:rPr lang="en-US" dirty="0" err="1"/>
              <a:t>len</a:t>
            </a:r>
            <a:r>
              <a:rPr lang="en-US" dirty="0"/>
              <a:t>() being used for a string </a:t>
            </a:r>
          </a:p>
          <a:p>
            <a:r>
              <a:rPr lang="en-US" dirty="0"/>
              <a:t>print(</a:t>
            </a:r>
            <a:r>
              <a:rPr lang="en-US" dirty="0" err="1"/>
              <a:t>len</a:t>
            </a:r>
            <a:r>
              <a:rPr lang="en-US" dirty="0"/>
              <a:t>("geeks")) </a:t>
            </a:r>
          </a:p>
          <a:p>
            <a:r>
              <a:rPr lang="en-US" dirty="0"/>
              <a:t>  </a:t>
            </a:r>
          </a:p>
          <a:p>
            <a:r>
              <a:rPr lang="en-US" dirty="0"/>
              <a:t># </a:t>
            </a:r>
            <a:r>
              <a:rPr lang="en-US" dirty="0" err="1"/>
              <a:t>len</a:t>
            </a:r>
            <a:r>
              <a:rPr lang="en-US" dirty="0"/>
              <a:t>() being used for a list </a:t>
            </a:r>
          </a:p>
          <a:p>
            <a:r>
              <a:rPr lang="en-US" dirty="0"/>
              <a:t>print(</a:t>
            </a:r>
            <a:r>
              <a:rPr lang="en-US" dirty="0" err="1"/>
              <a:t>len</a:t>
            </a:r>
            <a:r>
              <a:rPr lang="en-US" dirty="0"/>
              <a:t>([10, 20, 30])) </a:t>
            </a:r>
            <a:endParaRPr lang="en-IN" dirty="0"/>
          </a:p>
        </p:txBody>
      </p:sp>
      <p:sp>
        <p:nvSpPr>
          <p:cNvPr id="7" name="TextBox 6">
            <a:extLst>
              <a:ext uri="{FF2B5EF4-FFF2-40B4-BE49-F238E27FC236}">
                <a16:creationId xmlns:a16="http://schemas.microsoft.com/office/drawing/2014/main" id="{373C10BC-8ED2-4B7A-B5B2-8BC5E507F1A8}"/>
              </a:ext>
            </a:extLst>
          </p:cNvPr>
          <p:cNvSpPr txBox="1"/>
          <p:nvPr/>
        </p:nvSpPr>
        <p:spPr>
          <a:xfrm>
            <a:off x="444640" y="451560"/>
            <a:ext cx="6094324" cy="461665"/>
          </a:xfrm>
          <a:prstGeom prst="rect">
            <a:avLst/>
          </a:prstGeom>
          <a:noFill/>
        </p:spPr>
        <p:txBody>
          <a:bodyPr wrap="square">
            <a:spAutoFit/>
          </a:bodyPr>
          <a:lstStyle/>
          <a:p>
            <a:r>
              <a:rPr lang="en-IN" sz="2400" b="1" dirty="0">
                <a:solidFill>
                  <a:srgbClr val="002060"/>
                </a:solidFill>
              </a:rPr>
              <a:t>Example of inbuilt polymorphic functions-</a:t>
            </a:r>
          </a:p>
        </p:txBody>
      </p:sp>
      <p:sp>
        <p:nvSpPr>
          <p:cNvPr id="9" name="TextBox 8">
            <a:extLst>
              <a:ext uri="{FF2B5EF4-FFF2-40B4-BE49-F238E27FC236}">
                <a16:creationId xmlns:a16="http://schemas.microsoft.com/office/drawing/2014/main" id="{90068558-FA2C-4616-B5F4-56768C080DD5}"/>
              </a:ext>
            </a:extLst>
          </p:cNvPr>
          <p:cNvSpPr txBox="1"/>
          <p:nvPr/>
        </p:nvSpPr>
        <p:spPr>
          <a:xfrm>
            <a:off x="460131" y="3921370"/>
            <a:ext cx="11271738" cy="1569660"/>
          </a:xfrm>
          <a:prstGeom prst="rect">
            <a:avLst/>
          </a:prstGeom>
          <a:noFill/>
        </p:spPr>
        <p:txBody>
          <a:bodyPr wrap="square">
            <a:spAutoFit/>
          </a:bodyPr>
          <a:lstStyle/>
          <a:p>
            <a:r>
              <a:rPr lang="en-US" sz="2400" dirty="0"/>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a:t>
            </a:r>
            <a:endParaRPr lang="en-IN" sz="2400" dirty="0"/>
          </a:p>
        </p:txBody>
      </p:sp>
      <p:sp>
        <p:nvSpPr>
          <p:cNvPr id="12" name="TextBox 11">
            <a:extLst>
              <a:ext uri="{FF2B5EF4-FFF2-40B4-BE49-F238E27FC236}">
                <a16:creationId xmlns:a16="http://schemas.microsoft.com/office/drawing/2014/main" id="{0DEC9796-C767-464F-B269-BEA7A029EB8C}"/>
              </a:ext>
            </a:extLst>
          </p:cNvPr>
          <p:cNvSpPr txBox="1"/>
          <p:nvPr/>
        </p:nvSpPr>
        <p:spPr>
          <a:xfrm>
            <a:off x="460131" y="3429000"/>
            <a:ext cx="6094324" cy="461665"/>
          </a:xfrm>
          <a:prstGeom prst="rect">
            <a:avLst/>
          </a:prstGeom>
          <a:noFill/>
        </p:spPr>
        <p:txBody>
          <a:bodyPr wrap="square">
            <a:spAutoFit/>
          </a:bodyPr>
          <a:lstStyle/>
          <a:p>
            <a:r>
              <a:rPr lang="en-IN" sz="2400" b="1" dirty="0">
                <a:solidFill>
                  <a:srgbClr val="002060"/>
                </a:solidFill>
              </a:rPr>
              <a:t>Polymorphism with Inheritance</a:t>
            </a:r>
          </a:p>
        </p:txBody>
      </p:sp>
    </p:spTree>
    <p:extLst>
      <p:ext uri="{BB962C8B-B14F-4D97-AF65-F5344CB8AC3E}">
        <p14:creationId xmlns:p14="http://schemas.microsoft.com/office/powerpoint/2010/main" val="115952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373C10BC-8ED2-4B7A-B5B2-8BC5E507F1A8}"/>
              </a:ext>
            </a:extLst>
          </p:cNvPr>
          <p:cNvSpPr txBox="1"/>
          <p:nvPr/>
        </p:nvSpPr>
        <p:spPr>
          <a:xfrm>
            <a:off x="1255630" y="3449564"/>
            <a:ext cx="10243451" cy="646331"/>
          </a:xfrm>
          <a:prstGeom prst="rect">
            <a:avLst/>
          </a:prstGeom>
          <a:noFill/>
        </p:spPr>
        <p:txBody>
          <a:bodyPr wrap="square">
            <a:spAutoFit/>
          </a:bodyPr>
          <a:lstStyle/>
          <a:p>
            <a:pPr algn="ctr"/>
            <a:r>
              <a:rPr lang="en-IN" sz="3600" b="1" dirty="0">
                <a:solidFill>
                  <a:srgbClr val="FF0000"/>
                </a:solidFill>
              </a:rPr>
              <a:t>Let’s check out this implementation in the IDE…….</a:t>
            </a:r>
          </a:p>
        </p:txBody>
      </p:sp>
      <p:sp>
        <p:nvSpPr>
          <p:cNvPr id="9" name="TextBox 8">
            <a:extLst>
              <a:ext uri="{FF2B5EF4-FFF2-40B4-BE49-F238E27FC236}">
                <a16:creationId xmlns:a16="http://schemas.microsoft.com/office/drawing/2014/main" id="{90068558-FA2C-4616-B5F4-56768C080DD5}"/>
              </a:ext>
            </a:extLst>
          </p:cNvPr>
          <p:cNvSpPr txBox="1"/>
          <p:nvPr/>
        </p:nvSpPr>
        <p:spPr>
          <a:xfrm>
            <a:off x="297270" y="967155"/>
            <a:ext cx="11271738" cy="830997"/>
          </a:xfrm>
          <a:prstGeom prst="rect">
            <a:avLst/>
          </a:prstGeom>
          <a:noFill/>
        </p:spPr>
        <p:txBody>
          <a:bodyPr wrap="square">
            <a:spAutoFit/>
          </a:bodyPr>
          <a:lstStyle/>
          <a:p>
            <a:r>
              <a:rPr lang="en-US" sz="2400" b="0" i="0" dirty="0">
                <a:effectLst/>
                <a:latin typeface="urw-din"/>
              </a:rPr>
              <a:t>It is also possible to create a function that can take any object, allowing for polymorphism.</a:t>
            </a:r>
            <a:r>
              <a:rPr lang="en-US" sz="2400" dirty="0"/>
              <a:t>.</a:t>
            </a:r>
            <a:endParaRPr lang="en-IN" sz="2400" dirty="0"/>
          </a:p>
        </p:txBody>
      </p:sp>
      <p:sp>
        <p:nvSpPr>
          <p:cNvPr id="12" name="TextBox 11">
            <a:extLst>
              <a:ext uri="{FF2B5EF4-FFF2-40B4-BE49-F238E27FC236}">
                <a16:creationId xmlns:a16="http://schemas.microsoft.com/office/drawing/2014/main" id="{0DEC9796-C767-464F-B269-BEA7A029EB8C}"/>
              </a:ext>
            </a:extLst>
          </p:cNvPr>
          <p:cNvSpPr txBox="1"/>
          <p:nvPr/>
        </p:nvSpPr>
        <p:spPr>
          <a:xfrm>
            <a:off x="283032" y="352658"/>
            <a:ext cx="6094324" cy="461665"/>
          </a:xfrm>
          <a:prstGeom prst="rect">
            <a:avLst/>
          </a:prstGeom>
          <a:noFill/>
        </p:spPr>
        <p:txBody>
          <a:bodyPr wrap="square">
            <a:spAutoFit/>
          </a:bodyPr>
          <a:lstStyle/>
          <a:p>
            <a:r>
              <a:rPr lang="en-IN" sz="2400" b="1" dirty="0">
                <a:solidFill>
                  <a:srgbClr val="002060"/>
                </a:solidFill>
              </a:rPr>
              <a:t>Polymorphism with Functions and Objects</a:t>
            </a:r>
          </a:p>
        </p:txBody>
      </p:sp>
      <p:sp>
        <p:nvSpPr>
          <p:cNvPr id="6" name="TextBox 5">
            <a:extLst>
              <a:ext uri="{FF2B5EF4-FFF2-40B4-BE49-F238E27FC236}">
                <a16:creationId xmlns:a16="http://schemas.microsoft.com/office/drawing/2014/main" id="{1EDC60C9-7064-43E6-8503-0BF9156C799C}"/>
              </a:ext>
            </a:extLst>
          </p:cNvPr>
          <p:cNvSpPr txBox="1"/>
          <p:nvPr/>
        </p:nvSpPr>
        <p:spPr>
          <a:xfrm>
            <a:off x="460131" y="4598184"/>
            <a:ext cx="11271738" cy="461665"/>
          </a:xfrm>
          <a:prstGeom prst="rect">
            <a:avLst/>
          </a:prstGeom>
          <a:noFill/>
        </p:spPr>
        <p:txBody>
          <a:bodyPr wrap="square">
            <a:spAutoFit/>
          </a:bodyPr>
          <a:lstStyle/>
          <a:p>
            <a:r>
              <a:rPr lang="en-US" sz="2400" b="0" i="0" dirty="0">
                <a:effectLst/>
                <a:latin typeface="urw-din"/>
              </a:rPr>
              <a:t>The two types of Polymorphism are- 1) Method Overloading 2) Method Overriding</a:t>
            </a:r>
            <a:endParaRPr lang="en-IN" sz="2400" dirty="0"/>
          </a:p>
        </p:txBody>
      </p:sp>
    </p:spTree>
    <p:extLst>
      <p:ext uri="{BB962C8B-B14F-4D97-AF65-F5344CB8AC3E}">
        <p14:creationId xmlns:p14="http://schemas.microsoft.com/office/powerpoint/2010/main" val="295153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82A1F0-80E9-4509-B0B9-37C7B7AE6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9" name="TextBox 8">
            <a:extLst>
              <a:ext uri="{FF2B5EF4-FFF2-40B4-BE49-F238E27FC236}">
                <a16:creationId xmlns:a16="http://schemas.microsoft.com/office/drawing/2014/main" id="{D380F7C1-107C-4E99-85D0-554FA6C75A9A}"/>
              </a:ext>
            </a:extLst>
          </p:cNvPr>
          <p:cNvSpPr txBox="1"/>
          <p:nvPr/>
        </p:nvSpPr>
        <p:spPr>
          <a:xfrm>
            <a:off x="3818373" y="32277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Method Overloading</a:t>
            </a:r>
          </a:p>
          <a:p>
            <a:pPr marR="0" lvl="0" algn="l" rtl="0">
              <a:spcBef>
                <a:spcPts val="0"/>
              </a:spcBef>
              <a:spcAft>
                <a:spcPts val="0"/>
              </a:spcAft>
              <a:buClr>
                <a:schemeClr val="dk1"/>
              </a:buClr>
              <a:buSzPts val="2800"/>
            </a:pPr>
            <a:endParaRPr lang="en-IN" sz="4000" dirty="0">
              <a:solidFill>
                <a:srgbClr val="002060"/>
              </a:solidFill>
            </a:endParaRPr>
          </a:p>
        </p:txBody>
      </p:sp>
      <p:sp>
        <p:nvSpPr>
          <p:cNvPr id="10" name="TextBox 9">
            <a:extLst>
              <a:ext uri="{FF2B5EF4-FFF2-40B4-BE49-F238E27FC236}">
                <a16:creationId xmlns:a16="http://schemas.microsoft.com/office/drawing/2014/main" id="{4133128F-524C-4CF3-878F-261C0601370A}"/>
              </a:ext>
            </a:extLst>
          </p:cNvPr>
          <p:cNvSpPr txBox="1"/>
          <p:nvPr/>
        </p:nvSpPr>
        <p:spPr>
          <a:xfrm>
            <a:off x="634721" y="1099092"/>
            <a:ext cx="10922558" cy="4370427"/>
          </a:xfrm>
          <a:prstGeom prst="rect">
            <a:avLst/>
          </a:prstGeom>
          <a:noFill/>
        </p:spPr>
        <p:txBody>
          <a:bodyPr wrap="square">
            <a:spAutoFit/>
          </a:bodyPr>
          <a:lstStyle/>
          <a:p>
            <a:r>
              <a:rPr lang="en-US" sz="2000" dirty="0"/>
              <a:t>Method overloading is one concept of Polymorphism. It comes under the elements of OOPS. It is actually a compile-time polymorphism. It is worked in the same method names and different arguments. Here in Python also supports oops concepts. But it is not oops based language. It also supports this method overloading also.</a:t>
            </a:r>
          </a:p>
          <a:p>
            <a:endParaRPr lang="en-US" sz="2000" dirty="0"/>
          </a:p>
          <a:p>
            <a:r>
              <a:rPr lang="en-US" sz="2000" dirty="0"/>
              <a:t>Normally in python, we don’t have the same names for different methods. But overloading is a method or operator to do the different functionalities with the same name. </a:t>
            </a:r>
            <a:r>
              <a:rPr lang="en-US" sz="2000" dirty="0" err="1"/>
              <a:t>i.e</a:t>
            </a:r>
            <a:r>
              <a:rPr lang="en-US" sz="2000" dirty="0"/>
              <a:t> methods differ their parameters to pass to the methods whereas operators have differed their operand.</a:t>
            </a:r>
          </a:p>
          <a:p>
            <a:endParaRPr lang="en-US" sz="2000" dirty="0"/>
          </a:p>
          <a:p>
            <a:r>
              <a:rPr lang="en-US" sz="2000" dirty="0"/>
              <a:t>Here some advantages of Method Overloading in Python-</a:t>
            </a:r>
          </a:p>
          <a:p>
            <a:endParaRPr lang="en-US" sz="2000" dirty="0"/>
          </a:p>
          <a:p>
            <a:pPr marL="342900" indent="-342900">
              <a:buFont typeface="Arial" panose="020B0604020202020204" pitchFamily="34" charset="0"/>
              <a:buChar char="•"/>
            </a:pPr>
            <a:r>
              <a:rPr lang="en-US" sz="2000" dirty="0"/>
              <a:t>Normally methods are used to reduce complexity. Method overloading is even it reduce more complexity in the program also improves the clarity of code.</a:t>
            </a:r>
          </a:p>
          <a:p>
            <a:pPr marL="342900" indent="-342900">
              <a:buFont typeface="Arial" panose="020B0604020202020204" pitchFamily="34" charset="0"/>
              <a:buChar char="•"/>
            </a:pPr>
            <a:r>
              <a:rPr lang="en-US" sz="2000" dirty="0"/>
              <a:t>It is also used for reusability</a:t>
            </a:r>
            <a:endParaRPr lang="en-IN" sz="2000" dirty="0"/>
          </a:p>
        </p:txBody>
      </p:sp>
    </p:spTree>
    <p:extLst>
      <p:ext uri="{BB962C8B-B14F-4D97-AF65-F5344CB8AC3E}">
        <p14:creationId xmlns:p14="http://schemas.microsoft.com/office/powerpoint/2010/main" val="196737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739138" y="229548"/>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Method Overriding</a:t>
            </a:r>
          </a:p>
        </p:txBody>
      </p:sp>
      <p:sp>
        <p:nvSpPr>
          <p:cNvPr id="6" name="TextBox 5">
            <a:extLst>
              <a:ext uri="{FF2B5EF4-FFF2-40B4-BE49-F238E27FC236}">
                <a16:creationId xmlns:a16="http://schemas.microsoft.com/office/drawing/2014/main" id="{EA350218-595C-432B-BFA5-7E214C1C1FA0}"/>
              </a:ext>
            </a:extLst>
          </p:cNvPr>
          <p:cNvSpPr txBox="1"/>
          <p:nvPr/>
        </p:nvSpPr>
        <p:spPr>
          <a:xfrm>
            <a:off x="458875" y="970372"/>
            <a:ext cx="11274250" cy="2308324"/>
          </a:xfrm>
          <a:prstGeom prst="rect">
            <a:avLst/>
          </a:prstGeom>
          <a:noFill/>
        </p:spPr>
        <p:txBody>
          <a:bodyPr wrap="square">
            <a:spAutoFit/>
          </a:bodyPr>
          <a:lstStyle/>
          <a:p>
            <a:r>
              <a:rPr lang="en-US" sz="2400" dirty="0"/>
              <a:t>Method overriding is an ability of any object-oriented programming language that allows a subclass or child class to provide a specific implementation of a method that is already provided by one of its super-classes or parent classes. When a method in a subclass has the same name, same parameters or signature and same return type(or sub-type) as a method in its super-class, then the method in the subclass is said to override the method in the super-class.</a:t>
            </a:r>
            <a:endParaRPr lang="en-IN" sz="2400" dirty="0"/>
          </a:p>
        </p:txBody>
      </p:sp>
      <p:pic>
        <p:nvPicPr>
          <p:cNvPr id="3" name="Picture 2">
            <a:extLst>
              <a:ext uri="{FF2B5EF4-FFF2-40B4-BE49-F238E27FC236}">
                <a16:creationId xmlns:a16="http://schemas.microsoft.com/office/drawing/2014/main" id="{46192BB7-AF98-4575-8BE7-086D80E80769}"/>
              </a:ext>
            </a:extLst>
          </p:cNvPr>
          <p:cNvPicPr>
            <a:picLocks noChangeAspect="1"/>
          </p:cNvPicPr>
          <p:nvPr/>
        </p:nvPicPr>
        <p:blipFill>
          <a:blip r:embed="rId3"/>
          <a:stretch>
            <a:fillRect/>
          </a:stretch>
        </p:blipFill>
        <p:spPr>
          <a:xfrm>
            <a:off x="3739138" y="2797884"/>
            <a:ext cx="4552950" cy="3476625"/>
          </a:xfrm>
          <a:prstGeom prst="rect">
            <a:avLst/>
          </a:prstGeom>
        </p:spPr>
      </p:pic>
    </p:spTree>
    <p:extLst>
      <p:ext uri="{BB962C8B-B14F-4D97-AF65-F5344CB8AC3E}">
        <p14:creationId xmlns:p14="http://schemas.microsoft.com/office/powerpoint/2010/main" val="290037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64140F8D-29DA-489F-8142-2BECC84DBC04}"/>
              </a:ext>
            </a:extLst>
          </p:cNvPr>
          <p:cNvSpPr txBox="1"/>
          <p:nvPr/>
        </p:nvSpPr>
        <p:spPr>
          <a:xfrm>
            <a:off x="1731667" y="107190"/>
            <a:ext cx="3195383" cy="692497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t># Python program to demonstrate  </a:t>
            </a:r>
          </a:p>
          <a:p>
            <a:r>
              <a:rPr lang="en-IN" sz="1600" dirty="0"/>
              <a:t># method overriding </a:t>
            </a:r>
          </a:p>
          <a:p>
            <a:r>
              <a:rPr lang="en-IN" sz="1600" dirty="0"/>
              <a:t>  </a:t>
            </a:r>
          </a:p>
          <a:p>
            <a:r>
              <a:rPr lang="en-IN" sz="1600" dirty="0"/>
              <a:t>  </a:t>
            </a:r>
          </a:p>
          <a:p>
            <a:r>
              <a:rPr lang="en-IN" sz="1600" dirty="0"/>
              <a:t># Defining parent class </a:t>
            </a:r>
          </a:p>
          <a:p>
            <a:r>
              <a:rPr lang="en-IN" sz="1600" dirty="0"/>
              <a:t>class Parent(): </a:t>
            </a:r>
          </a:p>
          <a:p>
            <a:r>
              <a:rPr lang="en-IN" sz="1600" dirty="0"/>
              <a:t>      </a:t>
            </a:r>
          </a:p>
          <a:p>
            <a:r>
              <a:rPr lang="en-IN" sz="1600" dirty="0"/>
              <a:t>    # Constructor </a:t>
            </a:r>
          </a:p>
          <a:p>
            <a:r>
              <a:rPr lang="en-IN" sz="1600" dirty="0"/>
              <a:t>    def __</a:t>
            </a:r>
            <a:r>
              <a:rPr lang="en-IN" sz="1600" dirty="0" err="1"/>
              <a:t>init</a:t>
            </a:r>
            <a:r>
              <a:rPr lang="en-IN" sz="1600" dirty="0"/>
              <a:t>__(self): </a:t>
            </a:r>
          </a:p>
          <a:p>
            <a:r>
              <a:rPr lang="en-IN" sz="1600" dirty="0"/>
              <a:t>        </a:t>
            </a:r>
            <a:r>
              <a:rPr lang="en-IN" sz="1600" dirty="0" err="1"/>
              <a:t>self.value</a:t>
            </a:r>
            <a:r>
              <a:rPr lang="en-IN" sz="1600" dirty="0"/>
              <a:t> = "Inside Parent"</a:t>
            </a:r>
          </a:p>
          <a:p>
            <a:r>
              <a:rPr lang="en-IN" sz="1600" dirty="0"/>
              <a:t>          </a:t>
            </a:r>
          </a:p>
          <a:p>
            <a:r>
              <a:rPr lang="en-IN" sz="1600" dirty="0"/>
              <a:t>    # Parent's show method </a:t>
            </a:r>
          </a:p>
          <a:p>
            <a:r>
              <a:rPr lang="en-IN" sz="1600" dirty="0"/>
              <a:t>    def show(self): </a:t>
            </a:r>
          </a:p>
          <a:p>
            <a:r>
              <a:rPr lang="en-IN" sz="1600" dirty="0"/>
              <a:t>        print(</a:t>
            </a:r>
            <a:r>
              <a:rPr lang="en-IN" sz="1600" dirty="0" err="1"/>
              <a:t>self.value</a:t>
            </a:r>
            <a:r>
              <a:rPr lang="en-IN" sz="1600" dirty="0"/>
              <a:t>) </a:t>
            </a:r>
          </a:p>
          <a:p>
            <a:r>
              <a:rPr lang="en-IN" sz="1600" dirty="0"/>
              <a:t>          </a:t>
            </a:r>
          </a:p>
          <a:p>
            <a:r>
              <a:rPr lang="en-IN" sz="1600" dirty="0"/>
              <a:t># Defining child class </a:t>
            </a:r>
          </a:p>
          <a:p>
            <a:r>
              <a:rPr lang="en-IN" sz="1600" dirty="0"/>
              <a:t>class Child(Parent): </a:t>
            </a:r>
          </a:p>
          <a:p>
            <a:r>
              <a:rPr lang="en-IN" sz="1600" dirty="0"/>
              <a:t>      </a:t>
            </a:r>
          </a:p>
          <a:p>
            <a:r>
              <a:rPr lang="en-IN" sz="1600" dirty="0"/>
              <a:t>    # Constructor </a:t>
            </a:r>
          </a:p>
          <a:p>
            <a:r>
              <a:rPr lang="en-IN" sz="1600" dirty="0"/>
              <a:t>    def __</a:t>
            </a:r>
            <a:r>
              <a:rPr lang="en-IN" sz="1600" dirty="0" err="1"/>
              <a:t>init</a:t>
            </a:r>
            <a:r>
              <a:rPr lang="en-IN" sz="1600" dirty="0"/>
              <a:t>__(self): </a:t>
            </a:r>
          </a:p>
          <a:p>
            <a:r>
              <a:rPr lang="en-IN" sz="1600" dirty="0"/>
              <a:t>        </a:t>
            </a:r>
            <a:r>
              <a:rPr lang="en-IN" sz="1600" dirty="0" err="1"/>
              <a:t>self.value</a:t>
            </a:r>
            <a:r>
              <a:rPr lang="en-IN" sz="1600" dirty="0"/>
              <a:t> = "Inside Child"</a:t>
            </a:r>
          </a:p>
          <a:p>
            <a:r>
              <a:rPr lang="en-IN" sz="1600" dirty="0"/>
              <a:t>          </a:t>
            </a:r>
          </a:p>
          <a:p>
            <a:r>
              <a:rPr lang="en-IN" sz="1600" dirty="0"/>
              <a:t>    # Child's show method </a:t>
            </a:r>
          </a:p>
          <a:p>
            <a:r>
              <a:rPr lang="en-IN" sz="1600" dirty="0"/>
              <a:t>    def show(self): </a:t>
            </a:r>
          </a:p>
          <a:p>
            <a:r>
              <a:rPr lang="en-IN" sz="1600" dirty="0"/>
              <a:t>        print(</a:t>
            </a:r>
            <a:r>
              <a:rPr lang="en-IN" sz="1600" dirty="0" err="1"/>
              <a:t>self.value</a:t>
            </a:r>
            <a:r>
              <a:rPr lang="en-IN" sz="1600" dirty="0"/>
              <a:t>) </a:t>
            </a:r>
          </a:p>
          <a:p>
            <a:r>
              <a:rPr lang="en-IN" sz="1400" dirty="0"/>
              <a:t>          </a:t>
            </a:r>
          </a:p>
          <a:p>
            <a:r>
              <a:rPr lang="en-IN" sz="1400" dirty="0"/>
              <a:t>          </a:t>
            </a:r>
          </a:p>
        </p:txBody>
      </p:sp>
      <p:sp>
        <p:nvSpPr>
          <p:cNvPr id="8" name="TextBox 7">
            <a:extLst>
              <a:ext uri="{FF2B5EF4-FFF2-40B4-BE49-F238E27FC236}">
                <a16:creationId xmlns:a16="http://schemas.microsoft.com/office/drawing/2014/main" id="{E5E2897A-D185-4CCA-92B2-F089BCBCDD66}"/>
              </a:ext>
            </a:extLst>
          </p:cNvPr>
          <p:cNvSpPr txBox="1"/>
          <p:nvPr/>
        </p:nvSpPr>
        <p:spPr>
          <a:xfrm>
            <a:off x="5594102" y="107190"/>
            <a:ext cx="6094324" cy="1569660"/>
          </a:xfrm>
          <a:prstGeom prst="rect">
            <a:avLst/>
          </a:prstGeom>
          <a:noFill/>
        </p:spPr>
        <p:txBody>
          <a:bodyPr wrap="square">
            <a:spAutoFit/>
          </a:bodyPr>
          <a:lstStyle/>
          <a:p>
            <a:r>
              <a:rPr lang="en-IN" sz="1600" dirty="0"/>
              <a:t># Driver's code </a:t>
            </a:r>
          </a:p>
          <a:p>
            <a:r>
              <a:rPr lang="en-IN" sz="1600" dirty="0"/>
              <a:t>obj1 = Parent() </a:t>
            </a:r>
          </a:p>
          <a:p>
            <a:r>
              <a:rPr lang="en-IN" sz="1600" dirty="0"/>
              <a:t>obj2 = Child() </a:t>
            </a:r>
          </a:p>
          <a:p>
            <a:r>
              <a:rPr lang="en-IN" sz="1600" dirty="0"/>
              <a:t>  </a:t>
            </a:r>
          </a:p>
          <a:p>
            <a:r>
              <a:rPr lang="en-IN" sz="1600" dirty="0"/>
              <a:t>obj1.show() </a:t>
            </a:r>
          </a:p>
          <a:p>
            <a:r>
              <a:rPr lang="en-IN" sz="1600" dirty="0"/>
              <a:t>obj2.show() </a:t>
            </a:r>
          </a:p>
        </p:txBody>
      </p:sp>
    </p:spTree>
    <p:extLst>
      <p:ext uri="{BB962C8B-B14F-4D97-AF65-F5344CB8AC3E}">
        <p14:creationId xmlns:p14="http://schemas.microsoft.com/office/powerpoint/2010/main" val="6627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271EFBED-BD01-43EF-8691-0A91AA331046}"/>
              </a:ext>
            </a:extLst>
          </p:cNvPr>
          <p:cNvSpPr txBox="1"/>
          <p:nvPr/>
        </p:nvSpPr>
        <p:spPr>
          <a:xfrm>
            <a:off x="414913" y="462911"/>
            <a:ext cx="11362173" cy="830997"/>
          </a:xfrm>
          <a:prstGeom prst="rect">
            <a:avLst/>
          </a:prstGeom>
          <a:noFill/>
        </p:spPr>
        <p:txBody>
          <a:bodyPr wrap="square">
            <a:spAutoFit/>
          </a:bodyPr>
          <a:lstStyle/>
          <a:p>
            <a:r>
              <a:rPr lang="en-US" sz="2400" dirty="0">
                <a:solidFill>
                  <a:srgbClr val="002060"/>
                </a:solidFill>
              </a:rPr>
              <a:t>Using Super(): </a:t>
            </a:r>
            <a:r>
              <a:rPr lang="en-US" sz="2400" dirty="0"/>
              <a:t>Python super() function provides us the facility to refer to the parent class explicitly. It is basically useful where we have to call superclass functions.</a:t>
            </a:r>
            <a:endParaRPr lang="en-IN" sz="2400" dirty="0"/>
          </a:p>
        </p:txBody>
      </p:sp>
      <p:sp>
        <p:nvSpPr>
          <p:cNvPr id="6" name="TextBox 5">
            <a:extLst>
              <a:ext uri="{FF2B5EF4-FFF2-40B4-BE49-F238E27FC236}">
                <a16:creationId xmlns:a16="http://schemas.microsoft.com/office/drawing/2014/main" id="{1423F020-6EBA-4E3E-BCC4-4B7FF28D0812}"/>
              </a:ext>
            </a:extLst>
          </p:cNvPr>
          <p:cNvSpPr txBox="1"/>
          <p:nvPr/>
        </p:nvSpPr>
        <p:spPr>
          <a:xfrm>
            <a:off x="2240782" y="1350084"/>
            <a:ext cx="7345346" cy="49244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 </a:t>
            </a:r>
          </a:p>
          <a:p>
            <a:r>
              <a:rPr lang="en-US" sz="1600" dirty="0"/>
              <a:t>  # to demonstrate the use of super</a:t>
            </a:r>
          </a:p>
          <a:p>
            <a:r>
              <a:rPr lang="en-US" sz="1600" dirty="0"/>
              <a:t>class Parent(): </a:t>
            </a:r>
          </a:p>
          <a:p>
            <a:r>
              <a:rPr lang="en-US" sz="1600" dirty="0"/>
              <a:t>      </a:t>
            </a:r>
          </a:p>
          <a:p>
            <a:r>
              <a:rPr lang="en-US" sz="1600" dirty="0"/>
              <a:t>    def show(self): </a:t>
            </a:r>
          </a:p>
          <a:p>
            <a:r>
              <a:rPr lang="en-US" sz="1600" dirty="0"/>
              <a:t>        print("Inside Parent") </a:t>
            </a:r>
          </a:p>
          <a:p>
            <a:r>
              <a:rPr lang="en-US" sz="1600" dirty="0"/>
              <a:t>          </a:t>
            </a:r>
          </a:p>
          <a:p>
            <a:r>
              <a:rPr lang="en-US" sz="1600" dirty="0"/>
              <a:t>class Child(Parent): </a:t>
            </a:r>
          </a:p>
          <a:p>
            <a:r>
              <a:rPr lang="en-US" sz="1600" dirty="0"/>
              <a:t>      </a:t>
            </a:r>
          </a:p>
          <a:p>
            <a:r>
              <a:rPr lang="en-US" sz="1600" dirty="0"/>
              <a:t>    def show(self): </a:t>
            </a:r>
          </a:p>
          <a:p>
            <a:r>
              <a:rPr lang="en-US" sz="1600" dirty="0"/>
              <a:t>          </a:t>
            </a:r>
          </a:p>
          <a:p>
            <a:r>
              <a:rPr lang="en-US" sz="1600" dirty="0"/>
              <a:t>        # Calling the parent's class </a:t>
            </a:r>
          </a:p>
          <a:p>
            <a:r>
              <a:rPr lang="en-US" sz="1600" dirty="0"/>
              <a:t>        # method </a:t>
            </a:r>
          </a:p>
          <a:p>
            <a:r>
              <a:rPr lang="en-US" sz="1600" dirty="0"/>
              <a:t>        super().show() </a:t>
            </a:r>
          </a:p>
          <a:p>
            <a:r>
              <a:rPr lang="en-US" sz="1600" dirty="0"/>
              <a:t>        print("Inside Child") </a:t>
            </a:r>
          </a:p>
          <a:p>
            <a:r>
              <a:rPr lang="en-US" sz="1600" dirty="0"/>
              <a:t>          </a:t>
            </a:r>
          </a:p>
          <a:p>
            <a:r>
              <a:rPr lang="en-US" sz="1600" dirty="0"/>
              <a:t># Driver's code </a:t>
            </a:r>
          </a:p>
          <a:p>
            <a:r>
              <a:rPr lang="en-US" sz="1600" dirty="0"/>
              <a:t>obj = Child() </a:t>
            </a:r>
          </a:p>
          <a:p>
            <a:r>
              <a:rPr lang="en-US" sz="1600" dirty="0" err="1"/>
              <a:t>obj.show</a:t>
            </a:r>
            <a:r>
              <a:rPr lang="en-US" sz="1600" dirty="0"/>
              <a:t>()</a:t>
            </a:r>
            <a:endParaRPr lang="en-IN" sz="1600" dirty="0"/>
          </a:p>
        </p:txBody>
      </p:sp>
      <p:sp>
        <p:nvSpPr>
          <p:cNvPr id="7" name="TextBox 6">
            <a:extLst>
              <a:ext uri="{FF2B5EF4-FFF2-40B4-BE49-F238E27FC236}">
                <a16:creationId xmlns:a16="http://schemas.microsoft.com/office/drawing/2014/main" id="{BB87B2DD-9552-4D2B-927F-8ECF581D5717}"/>
              </a:ext>
            </a:extLst>
          </p:cNvPr>
          <p:cNvSpPr txBox="1"/>
          <p:nvPr/>
        </p:nvSpPr>
        <p:spPr>
          <a:xfrm>
            <a:off x="10021137" y="1816464"/>
            <a:ext cx="1755949" cy="3416320"/>
          </a:xfrm>
          <a:prstGeom prst="rect">
            <a:avLst/>
          </a:prstGeom>
          <a:noFill/>
        </p:spPr>
        <p:txBody>
          <a:bodyPr wrap="square">
            <a:spAutoFit/>
          </a:bodyPr>
          <a:lstStyle/>
          <a:p>
            <a:r>
              <a:rPr lang="en-US" dirty="0"/>
              <a:t>By using the super() function, you do not have to use the name of the parent element, it will automatically inherit the methods and properties from its parent.</a:t>
            </a:r>
          </a:p>
          <a:p>
            <a:endParaRPr lang="en-US" dirty="0"/>
          </a:p>
        </p:txBody>
      </p:sp>
    </p:spTree>
    <p:extLst>
      <p:ext uri="{BB962C8B-B14F-4D97-AF65-F5344CB8AC3E}">
        <p14:creationId xmlns:p14="http://schemas.microsoft.com/office/powerpoint/2010/main" val="2170172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20790" y="373017"/>
            <a:ext cx="3356151"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Abstraction</a:t>
            </a:r>
          </a:p>
          <a:p>
            <a:pPr marR="0" lvl="0" algn="l" rtl="0">
              <a:spcBef>
                <a:spcPts val="0"/>
              </a:spcBef>
              <a:spcAft>
                <a:spcPts val="0"/>
              </a:spcAft>
              <a:buClr>
                <a:schemeClr val="dk1"/>
              </a:buClr>
              <a:buSzPts val="2800"/>
            </a:pPr>
            <a:endParaRPr lang="en-IN" sz="4000" dirty="0">
              <a:solidFill>
                <a:srgbClr val="002060"/>
              </a:solidFill>
            </a:endParaRPr>
          </a:p>
        </p:txBody>
      </p:sp>
      <p:sp>
        <p:nvSpPr>
          <p:cNvPr id="4" name="TextBox 3">
            <a:extLst>
              <a:ext uri="{FF2B5EF4-FFF2-40B4-BE49-F238E27FC236}">
                <a16:creationId xmlns:a16="http://schemas.microsoft.com/office/drawing/2014/main" id="{6CF2DB62-4399-48C3-964B-E03A025B2CD2}"/>
              </a:ext>
            </a:extLst>
          </p:cNvPr>
          <p:cNvSpPr txBox="1"/>
          <p:nvPr/>
        </p:nvSpPr>
        <p:spPr>
          <a:xfrm>
            <a:off x="393561" y="1034737"/>
            <a:ext cx="11404878" cy="830997"/>
          </a:xfrm>
          <a:prstGeom prst="rect">
            <a:avLst/>
          </a:prstGeom>
          <a:noFill/>
        </p:spPr>
        <p:txBody>
          <a:bodyPr wrap="square">
            <a:spAutoFit/>
          </a:bodyPr>
          <a:lstStyle/>
          <a:p>
            <a:r>
              <a:rPr lang="en-US" sz="2400" dirty="0"/>
              <a:t>Abstraction focuses on hiding the internal implementations of a process or method from the user. In this way, the user knows what he is doing but not how the work is being done.</a:t>
            </a:r>
            <a:endParaRPr lang="en-IN" sz="2400" dirty="0"/>
          </a:p>
        </p:txBody>
      </p:sp>
      <p:pic>
        <p:nvPicPr>
          <p:cNvPr id="2" name="Picture 1">
            <a:extLst>
              <a:ext uri="{FF2B5EF4-FFF2-40B4-BE49-F238E27FC236}">
                <a16:creationId xmlns:a16="http://schemas.microsoft.com/office/drawing/2014/main" id="{1AC71F29-3566-4B5F-BDAB-A0472C4E8FDD}"/>
              </a:ext>
            </a:extLst>
          </p:cNvPr>
          <p:cNvPicPr>
            <a:picLocks noChangeAspect="1"/>
          </p:cNvPicPr>
          <p:nvPr/>
        </p:nvPicPr>
        <p:blipFill rotWithShape="1">
          <a:blip r:embed="rId3"/>
          <a:srcRect t="10916"/>
          <a:stretch/>
        </p:blipFill>
        <p:spPr>
          <a:xfrm>
            <a:off x="2947516" y="2257713"/>
            <a:ext cx="6507983" cy="3860419"/>
          </a:xfrm>
          <a:prstGeom prst="rect">
            <a:avLst/>
          </a:prstGeom>
        </p:spPr>
      </p:pic>
    </p:spTree>
    <p:extLst>
      <p:ext uri="{BB962C8B-B14F-4D97-AF65-F5344CB8AC3E}">
        <p14:creationId xmlns:p14="http://schemas.microsoft.com/office/powerpoint/2010/main" val="7276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562746D0-FB71-4038-9B3D-40927A6D32C0}"/>
              </a:ext>
            </a:extLst>
          </p:cNvPr>
          <p:cNvSpPr txBox="1"/>
          <p:nvPr/>
        </p:nvSpPr>
        <p:spPr>
          <a:xfrm>
            <a:off x="401932" y="396132"/>
            <a:ext cx="11173769" cy="1938992"/>
          </a:xfrm>
          <a:prstGeom prst="rect">
            <a:avLst/>
          </a:prstGeom>
          <a:noFill/>
        </p:spPr>
        <p:txBody>
          <a:bodyPr wrap="square">
            <a:spAutoFit/>
          </a:bodyPr>
          <a:lstStyle/>
          <a:p>
            <a:r>
              <a:rPr lang="en-US" sz="2400" dirty="0"/>
              <a:t>For example, people do not think of a car as a set of thousands of individual parts. Instead they see it as a well-defined object with its own unique behavior. This abstraction allows people to use a car to drive without knowing the complexity of the parts that form the car. They can ignore the details of how the engine transmission, and braking systems work. Instead, they are free to utilize the object as a whole.</a:t>
            </a:r>
            <a:endParaRPr lang="en-IN" sz="2400" dirty="0"/>
          </a:p>
        </p:txBody>
      </p:sp>
      <p:sp>
        <p:nvSpPr>
          <p:cNvPr id="8" name="TextBox 7">
            <a:extLst>
              <a:ext uri="{FF2B5EF4-FFF2-40B4-BE49-F238E27FC236}">
                <a16:creationId xmlns:a16="http://schemas.microsoft.com/office/drawing/2014/main" id="{F3B17AC3-4C43-43B2-897B-8CE17AB2A29B}"/>
              </a:ext>
            </a:extLst>
          </p:cNvPr>
          <p:cNvSpPr txBox="1"/>
          <p:nvPr/>
        </p:nvSpPr>
        <p:spPr>
          <a:xfrm>
            <a:off x="401932" y="2554349"/>
            <a:ext cx="11173769" cy="1938992"/>
          </a:xfrm>
          <a:prstGeom prst="rect">
            <a:avLst/>
          </a:prstGeom>
          <a:noFill/>
        </p:spPr>
        <p:txBody>
          <a:bodyPr wrap="square">
            <a:spAutoFit/>
          </a:bodyPr>
          <a:lstStyle/>
          <a:p>
            <a:r>
              <a:rPr lang="en-US" sz="2400" dirty="0"/>
              <a:t>The point is that we manage the complexity of the car (or any other complex system) through the use of hierarchical abstractions.</a:t>
            </a:r>
          </a:p>
          <a:p>
            <a:endParaRPr lang="en-US" sz="2400" dirty="0"/>
          </a:p>
          <a:p>
            <a:r>
              <a:rPr lang="en-US" sz="2400" dirty="0"/>
              <a:t>This can also be applied to computer programs using OOP concepts. This is the essence of object-oriented programming.</a:t>
            </a:r>
            <a:endParaRPr lang="en-IN" sz="2400" dirty="0"/>
          </a:p>
        </p:txBody>
      </p:sp>
    </p:spTree>
    <p:extLst>
      <p:ext uri="{BB962C8B-B14F-4D97-AF65-F5344CB8AC3E}">
        <p14:creationId xmlns:p14="http://schemas.microsoft.com/office/powerpoint/2010/main" val="1629623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E9938F88-9518-4CDE-9672-9352C2A1EA94}"/>
              </a:ext>
            </a:extLst>
          </p:cNvPr>
          <p:cNvSpPr txBox="1"/>
          <p:nvPr/>
        </p:nvSpPr>
        <p:spPr>
          <a:xfrm>
            <a:off x="444640" y="451560"/>
            <a:ext cx="8458200" cy="461665"/>
          </a:xfrm>
          <a:prstGeom prst="rect">
            <a:avLst/>
          </a:prstGeom>
          <a:noFill/>
        </p:spPr>
        <p:txBody>
          <a:bodyPr wrap="square">
            <a:spAutoFit/>
          </a:bodyPr>
          <a:lstStyle/>
          <a:p>
            <a:r>
              <a:rPr lang="en-IN" sz="2400" b="1" dirty="0">
                <a:solidFill>
                  <a:srgbClr val="002060"/>
                </a:solidFill>
              </a:rPr>
              <a:t>Implementing Abstraction through Abstract Classes</a:t>
            </a:r>
          </a:p>
        </p:txBody>
      </p:sp>
      <p:sp>
        <p:nvSpPr>
          <p:cNvPr id="9" name="TextBox 8">
            <a:extLst>
              <a:ext uri="{FF2B5EF4-FFF2-40B4-BE49-F238E27FC236}">
                <a16:creationId xmlns:a16="http://schemas.microsoft.com/office/drawing/2014/main" id="{4E54C43B-222E-4D64-BBEC-2A69632E176C}"/>
              </a:ext>
            </a:extLst>
          </p:cNvPr>
          <p:cNvSpPr txBox="1"/>
          <p:nvPr/>
        </p:nvSpPr>
        <p:spPr>
          <a:xfrm>
            <a:off x="444640" y="1047096"/>
            <a:ext cx="11063235" cy="1938992"/>
          </a:xfrm>
          <a:prstGeom prst="rect">
            <a:avLst/>
          </a:prstGeom>
          <a:noFill/>
        </p:spPr>
        <p:txBody>
          <a:bodyPr wrap="square">
            <a:spAutoFit/>
          </a:bodyPr>
          <a:lstStyle/>
          <a:p>
            <a:r>
              <a:rPr lang="en-US" sz="24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a:t>
            </a:r>
            <a:endParaRPr lang="en-IN" sz="2400" dirty="0"/>
          </a:p>
        </p:txBody>
      </p:sp>
      <p:sp>
        <p:nvSpPr>
          <p:cNvPr id="10" name="TextBox 9">
            <a:extLst>
              <a:ext uri="{FF2B5EF4-FFF2-40B4-BE49-F238E27FC236}">
                <a16:creationId xmlns:a16="http://schemas.microsoft.com/office/drawing/2014/main" id="{98FDC729-82DB-422A-9AFA-319EBC949420}"/>
              </a:ext>
            </a:extLst>
          </p:cNvPr>
          <p:cNvSpPr txBox="1"/>
          <p:nvPr/>
        </p:nvSpPr>
        <p:spPr>
          <a:xfrm>
            <a:off x="444640" y="3133249"/>
            <a:ext cx="11063235" cy="1938992"/>
          </a:xfrm>
          <a:prstGeom prst="rect">
            <a:avLst/>
          </a:prstGeom>
          <a:noFill/>
        </p:spPr>
        <p:txBody>
          <a:bodyPr wrap="square">
            <a:spAutoFit/>
          </a:bodyPr>
          <a:lstStyle/>
          <a:p>
            <a:r>
              <a:rPr lang="en-US" sz="24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a:t>
            </a:r>
            <a:endParaRPr lang="en-IN" sz="2400" dirty="0"/>
          </a:p>
        </p:txBody>
      </p:sp>
      <p:sp>
        <p:nvSpPr>
          <p:cNvPr id="11" name="TextBox 10">
            <a:extLst>
              <a:ext uri="{FF2B5EF4-FFF2-40B4-BE49-F238E27FC236}">
                <a16:creationId xmlns:a16="http://schemas.microsoft.com/office/drawing/2014/main" id="{D7BBEC8C-2AA7-4950-AF49-D18B85786923}"/>
              </a:ext>
            </a:extLst>
          </p:cNvPr>
          <p:cNvSpPr txBox="1"/>
          <p:nvPr/>
        </p:nvSpPr>
        <p:spPr>
          <a:xfrm>
            <a:off x="1376211" y="5137385"/>
            <a:ext cx="10243451" cy="646331"/>
          </a:xfrm>
          <a:prstGeom prst="rect">
            <a:avLst/>
          </a:prstGeom>
          <a:noFill/>
        </p:spPr>
        <p:txBody>
          <a:bodyPr wrap="square">
            <a:spAutoFit/>
          </a:bodyPr>
          <a:lstStyle/>
          <a:p>
            <a:pPr algn="ctr"/>
            <a:r>
              <a:rPr lang="en-IN" sz="3600" b="1" dirty="0">
                <a:solidFill>
                  <a:srgbClr val="FF0000"/>
                </a:solidFill>
              </a:rPr>
              <a:t>Let’s check out this implementation in the IDE…….</a:t>
            </a:r>
          </a:p>
        </p:txBody>
      </p:sp>
    </p:spTree>
    <p:extLst>
      <p:ext uri="{BB962C8B-B14F-4D97-AF65-F5344CB8AC3E}">
        <p14:creationId xmlns:p14="http://schemas.microsoft.com/office/powerpoint/2010/main" val="1067535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60984" y="373018"/>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Encapsulation</a:t>
            </a:r>
          </a:p>
          <a:p>
            <a:pPr marR="0" lvl="0" algn="l" rtl="0">
              <a:spcBef>
                <a:spcPts val="0"/>
              </a:spcBef>
              <a:spcAft>
                <a:spcPts val="0"/>
              </a:spcAft>
              <a:buClr>
                <a:schemeClr val="dk1"/>
              </a:buClr>
              <a:buSzPts val="2800"/>
            </a:pPr>
            <a:endParaRPr lang="en-IN" sz="4000" dirty="0">
              <a:solidFill>
                <a:srgbClr val="002060"/>
              </a:solidFill>
            </a:endParaRPr>
          </a:p>
        </p:txBody>
      </p:sp>
      <p:sp>
        <p:nvSpPr>
          <p:cNvPr id="8" name="TextBox 7">
            <a:extLst>
              <a:ext uri="{FF2B5EF4-FFF2-40B4-BE49-F238E27FC236}">
                <a16:creationId xmlns:a16="http://schemas.microsoft.com/office/drawing/2014/main" id="{F4CD2884-2D71-4E8E-82F5-BE674A234256}"/>
              </a:ext>
            </a:extLst>
          </p:cNvPr>
          <p:cNvSpPr txBox="1"/>
          <p:nvPr/>
        </p:nvSpPr>
        <p:spPr>
          <a:xfrm>
            <a:off x="442127" y="1034737"/>
            <a:ext cx="11625943" cy="461665"/>
          </a:xfrm>
          <a:prstGeom prst="rect">
            <a:avLst/>
          </a:prstGeom>
          <a:noFill/>
        </p:spPr>
        <p:txBody>
          <a:bodyPr wrap="square">
            <a:spAutoFit/>
          </a:bodyPr>
          <a:lstStyle/>
          <a:p>
            <a:r>
              <a:rPr lang="en-US" sz="2400" b="1" dirty="0"/>
              <a:t>Encapsulation is one of the fundamental concepts in object-oriented programming (OOP).</a:t>
            </a:r>
            <a:endParaRPr lang="en-IN" sz="2400" b="1" dirty="0"/>
          </a:p>
        </p:txBody>
      </p:sp>
      <p:sp>
        <p:nvSpPr>
          <p:cNvPr id="9" name="TextBox 8">
            <a:extLst>
              <a:ext uri="{FF2B5EF4-FFF2-40B4-BE49-F238E27FC236}">
                <a16:creationId xmlns:a16="http://schemas.microsoft.com/office/drawing/2014/main" id="{22B854C3-26CD-4450-9ED0-FBE66814FBAC}"/>
              </a:ext>
            </a:extLst>
          </p:cNvPr>
          <p:cNvSpPr txBox="1"/>
          <p:nvPr/>
        </p:nvSpPr>
        <p:spPr>
          <a:xfrm>
            <a:off x="442127" y="1788789"/>
            <a:ext cx="11435025" cy="461665"/>
          </a:xfrm>
          <a:prstGeom prst="rect">
            <a:avLst/>
          </a:prstGeom>
          <a:noFill/>
        </p:spPr>
        <p:txBody>
          <a:bodyPr wrap="square">
            <a:spAutoFit/>
          </a:bodyPr>
          <a:lstStyle/>
          <a:p>
            <a:r>
              <a:rPr lang="en-US" sz="2400" dirty="0"/>
              <a:t> It describes the idea of wrapping data and the methods that work on data within one unit. </a:t>
            </a:r>
            <a:endParaRPr lang="en-IN" sz="2400" dirty="0"/>
          </a:p>
        </p:txBody>
      </p:sp>
      <p:pic>
        <p:nvPicPr>
          <p:cNvPr id="2" name="Picture 1">
            <a:extLst>
              <a:ext uri="{FF2B5EF4-FFF2-40B4-BE49-F238E27FC236}">
                <a16:creationId xmlns:a16="http://schemas.microsoft.com/office/drawing/2014/main" id="{44C52E0D-DC2D-4FE7-BDCE-ED04DECA75C8}"/>
              </a:ext>
            </a:extLst>
          </p:cNvPr>
          <p:cNvPicPr>
            <a:picLocks noChangeAspect="1"/>
          </p:cNvPicPr>
          <p:nvPr/>
        </p:nvPicPr>
        <p:blipFill>
          <a:blip r:embed="rId3"/>
          <a:stretch>
            <a:fillRect/>
          </a:stretch>
        </p:blipFill>
        <p:spPr>
          <a:xfrm>
            <a:off x="2661556" y="2542841"/>
            <a:ext cx="6551525" cy="3685233"/>
          </a:xfrm>
          <a:prstGeom prst="rect">
            <a:avLst/>
          </a:prstGeom>
        </p:spPr>
      </p:pic>
    </p:spTree>
    <p:extLst>
      <p:ext uri="{BB962C8B-B14F-4D97-AF65-F5344CB8AC3E}">
        <p14:creationId xmlns:p14="http://schemas.microsoft.com/office/powerpoint/2010/main" val="40970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79C71830-1AD8-40DF-BA61-D9DE7508BC27}"/>
              </a:ext>
            </a:extLst>
          </p:cNvPr>
          <p:cNvSpPr txBox="1"/>
          <p:nvPr/>
        </p:nvSpPr>
        <p:spPr>
          <a:xfrm>
            <a:off x="539263" y="618804"/>
            <a:ext cx="10282812" cy="4893647"/>
          </a:xfrm>
          <a:prstGeom prst="rect">
            <a:avLst/>
          </a:prstGeom>
          <a:noFill/>
        </p:spPr>
        <p:txBody>
          <a:bodyPr wrap="square">
            <a:spAutoFit/>
          </a:bodyPr>
          <a:lstStyle/>
          <a:p>
            <a:r>
              <a:rPr lang="en-US" sz="2400" dirty="0"/>
              <a:t>Consider a real-life example of encapsulation, in a company, there are different sections like the accounts section, finance section, sales section etc. So all the departments maintain their work individually. The Sales section keeps track of the sales while the Finance department maintains the financial records.</a:t>
            </a:r>
            <a:endParaRPr lang="en-IN" sz="2400" dirty="0"/>
          </a:p>
          <a:p>
            <a:r>
              <a:rPr lang="en-IN" sz="2400" dirty="0"/>
              <a:t>Now, in case, a situation arises where the sales department needs some data from the finance department. They cannot directly access it. They will have to contact someone in the finance section.</a:t>
            </a:r>
          </a:p>
          <a:p>
            <a:endParaRPr lang="en-IN" sz="2400" dirty="0"/>
          </a:p>
          <a:p>
            <a:r>
              <a:rPr lang="en-US" sz="2400" b="0" i="0" dirty="0">
                <a:effectLst/>
                <a:latin typeface="urw-din"/>
              </a:rPr>
              <a:t>This is what encapsulation is. Here the data of the finance section and the employees that can manipulate them are wrapped under a single name “finance section”. Using encapsulation also hides the data. </a:t>
            </a:r>
          </a:p>
          <a:p>
            <a:endParaRPr lang="en-US" sz="2400" b="0" i="0" dirty="0">
              <a:effectLst/>
              <a:latin typeface="urw-din"/>
            </a:endParaRPr>
          </a:p>
          <a:p>
            <a:r>
              <a:rPr lang="en-US" sz="2400" dirty="0">
                <a:latin typeface="urw-din"/>
              </a:rPr>
              <a:t>This gives rise to concept of private members.</a:t>
            </a:r>
            <a:endParaRPr lang="en-US" sz="2400" dirty="0"/>
          </a:p>
        </p:txBody>
      </p:sp>
    </p:spTree>
    <p:extLst>
      <p:ext uri="{BB962C8B-B14F-4D97-AF65-F5344CB8AC3E}">
        <p14:creationId xmlns:p14="http://schemas.microsoft.com/office/powerpoint/2010/main" val="51257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8A4F1C73-B661-4760-946F-4B937E0F7407}"/>
              </a:ext>
            </a:extLst>
          </p:cNvPr>
          <p:cNvSpPr txBox="1"/>
          <p:nvPr/>
        </p:nvSpPr>
        <p:spPr>
          <a:xfrm>
            <a:off x="351692" y="451560"/>
            <a:ext cx="6094324" cy="461665"/>
          </a:xfrm>
          <a:prstGeom prst="rect">
            <a:avLst/>
          </a:prstGeom>
          <a:noFill/>
        </p:spPr>
        <p:txBody>
          <a:bodyPr wrap="square">
            <a:spAutoFit/>
          </a:bodyPr>
          <a:lstStyle/>
          <a:p>
            <a:r>
              <a:rPr lang="en-IN" sz="2400" b="1" dirty="0">
                <a:solidFill>
                  <a:srgbClr val="002060"/>
                </a:solidFill>
              </a:rPr>
              <a:t>Protected Members</a:t>
            </a:r>
          </a:p>
        </p:txBody>
      </p:sp>
      <p:sp>
        <p:nvSpPr>
          <p:cNvPr id="6" name="TextBox 5">
            <a:extLst>
              <a:ext uri="{FF2B5EF4-FFF2-40B4-BE49-F238E27FC236}">
                <a16:creationId xmlns:a16="http://schemas.microsoft.com/office/drawing/2014/main" id="{BFB8EFA4-37BA-436A-B039-38835BFB4B3A}"/>
              </a:ext>
            </a:extLst>
          </p:cNvPr>
          <p:cNvSpPr txBox="1"/>
          <p:nvPr/>
        </p:nvSpPr>
        <p:spPr>
          <a:xfrm>
            <a:off x="351692" y="1155450"/>
            <a:ext cx="10781882" cy="1569660"/>
          </a:xfrm>
          <a:prstGeom prst="rect">
            <a:avLst/>
          </a:prstGeom>
          <a:noFill/>
        </p:spPr>
        <p:txBody>
          <a:bodyPr wrap="square">
            <a:spAutoFit/>
          </a:bodyPr>
          <a:lstStyle/>
          <a:p>
            <a:r>
              <a:rPr lang="en-US" sz="2400" dirty="0"/>
              <a:t>Protected members (in C++ and JAVA) are those members of the class that cannot be accessed outside the class but can be accessed from within the class and its subclasses. To accomplish this in Python, just follow the convention by prefixing the name of the member by a single underscore “_”.</a:t>
            </a:r>
            <a:endParaRPr lang="en-IN" sz="2400" dirty="0"/>
          </a:p>
        </p:txBody>
      </p:sp>
      <p:sp>
        <p:nvSpPr>
          <p:cNvPr id="8" name="TextBox 7">
            <a:extLst>
              <a:ext uri="{FF2B5EF4-FFF2-40B4-BE49-F238E27FC236}">
                <a16:creationId xmlns:a16="http://schemas.microsoft.com/office/drawing/2014/main" id="{4A8803D1-302C-447C-A594-02E3535F3533}"/>
              </a:ext>
            </a:extLst>
          </p:cNvPr>
          <p:cNvSpPr txBox="1"/>
          <p:nvPr/>
        </p:nvSpPr>
        <p:spPr>
          <a:xfrm>
            <a:off x="444640" y="3198167"/>
            <a:ext cx="6094324" cy="461665"/>
          </a:xfrm>
          <a:prstGeom prst="rect">
            <a:avLst/>
          </a:prstGeom>
          <a:noFill/>
        </p:spPr>
        <p:txBody>
          <a:bodyPr wrap="square">
            <a:spAutoFit/>
          </a:bodyPr>
          <a:lstStyle/>
          <a:p>
            <a:r>
              <a:rPr lang="en-IN" sz="2400" b="1" dirty="0">
                <a:solidFill>
                  <a:srgbClr val="002060"/>
                </a:solidFill>
              </a:rPr>
              <a:t>Private Members</a:t>
            </a:r>
          </a:p>
        </p:txBody>
      </p:sp>
      <p:sp>
        <p:nvSpPr>
          <p:cNvPr id="10" name="TextBox 9">
            <a:extLst>
              <a:ext uri="{FF2B5EF4-FFF2-40B4-BE49-F238E27FC236}">
                <a16:creationId xmlns:a16="http://schemas.microsoft.com/office/drawing/2014/main" id="{7377C827-7D34-4C32-9E4F-20E1A4540885}"/>
              </a:ext>
            </a:extLst>
          </p:cNvPr>
          <p:cNvSpPr txBox="1"/>
          <p:nvPr/>
        </p:nvSpPr>
        <p:spPr>
          <a:xfrm>
            <a:off x="444640" y="3703448"/>
            <a:ext cx="11519596" cy="1938992"/>
          </a:xfrm>
          <a:prstGeom prst="rect">
            <a:avLst/>
          </a:prstGeom>
          <a:noFill/>
        </p:spPr>
        <p:txBody>
          <a:bodyPr wrap="square">
            <a:spAutoFit/>
          </a:bodyPr>
          <a:lstStyle/>
          <a:p>
            <a:r>
              <a:rPr lang="en-US" sz="2400" dirty="0"/>
              <a:t>Private members are similar to protected members, the difference is that the class members declared private should neither be accessed outside the class nor by any base class. In Python, there is no existence of Private instance variables that cannot be accessed except inside a class. However, to define a private member prefix the member name with double underscore “__”.</a:t>
            </a:r>
            <a:endParaRPr lang="en-IN" sz="2400" dirty="0"/>
          </a:p>
        </p:txBody>
      </p:sp>
    </p:spTree>
    <p:extLst>
      <p:ext uri="{BB962C8B-B14F-4D97-AF65-F5344CB8AC3E}">
        <p14:creationId xmlns:p14="http://schemas.microsoft.com/office/powerpoint/2010/main" val="101776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3EAB38-582A-4064-8124-354291E1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5" name="TextBox 4">
            <a:extLst>
              <a:ext uri="{FF2B5EF4-FFF2-40B4-BE49-F238E27FC236}">
                <a16:creationId xmlns:a16="http://schemas.microsoft.com/office/drawing/2014/main" id="{6E642282-8425-4917-B077-FA3AA30F1A16}"/>
              </a:ext>
            </a:extLst>
          </p:cNvPr>
          <p:cNvSpPr txBox="1"/>
          <p:nvPr/>
        </p:nvSpPr>
        <p:spPr>
          <a:xfrm>
            <a:off x="227764" y="1199160"/>
            <a:ext cx="11619243" cy="369332"/>
          </a:xfrm>
          <a:prstGeom prst="rect">
            <a:avLst/>
          </a:prstGeom>
          <a:noFill/>
        </p:spPr>
        <p:txBody>
          <a:bodyPr wrap="square">
            <a:spAutoFit/>
          </a:bodyPr>
          <a:lstStyle/>
          <a:p>
            <a:r>
              <a:rPr lang="en-US" dirty="0"/>
              <a:t>The method of inheriting the properties of parent class into a child class is known as inheritance.</a:t>
            </a:r>
            <a:endParaRPr lang="en-IN" dirty="0"/>
          </a:p>
        </p:txBody>
      </p:sp>
      <p:sp>
        <p:nvSpPr>
          <p:cNvPr id="7" name="TextBox 6">
            <a:extLst>
              <a:ext uri="{FF2B5EF4-FFF2-40B4-BE49-F238E27FC236}">
                <a16:creationId xmlns:a16="http://schemas.microsoft.com/office/drawing/2014/main" id="{7D9B7018-4167-4428-AE4A-4BFAF6E1F5E6}"/>
              </a:ext>
            </a:extLst>
          </p:cNvPr>
          <p:cNvSpPr txBox="1"/>
          <p:nvPr/>
        </p:nvSpPr>
        <p:spPr>
          <a:xfrm>
            <a:off x="301450" y="1723352"/>
            <a:ext cx="11475217" cy="2585323"/>
          </a:xfrm>
          <a:prstGeom prst="rect">
            <a:avLst/>
          </a:prstGeom>
          <a:noFill/>
        </p:spPr>
        <p:txBody>
          <a:bodyPr wrap="square">
            <a:spAutoFit/>
          </a:bodyPr>
          <a:lstStyle/>
          <a:p>
            <a:r>
              <a:rPr lang="en-US" dirty="0"/>
              <a:t>Following are the benefits of inheritance.</a:t>
            </a:r>
          </a:p>
          <a:p>
            <a:endParaRPr lang="en-US" dirty="0"/>
          </a:p>
          <a:p>
            <a:r>
              <a:rPr lang="en-US" dirty="0"/>
              <a:t>Code reusability- we do not have to write the same code again and again, we can just inherit the properties we need in a child class.</a:t>
            </a:r>
          </a:p>
          <a:p>
            <a:endParaRPr lang="en-US" dirty="0"/>
          </a:p>
          <a:p>
            <a:r>
              <a:rPr lang="en-US" dirty="0"/>
              <a:t>It represents a real world relationship between parent class and child class.</a:t>
            </a:r>
          </a:p>
          <a:p>
            <a:endParaRPr lang="en-US" dirty="0"/>
          </a:p>
          <a:p>
            <a:r>
              <a:rPr lang="en-US" dirty="0"/>
              <a:t>It is transitive in nature. If a child class inherits properties from a parent class, then all other sub-classes of the child class will also inherit the properties of the parent class.</a:t>
            </a:r>
            <a:endParaRPr lang="en-IN" dirty="0"/>
          </a:p>
        </p:txBody>
      </p:sp>
      <p:sp>
        <p:nvSpPr>
          <p:cNvPr id="9" name="TextBox 8">
            <a:extLst>
              <a:ext uri="{FF2B5EF4-FFF2-40B4-BE49-F238E27FC236}">
                <a16:creationId xmlns:a16="http://schemas.microsoft.com/office/drawing/2014/main" id="{1F9482FB-BD72-4DD1-A3FF-895C5FB86106}"/>
              </a:ext>
            </a:extLst>
          </p:cNvPr>
          <p:cNvSpPr txBox="1"/>
          <p:nvPr/>
        </p:nvSpPr>
        <p:spPr>
          <a:xfrm>
            <a:off x="301449" y="4407337"/>
            <a:ext cx="11545557" cy="646331"/>
          </a:xfrm>
          <a:prstGeom prst="rect">
            <a:avLst/>
          </a:prstGeom>
          <a:noFill/>
        </p:spPr>
        <p:txBody>
          <a:bodyPr wrap="square">
            <a:spAutoFit/>
          </a:bodyPr>
          <a:lstStyle/>
          <a:p>
            <a:r>
              <a:rPr lang="en-US" dirty="0"/>
              <a:t>When we add the __</a:t>
            </a:r>
            <a:r>
              <a:rPr lang="en-US" dirty="0" err="1"/>
              <a:t>init</a:t>
            </a:r>
            <a:r>
              <a:rPr lang="en-US" dirty="0"/>
              <a:t>__() function in a parent class, the child class will no longer be able to inherit the parent class’s __</a:t>
            </a:r>
            <a:r>
              <a:rPr lang="en-US" dirty="0" err="1"/>
              <a:t>init</a:t>
            </a:r>
            <a:r>
              <a:rPr lang="en-US" dirty="0"/>
              <a:t>__() function. The child’s class __</a:t>
            </a:r>
            <a:r>
              <a:rPr lang="en-US" dirty="0" err="1"/>
              <a:t>init</a:t>
            </a:r>
            <a:r>
              <a:rPr lang="en-US" dirty="0"/>
              <a:t>__() function overrides the parent class’s __</a:t>
            </a:r>
            <a:r>
              <a:rPr lang="en-US" dirty="0" err="1"/>
              <a:t>init</a:t>
            </a:r>
            <a:r>
              <a:rPr lang="en-US" dirty="0"/>
              <a:t>__() function.</a:t>
            </a:r>
            <a:endParaRPr lang="en-IN" dirty="0"/>
          </a:p>
        </p:txBody>
      </p:sp>
      <p:sp>
        <p:nvSpPr>
          <p:cNvPr id="6" name="TextBox 5">
            <a:extLst>
              <a:ext uri="{FF2B5EF4-FFF2-40B4-BE49-F238E27FC236}">
                <a16:creationId xmlns:a16="http://schemas.microsoft.com/office/drawing/2014/main" id="{B7E3AFA5-BB9A-4E11-BCC8-281A362894E4}"/>
              </a:ext>
            </a:extLst>
          </p:cNvPr>
          <p:cNvSpPr txBox="1"/>
          <p:nvPr/>
        </p:nvSpPr>
        <p:spPr>
          <a:xfrm>
            <a:off x="4355962" y="291219"/>
            <a:ext cx="6094324" cy="707886"/>
          </a:xfrm>
          <a:prstGeom prst="rect">
            <a:avLst/>
          </a:prstGeom>
          <a:noFill/>
        </p:spPr>
        <p:txBody>
          <a:bodyPr wrap="square">
            <a:spAutoFit/>
          </a:bodyPr>
          <a:lstStyle/>
          <a:p>
            <a:pPr>
              <a:buClr>
                <a:schemeClr val="dk1"/>
              </a:buClr>
              <a:buSzPts val="2800"/>
            </a:pPr>
            <a:r>
              <a:rPr lang="en-IN" sz="4000" dirty="0">
                <a:solidFill>
                  <a:srgbClr val="002060"/>
                </a:solidFill>
              </a:rPr>
              <a:t>Inheritance</a:t>
            </a:r>
          </a:p>
        </p:txBody>
      </p:sp>
    </p:spTree>
    <p:extLst>
      <p:ext uri="{BB962C8B-B14F-4D97-AF65-F5344CB8AC3E}">
        <p14:creationId xmlns:p14="http://schemas.microsoft.com/office/powerpoint/2010/main" val="115221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3EAB38-582A-4064-8124-354291E1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8" name="TextBox 7">
            <a:extLst>
              <a:ext uri="{FF2B5EF4-FFF2-40B4-BE49-F238E27FC236}">
                <a16:creationId xmlns:a16="http://schemas.microsoft.com/office/drawing/2014/main" id="{27D1C1E4-3105-47B3-BEA8-901C93A7C6DE}"/>
              </a:ext>
            </a:extLst>
          </p:cNvPr>
          <p:cNvSpPr txBox="1"/>
          <p:nvPr/>
        </p:nvSpPr>
        <p:spPr>
          <a:xfrm>
            <a:off x="3481755" y="308390"/>
            <a:ext cx="6094324" cy="707886"/>
          </a:xfrm>
          <a:prstGeom prst="rect">
            <a:avLst/>
          </a:prstGeom>
          <a:noFill/>
        </p:spPr>
        <p:txBody>
          <a:bodyPr wrap="square">
            <a:spAutoFit/>
          </a:bodyPr>
          <a:lstStyle/>
          <a:p>
            <a:pPr>
              <a:buClr>
                <a:schemeClr val="dk1"/>
              </a:buClr>
              <a:buSzPts val="2800"/>
            </a:pPr>
            <a:r>
              <a:rPr lang="en-IN" sz="4000" dirty="0">
                <a:solidFill>
                  <a:srgbClr val="002060"/>
                </a:solidFill>
              </a:rPr>
              <a:t>Types Of Inheritance</a:t>
            </a:r>
          </a:p>
        </p:txBody>
      </p:sp>
      <p:pic>
        <p:nvPicPr>
          <p:cNvPr id="4" name="Picture 3">
            <a:extLst>
              <a:ext uri="{FF2B5EF4-FFF2-40B4-BE49-F238E27FC236}">
                <a16:creationId xmlns:a16="http://schemas.microsoft.com/office/drawing/2014/main" id="{CA2A79D5-133E-47D8-97EC-8BE13EACFDE1}"/>
              </a:ext>
            </a:extLst>
          </p:cNvPr>
          <p:cNvPicPr>
            <a:picLocks noChangeAspect="1"/>
          </p:cNvPicPr>
          <p:nvPr/>
        </p:nvPicPr>
        <p:blipFill rotWithShape="1">
          <a:blip r:embed="rId3"/>
          <a:srcRect t="6859" b="13242"/>
          <a:stretch/>
        </p:blipFill>
        <p:spPr>
          <a:xfrm>
            <a:off x="2468832" y="1393072"/>
            <a:ext cx="7254336" cy="3602286"/>
          </a:xfrm>
          <a:prstGeom prst="rect">
            <a:avLst/>
          </a:prstGeom>
        </p:spPr>
      </p:pic>
    </p:spTree>
    <p:extLst>
      <p:ext uri="{BB962C8B-B14F-4D97-AF65-F5344CB8AC3E}">
        <p14:creationId xmlns:p14="http://schemas.microsoft.com/office/powerpoint/2010/main" val="254528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071826" y="2478007"/>
            <a:ext cx="11964236" cy="1323439"/>
          </a:xfrm>
          <a:prstGeom prst="rect">
            <a:avLst/>
          </a:prstGeom>
          <a:noFill/>
        </p:spPr>
        <p:txBody>
          <a:bodyPr wrap="square">
            <a:spAutoFit/>
          </a:bodyPr>
          <a:lstStyle/>
          <a:p>
            <a:r>
              <a:rPr lang="en-IN" sz="4000" b="1" dirty="0">
                <a:solidFill>
                  <a:srgbClr val="002060"/>
                </a:solidFill>
              </a:rPr>
              <a:t>Continuation of </a:t>
            </a:r>
            <a:r>
              <a:rPr lang="en-IN" sz="4000" b="1" dirty="0">
                <a:solidFill>
                  <a:srgbClr val="FF0000"/>
                </a:solidFill>
              </a:rPr>
              <a:t>Object Oriented Programming </a:t>
            </a:r>
          </a:p>
          <a:p>
            <a:r>
              <a:rPr lang="en-IN" sz="4000" b="1" dirty="0">
                <a:solidFill>
                  <a:srgbClr val="FF0000"/>
                </a:solidFill>
              </a:rPr>
              <a:t>                                       (OOPs)</a:t>
            </a:r>
            <a:endParaRPr lang="en-IN" sz="3600" dirty="0"/>
          </a:p>
        </p:txBody>
      </p:sp>
    </p:spTree>
    <p:extLst>
      <p:ext uri="{BB962C8B-B14F-4D97-AF65-F5344CB8AC3E}">
        <p14:creationId xmlns:p14="http://schemas.microsoft.com/office/powerpoint/2010/main" val="329544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C4D1A79C-2D36-48B5-A43A-A9D975E4D6AA}"/>
              </a:ext>
            </a:extLst>
          </p:cNvPr>
          <p:cNvSpPr txBox="1"/>
          <p:nvPr/>
        </p:nvSpPr>
        <p:spPr>
          <a:xfrm>
            <a:off x="3838470" y="29670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Single Inheritance</a:t>
            </a:r>
          </a:p>
          <a:p>
            <a:pPr marR="0" lvl="0" algn="l" rtl="0">
              <a:spcBef>
                <a:spcPts val="0"/>
              </a:spcBef>
              <a:spcAft>
                <a:spcPts val="0"/>
              </a:spcAft>
              <a:buClr>
                <a:schemeClr val="dk1"/>
              </a:buClr>
              <a:buSzPts val="2800"/>
            </a:pPr>
            <a:endParaRPr lang="en-IN" sz="4000" dirty="0">
              <a:solidFill>
                <a:srgbClr val="002060"/>
              </a:solidFill>
            </a:endParaRPr>
          </a:p>
        </p:txBody>
      </p:sp>
      <p:pic>
        <p:nvPicPr>
          <p:cNvPr id="8" name="Picture 7">
            <a:extLst>
              <a:ext uri="{FF2B5EF4-FFF2-40B4-BE49-F238E27FC236}">
                <a16:creationId xmlns:a16="http://schemas.microsoft.com/office/drawing/2014/main" id="{0EDAAB4F-EDAB-4405-AC08-E3BED914733E}"/>
              </a:ext>
            </a:extLst>
          </p:cNvPr>
          <p:cNvPicPr>
            <a:picLocks noChangeAspect="1"/>
          </p:cNvPicPr>
          <p:nvPr/>
        </p:nvPicPr>
        <p:blipFill>
          <a:blip r:embed="rId3"/>
          <a:stretch>
            <a:fillRect/>
          </a:stretch>
        </p:blipFill>
        <p:spPr>
          <a:xfrm>
            <a:off x="2135377" y="1299692"/>
            <a:ext cx="5037888" cy="4871346"/>
          </a:xfrm>
          <a:prstGeom prst="rect">
            <a:avLst/>
          </a:prstGeom>
        </p:spPr>
      </p:pic>
      <p:sp>
        <p:nvSpPr>
          <p:cNvPr id="10" name="TextBox 9">
            <a:extLst>
              <a:ext uri="{FF2B5EF4-FFF2-40B4-BE49-F238E27FC236}">
                <a16:creationId xmlns:a16="http://schemas.microsoft.com/office/drawing/2014/main" id="{0A75FAB3-6A5D-44C7-8430-91516B77D7AE}"/>
              </a:ext>
            </a:extLst>
          </p:cNvPr>
          <p:cNvSpPr txBox="1"/>
          <p:nvPr/>
        </p:nvSpPr>
        <p:spPr>
          <a:xfrm>
            <a:off x="6670329" y="1937884"/>
            <a:ext cx="6772588" cy="2585323"/>
          </a:xfrm>
          <a:prstGeom prst="rect">
            <a:avLst/>
          </a:prstGeom>
          <a:noFill/>
        </p:spPr>
        <p:txBody>
          <a:bodyPr wrap="square">
            <a:spAutoFit/>
          </a:bodyPr>
          <a:lstStyle/>
          <a:p>
            <a:r>
              <a:rPr lang="en-US" dirty="0"/>
              <a:t>class Parent:</a:t>
            </a:r>
          </a:p>
          <a:p>
            <a:r>
              <a:rPr lang="en-US" dirty="0"/>
              <a:t>     def func1(self):</a:t>
            </a:r>
          </a:p>
          <a:p>
            <a:r>
              <a:rPr lang="en-US" dirty="0"/>
              <a:t>          print("this is function one")</a:t>
            </a:r>
          </a:p>
          <a:p>
            <a:r>
              <a:rPr lang="en-US" dirty="0"/>
              <a:t>class Child(Parent):</a:t>
            </a:r>
          </a:p>
          <a:p>
            <a:r>
              <a:rPr lang="en-US" dirty="0"/>
              <a:t>     def func2(self):</a:t>
            </a:r>
          </a:p>
          <a:p>
            <a:r>
              <a:rPr lang="en-US" dirty="0"/>
              <a:t>          print(" this is function 2 ")</a:t>
            </a:r>
          </a:p>
          <a:p>
            <a:r>
              <a:rPr lang="en-US" dirty="0" err="1"/>
              <a:t>ob</a:t>
            </a:r>
            <a:r>
              <a:rPr lang="en-US" dirty="0"/>
              <a:t> = Child()</a:t>
            </a:r>
          </a:p>
          <a:p>
            <a:r>
              <a:rPr lang="en-US" dirty="0"/>
              <a:t>ob.func1()</a:t>
            </a:r>
          </a:p>
          <a:p>
            <a:r>
              <a:rPr lang="en-US" dirty="0"/>
              <a:t>ob.func2()</a:t>
            </a:r>
            <a:endParaRPr lang="en-IN" dirty="0"/>
          </a:p>
        </p:txBody>
      </p:sp>
    </p:spTree>
    <p:extLst>
      <p:ext uri="{BB962C8B-B14F-4D97-AF65-F5344CB8AC3E}">
        <p14:creationId xmlns:p14="http://schemas.microsoft.com/office/powerpoint/2010/main" val="53091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Picture 2">
            <a:extLst>
              <a:ext uri="{FF2B5EF4-FFF2-40B4-BE49-F238E27FC236}">
                <a16:creationId xmlns:a16="http://schemas.microsoft.com/office/drawing/2014/main" id="{1634010A-E940-4C34-9BD3-FF0F9792B721}"/>
              </a:ext>
            </a:extLst>
          </p:cNvPr>
          <p:cNvPicPr>
            <a:picLocks noChangeAspect="1"/>
          </p:cNvPicPr>
          <p:nvPr/>
        </p:nvPicPr>
        <p:blipFill rotWithShape="1">
          <a:blip r:embed="rId3"/>
          <a:srcRect l="6124"/>
          <a:stretch/>
        </p:blipFill>
        <p:spPr>
          <a:xfrm>
            <a:off x="120580" y="2054459"/>
            <a:ext cx="5493099" cy="3605961"/>
          </a:xfrm>
          <a:prstGeom prst="rect">
            <a:avLst/>
          </a:prstGeom>
        </p:spPr>
      </p:pic>
      <p:sp>
        <p:nvSpPr>
          <p:cNvPr id="4" name="TextBox 3">
            <a:extLst>
              <a:ext uri="{FF2B5EF4-FFF2-40B4-BE49-F238E27FC236}">
                <a16:creationId xmlns:a16="http://schemas.microsoft.com/office/drawing/2014/main" id="{C4D1A79C-2D36-48B5-A43A-A9D975E4D6AA}"/>
              </a:ext>
            </a:extLst>
          </p:cNvPr>
          <p:cNvSpPr txBox="1"/>
          <p:nvPr/>
        </p:nvSpPr>
        <p:spPr>
          <a:xfrm>
            <a:off x="3838470" y="29670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Multiple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23D36E3C-9C45-4AD9-8EC0-A9A931C89216}"/>
              </a:ext>
            </a:extLst>
          </p:cNvPr>
          <p:cNvSpPr txBox="1"/>
          <p:nvPr/>
        </p:nvSpPr>
        <p:spPr>
          <a:xfrm>
            <a:off x="542610" y="1204647"/>
            <a:ext cx="11344589" cy="830997"/>
          </a:xfrm>
          <a:prstGeom prst="rect">
            <a:avLst/>
          </a:prstGeom>
          <a:noFill/>
        </p:spPr>
        <p:txBody>
          <a:bodyPr wrap="square">
            <a:spAutoFit/>
          </a:bodyPr>
          <a:lstStyle/>
          <a:p>
            <a:r>
              <a:rPr lang="en-US" sz="2400" dirty="0"/>
              <a:t>When a class is derived from more than one base class it is called multiple Inheritance. The derived class inherits all the features of the base case.</a:t>
            </a:r>
            <a:endParaRPr lang="en-IN" sz="2400" dirty="0"/>
          </a:p>
        </p:txBody>
      </p:sp>
      <p:pic>
        <p:nvPicPr>
          <p:cNvPr id="7" name="Picture 6">
            <a:extLst>
              <a:ext uri="{FF2B5EF4-FFF2-40B4-BE49-F238E27FC236}">
                <a16:creationId xmlns:a16="http://schemas.microsoft.com/office/drawing/2014/main" id="{BF868B77-85C0-477E-B94E-57613F9F3F2C}"/>
              </a:ext>
            </a:extLst>
          </p:cNvPr>
          <p:cNvPicPr>
            <a:picLocks noChangeAspect="1"/>
          </p:cNvPicPr>
          <p:nvPr/>
        </p:nvPicPr>
        <p:blipFill>
          <a:blip r:embed="rId4"/>
          <a:stretch>
            <a:fillRect/>
          </a:stretch>
        </p:blipFill>
        <p:spPr>
          <a:xfrm>
            <a:off x="5281506" y="2230837"/>
            <a:ext cx="3296436" cy="3253204"/>
          </a:xfrm>
          <a:prstGeom prst="rect">
            <a:avLst/>
          </a:prstGeom>
        </p:spPr>
      </p:pic>
      <p:sp>
        <p:nvSpPr>
          <p:cNvPr id="8" name="TextBox 7">
            <a:extLst>
              <a:ext uri="{FF2B5EF4-FFF2-40B4-BE49-F238E27FC236}">
                <a16:creationId xmlns:a16="http://schemas.microsoft.com/office/drawing/2014/main" id="{7C6E09B4-8BA5-4059-BFE9-A6E37884586D}"/>
              </a:ext>
            </a:extLst>
          </p:cNvPr>
          <p:cNvSpPr txBox="1"/>
          <p:nvPr/>
        </p:nvSpPr>
        <p:spPr>
          <a:xfrm>
            <a:off x="8577942" y="2054459"/>
            <a:ext cx="6772588" cy="3970318"/>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Parent2:</a:t>
            </a:r>
          </a:p>
          <a:p>
            <a:r>
              <a:rPr lang="en-US" dirty="0"/>
              <a:t>   def func2(self):</a:t>
            </a:r>
          </a:p>
          <a:p>
            <a:r>
              <a:rPr lang="en-US" dirty="0"/>
              <a:t>        print("this is function 2")</a:t>
            </a:r>
          </a:p>
          <a:p>
            <a:r>
              <a:rPr lang="en-US" dirty="0"/>
              <a:t>class Child(Parent , Parent2):</a:t>
            </a:r>
          </a:p>
          <a:p>
            <a:r>
              <a:rPr lang="en-US" dirty="0"/>
              <a:t>    def func3(self):</a:t>
            </a:r>
          </a:p>
          <a:p>
            <a:r>
              <a:rPr lang="en-US" dirty="0"/>
              <a:t>        print("this is function 3")</a:t>
            </a:r>
          </a:p>
          <a:p>
            <a:r>
              <a:rPr lang="en-US" dirty="0"/>
              <a:t> </a:t>
            </a:r>
          </a:p>
          <a:p>
            <a:r>
              <a:rPr lang="en-US" dirty="0" err="1"/>
              <a:t>ob</a:t>
            </a:r>
            <a:r>
              <a:rPr lang="en-US" dirty="0"/>
              <a:t> = Child()</a:t>
            </a:r>
          </a:p>
          <a:p>
            <a:r>
              <a:rPr lang="en-US" dirty="0"/>
              <a:t>ob.func1()</a:t>
            </a:r>
          </a:p>
          <a:p>
            <a:r>
              <a:rPr lang="en-US" dirty="0"/>
              <a:t>ob.func2()</a:t>
            </a:r>
          </a:p>
          <a:p>
            <a:r>
              <a:rPr lang="en-US" dirty="0"/>
              <a:t>ob.func3()</a:t>
            </a:r>
            <a:endParaRPr lang="en-IN" dirty="0"/>
          </a:p>
        </p:txBody>
      </p:sp>
    </p:spTree>
    <p:extLst>
      <p:ext uri="{BB962C8B-B14F-4D97-AF65-F5344CB8AC3E}">
        <p14:creationId xmlns:p14="http://schemas.microsoft.com/office/powerpoint/2010/main" val="2909286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1026" name="Picture 2" descr="Multilevel Inheritance in Python">
            <a:extLst>
              <a:ext uri="{FF2B5EF4-FFF2-40B4-BE49-F238E27FC236}">
                <a16:creationId xmlns:a16="http://schemas.microsoft.com/office/drawing/2014/main" id="{76125E01-9754-49D4-99CE-D55C2C1D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255" y="1008488"/>
            <a:ext cx="2228641" cy="5266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08DF76-28EA-4A58-8117-98DF76AFA9C3}"/>
              </a:ext>
            </a:extLst>
          </p:cNvPr>
          <p:cNvSpPr txBox="1"/>
          <p:nvPr/>
        </p:nvSpPr>
        <p:spPr>
          <a:xfrm>
            <a:off x="3737986" y="102642"/>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Multilevel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4E15615D-1C25-485F-A060-053344386D0B}"/>
              </a:ext>
            </a:extLst>
          </p:cNvPr>
          <p:cNvSpPr txBox="1"/>
          <p:nvPr/>
        </p:nvSpPr>
        <p:spPr>
          <a:xfrm>
            <a:off x="5255288" y="1085282"/>
            <a:ext cx="7077805" cy="3416320"/>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Child(Parent):</a:t>
            </a:r>
          </a:p>
          <a:p>
            <a:r>
              <a:rPr lang="en-US" dirty="0"/>
              <a:t>      def func2(self):</a:t>
            </a:r>
          </a:p>
          <a:p>
            <a:r>
              <a:rPr lang="en-US" dirty="0"/>
              <a:t>          print("this is function 2")</a:t>
            </a:r>
          </a:p>
          <a:p>
            <a:r>
              <a:rPr lang="en-US" dirty="0"/>
              <a:t>class Child2(Child):</a:t>
            </a:r>
          </a:p>
          <a:p>
            <a:r>
              <a:rPr lang="en-US" dirty="0"/>
              <a:t>      def func3("this is function 3")</a:t>
            </a:r>
          </a:p>
          <a:p>
            <a:r>
              <a:rPr lang="en-US" dirty="0" err="1"/>
              <a:t>ob</a:t>
            </a:r>
            <a:r>
              <a:rPr lang="en-US" dirty="0"/>
              <a:t> = Child2()</a:t>
            </a:r>
          </a:p>
          <a:p>
            <a:r>
              <a:rPr lang="en-US" dirty="0"/>
              <a:t>ob.func1()</a:t>
            </a:r>
          </a:p>
          <a:p>
            <a:r>
              <a:rPr lang="en-US" dirty="0"/>
              <a:t>ob.func2()</a:t>
            </a:r>
          </a:p>
          <a:p>
            <a:r>
              <a:rPr lang="en-US" dirty="0"/>
              <a:t>ob.func3()</a:t>
            </a:r>
            <a:endParaRPr lang="en-IN" dirty="0"/>
          </a:p>
        </p:txBody>
      </p:sp>
    </p:spTree>
    <p:extLst>
      <p:ext uri="{BB962C8B-B14F-4D97-AF65-F5344CB8AC3E}">
        <p14:creationId xmlns:p14="http://schemas.microsoft.com/office/powerpoint/2010/main" val="343315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Picture 2">
            <a:extLst>
              <a:ext uri="{FF2B5EF4-FFF2-40B4-BE49-F238E27FC236}">
                <a16:creationId xmlns:a16="http://schemas.microsoft.com/office/drawing/2014/main" id="{4DC9010E-010F-49F4-B5D7-C1616C87056B}"/>
              </a:ext>
            </a:extLst>
          </p:cNvPr>
          <p:cNvPicPr>
            <a:picLocks noChangeAspect="1"/>
          </p:cNvPicPr>
          <p:nvPr/>
        </p:nvPicPr>
        <p:blipFill>
          <a:blip r:embed="rId4"/>
          <a:stretch>
            <a:fillRect/>
          </a:stretch>
        </p:blipFill>
        <p:spPr>
          <a:xfrm>
            <a:off x="0" y="1501420"/>
            <a:ext cx="7564840" cy="3855159"/>
          </a:xfrm>
          <a:prstGeom prst="rect">
            <a:avLst/>
          </a:prstGeom>
        </p:spPr>
      </p:pic>
      <p:sp>
        <p:nvSpPr>
          <p:cNvPr id="4" name="TextBox 3">
            <a:extLst>
              <a:ext uri="{FF2B5EF4-FFF2-40B4-BE49-F238E27FC236}">
                <a16:creationId xmlns:a16="http://schemas.microsoft.com/office/drawing/2014/main" id="{6CC57434-AE2B-47CB-8816-AD3E2EC96308}"/>
              </a:ext>
            </a:extLst>
          </p:cNvPr>
          <p:cNvSpPr txBox="1"/>
          <p:nvPr/>
        </p:nvSpPr>
        <p:spPr>
          <a:xfrm>
            <a:off x="3687745" y="333754"/>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Hierarchical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687E3B49-1F7A-446B-9CE3-D2F5E368C7F5}"/>
              </a:ext>
            </a:extLst>
          </p:cNvPr>
          <p:cNvSpPr txBox="1"/>
          <p:nvPr/>
        </p:nvSpPr>
        <p:spPr>
          <a:xfrm>
            <a:off x="7789984" y="1443840"/>
            <a:ext cx="6697226" cy="3970318"/>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Child(Parent):</a:t>
            </a:r>
          </a:p>
          <a:p>
            <a:r>
              <a:rPr lang="en-US" dirty="0"/>
              <a:t>      def func2(self):</a:t>
            </a:r>
          </a:p>
          <a:p>
            <a:r>
              <a:rPr lang="en-US" dirty="0"/>
              <a:t>          print("this is function 2")</a:t>
            </a:r>
          </a:p>
          <a:p>
            <a:r>
              <a:rPr lang="en-US" dirty="0"/>
              <a:t>class Child2(Parent):</a:t>
            </a:r>
          </a:p>
          <a:p>
            <a:r>
              <a:rPr lang="en-US" dirty="0"/>
              <a:t>      def func3(self):</a:t>
            </a:r>
          </a:p>
          <a:p>
            <a:r>
              <a:rPr lang="en-US" dirty="0"/>
              <a:t>          print("this is function 3")</a:t>
            </a:r>
          </a:p>
          <a:p>
            <a:r>
              <a:rPr lang="en-US" dirty="0"/>
              <a:t> </a:t>
            </a:r>
          </a:p>
          <a:p>
            <a:r>
              <a:rPr lang="en-US" dirty="0" err="1"/>
              <a:t>ob</a:t>
            </a:r>
            <a:r>
              <a:rPr lang="en-US" dirty="0"/>
              <a:t> = Child()</a:t>
            </a:r>
          </a:p>
          <a:p>
            <a:r>
              <a:rPr lang="en-US" dirty="0"/>
              <a:t>ob1 = Child2()</a:t>
            </a:r>
          </a:p>
          <a:p>
            <a:r>
              <a:rPr lang="en-US" dirty="0"/>
              <a:t>ob.func1()</a:t>
            </a:r>
          </a:p>
          <a:p>
            <a:r>
              <a:rPr lang="en-US" dirty="0"/>
              <a:t>ob.func2()</a:t>
            </a:r>
            <a:endParaRPr lang="en-IN" dirty="0"/>
          </a:p>
        </p:txBody>
      </p:sp>
    </p:spTree>
    <p:extLst>
      <p:ext uri="{BB962C8B-B14F-4D97-AF65-F5344CB8AC3E}">
        <p14:creationId xmlns:p14="http://schemas.microsoft.com/office/powerpoint/2010/main" val="2227507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6CC57434-AE2B-47CB-8816-AD3E2EC96308}"/>
              </a:ext>
            </a:extLst>
          </p:cNvPr>
          <p:cNvSpPr txBox="1"/>
          <p:nvPr/>
        </p:nvSpPr>
        <p:spPr>
          <a:xfrm>
            <a:off x="3687745" y="333754"/>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Hybrid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7" name="TextBox 6">
            <a:extLst>
              <a:ext uri="{FF2B5EF4-FFF2-40B4-BE49-F238E27FC236}">
                <a16:creationId xmlns:a16="http://schemas.microsoft.com/office/drawing/2014/main" id="{A9A64AFA-326E-4047-830B-D4533D3A0648}"/>
              </a:ext>
            </a:extLst>
          </p:cNvPr>
          <p:cNvSpPr txBox="1"/>
          <p:nvPr/>
        </p:nvSpPr>
        <p:spPr>
          <a:xfrm>
            <a:off x="7639991" y="1026304"/>
            <a:ext cx="6697226" cy="5078313"/>
          </a:xfrm>
          <a:prstGeom prst="rect">
            <a:avLst/>
          </a:prstGeom>
          <a:noFill/>
        </p:spPr>
        <p:txBody>
          <a:bodyPr wrap="square">
            <a:spAutoFit/>
          </a:bodyPr>
          <a:lstStyle/>
          <a:p>
            <a:r>
              <a:rPr lang="en-US" dirty="0"/>
              <a:t>class Parent:</a:t>
            </a:r>
          </a:p>
          <a:p>
            <a:r>
              <a:rPr lang="en-US" dirty="0"/>
              <a:t>     def func1(self):</a:t>
            </a:r>
          </a:p>
          <a:p>
            <a:r>
              <a:rPr lang="en-US" dirty="0"/>
              <a:t>         print("this is function one")</a:t>
            </a:r>
          </a:p>
          <a:p>
            <a:r>
              <a:rPr lang="en-US" dirty="0"/>
              <a:t> </a:t>
            </a:r>
          </a:p>
          <a:p>
            <a:r>
              <a:rPr lang="en-US" dirty="0"/>
              <a:t>class Child(Parent):</a:t>
            </a:r>
          </a:p>
          <a:p>
            <a:r>
              <a:rPr lang="en-US" dirty="0"/>
              <a:t>     def func2(self):</a:t>
            </a:r>
          </a:p>
          <a:p>
            <a:r>
              <a:rPr lang="en-US" dirty="0"/>
              <a:t>         print("this is function 2")</a:t>
            </a:r>
          </a:p>
          <a:p>
            <a:r>
              <a:rPr lang="en-US" dirty="0"/>
              <a:t> </a:t>
            </a:r>
          </a:p>
          <a:p>
            <a:r>
              <a:rPr lang="en-US" dirty="0"/>
              <a:t>class Child1(Parent):</a:t>
            </a:r>
          </a:p>
          <a:p>
            <a:r>
              <a:rPr lang="en-US" dirty="0"/>
              <a:t>     def func3(self):</a:t>
            </a:r>
          </a:p>
          <a:p>
            <a:r>
              <a:rPr lang="en-US" dirty="0"/>
              <a:t>         print(" this is function 3"):</a:t>
            </a:r>
          </a:p>
          <a:p>
            <a:r>
              <a:rPr lang="en-US" dirty="0"/>
              <a:t> </a:t>
            </a:r>
          </a:p>
          <a:p>
            <a:r>
              <a:rPr lang="en-US" dirty="0"/>
              <a:t>class Child3(Parent , Child1):</a:t>
            </a:r>
          </a:p>
          <a:p>
            <a:r>
              <a:rPr lang="en-US" dirty="0"/>
              <a:t>     def func4(self):</a:t>
            </a:r>
          </a:p>
          <a:p>
            <a:r>
              <a:rPr lang="en-US" dirty="0"/>
              <a:t>         print(" this is function 4")</a:t>
            </a:r>
          </a:p>
          <a:p>
            <a:r>
              <a:rPr lang="en-US" dirty="0"/>
              <a:t> </a:t>
            </a:r>
          </a:p>
          <a:p>
            <a:r>
              <a:rPr lang="en-US" dirty="0" err="1"/>
              <a:t>ob</a:t>
            </a:r>
            <a:r>
              <a:rPr lang="en-US" dirty="0"/>
              <a:t> = Child3()</a:t>
            </a:r>
          </a:p>
          <a:p>
            <a:r>
              <a:rPr lang="en-US" dirty="0"/>
              <a:t>ob.func1()</a:t>
            </a:r>
            <a:endParaRPr lang="en-IN" dirty="0"/>
          </a:p>
        </p:txBody>
      </p:sp>
      <p:pic>
        <p:nvPicPr>
          <p:cNvPr id="8" name="Picture 7">
            <a:extLst>
              <a:ext uri="{FF2B5EF4-FFF2-40B4-BE49-F238E27FC236}">
                <a16:creationId xmlns:a16="http://schemas.microsoft.com/office/drawing/2014/main" id="{8A32F9DC-AEC2-4948-8BC7-A7ECF7F519B2}"/>
              </a:ext>
            </a:extLst>
          </p:cNvPr>
          <p:cNvPicPr>
            <a:picLocks noChangeAspect="1"/>
          </p:cNvPicPr>
          <p:nvPr/>
        </p:nvPicPr>
        <p:blipFill>
          <a:blip r:embed="rId4"/>
          <a:stretch>
            <a:fillRect/>
          </a:stretch>
        </p:blipFill>
        <p:spPr>
          <a:xfrm>
            <a:off x="1203396" y="1302366"/>
            <a:ext cx="5734050" cy="4305300"/>
          </a:xfrm>
          <a:prstGeom prst="rect">
            <a:avLst/>
          </a:prstGeom>
        </p:spPr>
      </p:pic>
    </p:spTree>
    <p:extLst>
      <p:ext uri="{BB962C8B-B14F-4D97-AF65-F5344CB8AC3E}">
        <p14:creationId xmlns:p14="http://schemas.microsoft.com/office/powerpoint/2010/main" val="3925580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Course</a:t>
            </a:r>
            <a:r>
              <a:rPr lang="en-IN" sz="3600" b="1" dirty="0">
                <a:solidFill>
                  <a:srgbClr val="002060"/>
                </a:solidFill>
              </a:rPr>
              <a:t> </a:t>
            </a:r>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2800"/>
              <a:buFont typeface="Noto Sans Symbols"/>
              <a:buChar char="⮚"/>
            </a:pPr>
            <a:r>
              <a:rPr lang="en-IN" sz="2800" dirty="0">
                <a:solidFill>
                  <a:srgbClr val="FF0000"/>
                </a:solidFill>
              </a:rPr>
              <a:t>Revision: </a:t>
            </a:r>
            <a:r>
              <a:rPr lang="en-IN" sz="2800" dirty="0">
                <a:solidFill>
                  <a:schemeClr val="dk1"/>
                </a:solidFill>
              </a:rPr>
              <a:t>Assignment Topics</a:t>
            </a:r>
            <a:endParaRPr sz="2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Noto Sans Symbols"/>
              <a:buChar char="⮚"/>
            </a:pPr>
            <a:r>
              <a:rPr lang="en-IN" sz="2800" dirty="0"/>
              <a:t>Self </a:t>
            </a:r>
            <a:r>
              <a:rPr lang="en-IN" sz="2800" dirty="0">
                <a:solidFill>
                  <a:schemeClr val="dk1"/>
                </a:solidFill>
              </a:rPr>
              <a:t>Keyword</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Magic Methods</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Polymorphism</a:t>
            </a: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Method Overloading</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latin typeface="Arial"/>
                <a:ea typeface="Arial"/>
                <a:cs typeface="Arial"/>
                <a:sym typeface="Arial"/>
              </a:rPr>
              <a:t>Method Overriding</a:t>
            </a:r>
            <a:endParaRPr sz="2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Abstraction</a:t>
            </a:r>
          </a:p>
          <a:p>
            <a:pPr marL="285750" indent="-285750">
              <a:buClr>
                <a:schemeClr val="dk1"/>
              </a:buClr>
              <a:buSzPts val="2800"/>
              <a:buFont typeface="Noto Sans Symbols"/>
              <a:buChar char="⮚"/>
            </a:pPr>
            <a:r>
              <a:rPr lang="en-IN" sz="2800" dirty="0">
                <a:solidFill>
                  <a:schemeClr val="dk1"/>
                </a:solidFill>
                <a:sym typeface="Arial"/>
              </a:rPr>
              <a:t>Encapsulation</a:t>
            </a:r>
          </a:p>
          <a:p>
            <a:pPr marL="285750" indent="-285750">
              <a:buClr>
                <a:schemeClr val="dk1"/>
              </a:buClr>
              <a:buSzPts val="2800"/>
              <a:buFont typeface="Noto Sans Symbols"/>
              <a:buChar char="⮚"/>
            </a:pPr>
            <a:r>
              <a:rPr lang="en-IN" sz="2800" dirty="0">
                <a:solidFill>
                  <a:schemeClr val="dk1"/>
                </a:solidFill>
                <a:sym typeface="Arial"/>
              </a:rPr>
              <a:t>Inheritance</a:t>
            </a:r>
            <a:endParaRPr sz="2800" dirty="0">
              <a:solidFill>
                <a:schemeClr val="dk1"/>
              </a:solidFill>
              <a:sym typeface="Arial"/>
            </a:endParaRPr>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F6498FE7-ACFC-4EDF-88A7-F52EB53EEA00}"/>
              </a:ext>
            </a:extLst>
          </p:cNvPr>
          <p:cNvSpPr txBox="1"/>
          <p:nvPr/>
        </p:nvSpPr>
        <p:spPr>
          <a:xfrm>
            <a:off x="2419560" y="101712"/>
            <a:ext cx="7352880" cy="830997"/>
          </a:xfrm>
          <a:prstGeom prst="rect">
            <a:avLst/>
          </a:prstGeom>
          <a:noFill/>
        </p:spPr>
        <p:txBody>
          <a:bodyPr wrap="square">
            <a:spAutoFit/>
          </a:bodyPr>
          <a:lstStyle/>
          <a:p>
            <a:pPr algn="ctr"/>
            <a:r>
              <a:rPr lang="en-IN" sz="4800" b="1" dirty="0">
                <a:solidFill>
                  <a:srgbClr val="FF0000"/>
                </a:solidFill>
              </a:rPr>
              <a:t>Revision: </a:t>
            </a:r>
            <a:r>
              <a:rPr lang="en-IN" sz="4800" b="1" dirty="0">
                <a:solidFill>
                  <a:srgbClr val="002060"/>
                </a:solidFill>
              </a:rPr>
              <a:t>Assignment Topics</a:t>
            </a:r>
            <a:endParaRPr lang="en-IN" sz="4800" dirty="0"/>
          </a:p>
        </p:txBody>
      </p:sp>
      <p:sp>
        <p:nvSpPr>
          <p:cNvPr id="7" name="TextBox 6">
            <a:extLst>
              <a:ext uri="{FF2B5EF4-FFF2-40B4-BE49-F238E27FC236}">
                <a16:creationId xmlns:a16="http://schemas.microsoft.com/office/drawing/2014/main" id="{2DF9AE57-422F-449F-BC09-E35B60AD4164}"/>
              </a:ext>
            </a:extLst>
          </p:cNvPr>
          <p:cNvSpPr txBox="1"/>
          <p:nvPr/>
        </p:nvSpPr>
        <p:spPr>
          <a:xfrm>
            <a:off x="961291" y="1090975"/>
            <a:ext cx="7810917" cy="3785652"/>
          </a:xfrm>
          <a:prstGeom prst="rect">
            <a:avLst/>
          </a:prstGeom>
          <a:noFill/>
        </p:spPr>
        <p:txBody>
          <a:bodyPr wrap="square">
            <a:spAutoFit/>
          </a:bodyPr>
          <a:lstStyle/>
          <a:p>
            <a:endParaRPr lang="en-US" sz="2400" dirty="0"/>
          </a:p>
          <a:p>
            <a:r>
              <a:rPr lang="en-US" sz="2400" dirty="0"/>
              <a:t>1. List Comprehension and Dictionary Comprehension </a:t>
            </a:r>
          </a:p>
          <a:p>
            <a:endParaRPr lang="en-US" sz="2400" dirty="0"/>
          </a:p>
          <a:p>
            <a:r>
              <a:rPr lang="en-US" sz="2400" dirty="0"/>
              <a:t>2. Functions and Lambda Functions</a:t>
            </a:r>
          </a:p>
          <a:p>
            <a:endParaRPr lang="en-US" sz="2400" dirty="0"/>
          </a:p>
          <a:p>
            <a:r>
              <a:rPr lang="en-US" sz="2400" dirty="0"/>
              <a:t>3. Classes and Objects</a:t>
            </a:r>
          </a:p>
          <a:p>
            <a:endParaRPr lang="en-US" sz="2400" dirty="0"/>
          </a:p>
          <a:p>
            <a:r>
              <a:rPr lang="en-US" sz="2400" dirty="0"/>
              <a:t>4. Constructors and Destructors</a:t>
            </a:r>
          </a:p>
          <a:p>
            <a:endParaRPr lang="en-US" sz="2400" dirty="0"/>
          </a:p>
          <a:p>
            <a:r>
              <a:rPr lang="en-US" sz="2400" dirty="0"/>
              <a:t>5. Multilevel and Hierarchical Inheritance</a:t>
            </a:r>
            <a:endParaRPr lang="en-IN" sz="2400" dirty="0"/>
          </a:p>
        </p:txBody>
      </p:sp>
    </p:spTree>
    <p:extLst>
      <p:ext uri="{BB962C8B-B14F-4D97-AF65-F5344CB8AC3E}">
        <p14:creationId xmlns:p14="http://schemas.microsoft.com/office/powerpoint/2010/main" val="95425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1.What is List and Dictionary Comprehension?</a:t>
            </a:r>
            <a:endParaRPr lang="en-IN" sz="4800" dirty="0"/>
          </a:p>
        </p:txBody>
      </p:sp>
      <p:sp>
        <p:nvSpPr>
          <p:cNvPr id="6" name="TextBox 5">
            <a:extLst>
              <a:ext uri="{FF2B5EF4-FFF2-40B4-BE49-F238E27FC236}">
                <a16:creationId xmlns:a16="http://schemas.microsoft.com/office/drawing/2014/main" id="{E565E47D-BB8F-4857-AF04-49E8215BF9C9}"/>
              </a:ext>
            </a:extLst>
          </p:cNvPr>
          <p:cNvSpPr txBox="1"/>
          <p:nvPr/>
        </p:nvSpPr>
        <p:spPr>
          <a:xfrm>
            <a:off x="605413" y="1469694"/>
            <a:ext cx="11141110" cy="1200329"/>
          </a:xfrm>
          <a:prstGeom prst="rect">
            <a:avLst/>
          </a:prstGeom>
          <a:noFill/>
        </p:spPr>
        <p:txBody>
          <a:bodyPr wrap="square">
            <a:spAutoFit/>
          </a:bodyPr>
          <a:lstStyle/>
          <a:p>
            <a:r>
              <a:rPr lang="en-US" sz="2400" dirty="0"/>
              <a:t>List comprehension is an elegant way to define and create lists based on existing lists. List comprehension is generally more compact and faster than normal functions and loops for creating list.</a:t>
            </a:r>
            <a:endParaRPr lang="en-IN" sz="2400" dirty="0"/>
          </a:p>
        </p:txBody>
      </p:sp>
      <p:sp>
        <p:nvSpPr>
          <p:cNvPr id="8" name="TextBox 7">
            <a:extLst>
              <a:ext uri="{FF2B5EF4-FFF2-40B4-BE49-F238E27FC236}">
                <a16:creationId xmlns:a16="http://schemas.microsoft.com/office/drawing/2014/main" id="{80D4F5AA-7085-44F4-8E44-DA8B743AAFAF}"/>
              </a:ext>
            </a:extLst>
          </p:cNvPr>
          <p:cNvSpPr txBox="1"/>
          <p:nvPr/>
        </p:nvSpPr>
        <p:spPr>
          <a:xfrm>
            <a:off x="605412" y="3194121"/>
            <a:ext cx="11141109" cy="1200329"/>
          </a:xfrm>
          <a:prstGeom prst="rect">
            <a:avLst/>
          </a:prstGeom>
          <a:noFill/>
        </p:spPr>
        <p:txBody>
          <a:bodyPr wrap="square">
            <a:spAutoFit/>
          </a:bodyPr>
          <a:lstStyle/>
          <a:p>
            <a:r>
              <a:rPr lang="en-US" sz="2400" dirty="0"/>
              <a:t>Like List Comprehension, Python allows dictionary comprehensions. We can create dictionaries using simple expressions.</a:t>
            </a:r>
          </a:p>
          <a:p>
            <a:r>
              <a:rPr lang="en-US" sz="2400" dirty="0"/>
              <a:t>A dictionary comprehension takes the form {key: value for (key, value) in </a:t>
            </a:r>
            <a:r>
              <a:rPr lang="en-US" sz="2400" dirty="0" err="1"/>
              <a:t>iterable</a:t>
            </a:r>
            <a:r>
              <a:rPr lang="en-US" sz="2400" dirty="0"/>
              <a:t>}</a:t>
            </a:r>
            <a:endParaRPr lang="en-IN" sz="2400" dirty="0"/>
          </a:p>
        </p:txBody>
      </p:sp>
    </p:spTree>
    <p:extLst>
      <p:ext uri="{BB962C8B-B14F-4D97-AF65-F5344CB8AC3E}">
        <p14:creationId xmlns:p14="http://schemas.microsoft.com/office/powerpoint/2010/main" val="21387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US" sz="4800" b="1" dirty="0">
                <a:solidFill>
                  <a:srgbClr val="FF0000"/>
                </a:solidFill>
              </a:rPr>
              <a:t>2. Functions and Lambda Functions</a:t>
            </a:r>
          </a:p>
        </p:txBody>
      </p:sp>
      <p:sp>
        <p:nvSpPr>
          <p:cNvPr id="6" name="TextBox 5">
            <a:extLst>
              <a:ext uri="{FF2B5EF4-FFF2-40B4-BE49-F238E27FC236}">
                <a16:creationId xmlns:a16="http://schemas.microsoft.com/office/drawing/2014/main" id="{E565E47D-BB8F-4857-AF04-49E8215BF9C9}"/>
              </a:ext>
            </a:extLst>
          </p:cNvPr>
          <p:cNvSpPr txBox="1"/>
          <p:nvPr/>
        </p:nvSpPr>
        <p:spPr>
          <a:xfrm>
            <a:off x="685800" y="3299342"/>
            <a:ext cx="11141110" cy="2308324"/>
          </a:xfrm>
          <a:prstGeom prst="rect">
            <a:avLst/>
          </a:prstGeom>
          <a:noFill/>
        </p:spPr>
        <p:txBody>
          <a:bodyPr wrap="square">
            <a:spAutoFit/>
          </a:bodyPr>
          <a:lstStyle/>
          <a:p>
            <a:r>
              <a:rPr lang="en-US" sz="2400" dirty="0"/>
              <a:t>In Python, an anonymous function is a function that is defined without a name.</a:t>
            </a:r>
          </a:p>
          <a:p>
            <a:endParaRPr lang="en-US" sz="2400" dirty="0"/>
          </a:p>
          <a:p>
            <a:r>
              <a:rPr lang="en-US" sz="2400" dirty="0"/>
              <a:t>While normal functions are defined using the def keyword in Python, anonymous functions are defined using the lambda keyword.</a:t>
            </a:r>
          </a:p>
          <a:p>
            <a:endParaRPr lang="en-US" sz="2400" dirty="0"/>
          </a:p>
          <a:p>
            <a:r>
              <a:rPr lang="en-US" sz="2400" dirty="0"/>
              <a:t>Hence, anonymous functions are also called lambda functions.</a:t>
            </a:r>
            <a:endParaRPr lang="en-IN" sz="2400" dirty="0"/>
          </a:p>
        </p:txBody>
      </p:sp>
      <p:sp>
        <p:nvSpPr>
          <p:cNvPr id="7" name="TextBox 6">
            <a:extLst>
              <a:ext uri="{FF2B5EF4-FFF2-40B4-BE49-F238E27FC236}">
                <a16:creationId xmlns:a16="http://schemas.microsoft.com/office/drawing/2014/main" id="{1CD0F3C2-974B-4D64-86F2-98D3B3A422D4}"/>
              </a:ext>
            </a:extLst>
          </p:cNvPr>
          <p:cNvSpPr txBox="1"/>
          <p:nvPr/>
        </p:nvSpPr>
        <p:spPr>
          <a:xfrm>
            <a:off x="685800" y="1916948"/>
            <a:ext cx="6094324" cy="1200329"/>
          </a:xfrm>
          <a:prstGeom prst="rect">
            <a:avLst/>
          </a:prstGeom>
          <a:noFill/>
        </p:spPr>
        <p:txBody>
          <a:bodyPr wrap="square">
            <a:spAutoFit/>
          </a:bodyPr>
          <a:lstStyle/>
          <a:p>
            <a:r>
              <a:rPr lang="en-US" dirty="0"/>
              <a:t>def </a:t>
            </a:r>
            <a:r>
              <a:rPr lang="en-US" dirty="0" err="1"/>
              <a:t>my_function</a:t>
            </a:r>
            <a:r>
              <a:rPr lang="en-US" dirty="0"/>
              <a:t>():</a:t>
            </a:r>
          </a:p>
          <a:p>
            <a:r>
              <a:rPr lang="en-US" dirty="0"/>
              <a:t>  print("Hello from a function")</a:t>
            </a:r>
          </a:p>
          <a:p>
            <a:endParaRPr lang="en-US" dirty="0"/>
          </a:p>
          <a:p>
            <a:r>
              <a:rPr lang="en-US" dirty="0" err="1"/>
              <a:t>my_function</a:t>
            </a:r>
            <a:r>
              <a:rPr lang="en-US" dirty="0"/>
              <a:t>()</a:t>
            </a:r>
            <a:endParaRPr lang="en-IN" dirty="0"/>
          </a:p>
        </p:txBody>
      </p:sp>
      <p:sp>
        <p:nvSpPr>
          <p:cNvPr id="8" name="TextBox 7">
            <a:extLst>
              <a:ext uri="{FF2B5EF4-FFF2-40B4-BE49-F238E27FC236}">
                <a16:creationId xmlns:a16="http://schemas.microsoft.com/office/drawing/2014/main" id="{8818701C-9622-4257-8A4D-4028C8E80976}"/>
              </a:ext>
            </a:extLst>
          </p:cNvPr>
          <p:cNvSpPr txBox="1"/>
          <p:nvPr/>
        </p:nvSpPr>
        <p:spPr>
          <a:xfrm>
            <a:off x="685800" y="1365551"/>
            <a:ext cx="6094324" cy="369332"/>
          </a:xfrm>
          <a:prstGeom prst="rect">
            <a:avLst/>
          </a:prstGeom>
          <a:noFill/>
        </p:spPr>
        <p:txBody>
          <a:bodyPr wrap="square">
            <a:spAutoFit/>
          </a:bodyPr>
          <a:lstStyle/>
          <a:p>
            <a:r>
              <a:rPr lang="en-US" dirty="0"/>
              <a:t>In Python, a function is defined using the </a:t>
            </a:r>
            <a:r>
              <a:rPr lang="en-US" dirty="0">
                <a:solidFill>
                  <a:srgbClr val="FF0000"/>
                </a:solidFill>
              </a:rPr>
              <a:t>def</a:t>
            </a:r>
            <a:r>
              <a:rPr lang="en-US" dirty="0"/>
              <a:t> keyword:</a:t>
            </a:r>
            <a:endParaRPr lang="en-IN" dirty="0"/>
          </a:p>
        </p:txBody>
      </p:sp>
    </p:spTree>
    <p:extLst>
      <p:ext uri="{BB962C8B-B14F-4D97-AF65-F5344CB8AC3E}">
        <p14:creationId xmlns:p14="http://schemas.microsoft.com/office/powerpoint/2010/main" val="141950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3. Classes and Objects</a:t>
            </a:r>
          </a:p>
        </p:txBody>
      </p:sp>
      <p:sp>
        <p:nvSpPr>
          <p:cNvPr id="7" name="TextBox 6">
            <a:extLst>
              <a:ext uri="{FF2B5EF4-FFF2-40B4-BE49-F238E27FC236}">
                <a16:creationId xmlns:a16="http://schemas.microsoft.com/office/drawing/2014/main" id="{CA1A9038-D000-4FEF-84A4-5C80075DE0EB}"/>
              </a:ext>
            </a:extLst>
          </p:cNvPr>
          <p:cNvSpPr txBox="1"/>
          <p:nvPr/>
        </p:nvSpPr>
        <p:spPr>
          <a:xfrm>
            <a:off x="850341" y="1407723"/>
            <a:ext cx="10206613" cy="3108543"/>
          </a:xfrm>
          <a:prstGeom prst="rect">
            <a:avLst/>
          </a:prstGeom>
          <a:noFill/>
        </p:spPr>
        <p:txBody>
          <a:bodyPr wrap="square">
            <a:spAutoFit/>
          </a:bodyPr>
          <a:lstStyle/>
          <a:p>
            <a:r>
              <a:rPr lang="en-US" sz="2800" dirty="0"/>
              <a:t>Python is an object oriented programming language.</a:t>
            </a:r>
          </a:p>
          <a:p>
            <a:endParaRPr lang="en-US" sz="2800" dirty="0"/>
          </a:p>
          <a:p>
            <a:r>
              <a:rPr lang="en-US" sz="2800" dirty="0"/>
              <a:t>Almost everything in Python is an object, with its properties and methods.</a:t>
            </a:r>
          </a:p>
          <a:p>
            <a:endParaRPr lang="en-US" sz="2800" dirty="0"/>
          </a:p>
          <a:p>
            <a:r>
              <a:rPr lang="en-US" sz="2800" dirty="0"/>
              <a:t>A Class is like an object constructor, or a "blueprint" for creating objects.</a:t>
            </a:r>
            <a:endParaRPr lang="en-IN" sz="2800" dirty="0"/>
          </a:p>
        </p:txBody>
      </p:sp>
    </p:spTree>
    <p:extLst>
      <p:ext uri="{BB962C8B-B14F-4D97-AF65-F5344CB8AC3E}">
        <p14:creationId xmlns:p14="http://schemas.microsoft.com/office/powerpoint/2010/main" val="185454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4.Constructors and Destructors</a:t>
            </a:r>
            <a:endParaRPr lang="en-IN" sz="4800" dirty="0"/>
          </a:p>
        </p:txBody>
      </p:sp>
      <p:sp>
        <p:nvSpPr>
          <p:cNvPr id="6" name="TextBox 5">
            <a:extLst>
              <a:ext uri="{FF2B5EF4-FFF2-40B4-BE49-F238E27FC236}">
                <a16:creationId xmlns:a16="http://schemas.microsoft.com/office/drawing/2014/main" id="{E565E47D-BB8F-4857-AF04-49E8215BF9C9}"/>
              </a:ext>
            </a:extLst>
          </p:cNvPr>
          <p:cNvSpPr txBox="1"/>
          <p:nvPr/>
        </p:nvSpPr>
        <p:spPr>
          <a:xfrm>
            <a:off x="525445" y="3429000"/>
            <a:ext cx="11141110" cy="830997"/>
          </a:xfrm>
          <a:prstGeom prst="rect">
            <a:avLst/>
          </a:prstGeom>
          <a:noFill/>
        </p:spPr>
        <p:txBody>
          <a:bodyPr wrap="square">
            <a:spAutoFit/>
          </a:bodyPr>
          <a:lstStyle/>
          <a:p>
            <a:r>
              <a:rPr lang="en-US" sz="2400" b="0" i="0" dirty="0">
                <a:effectLst/>
                <a:latin typeface="urw-din"/>
              </a:rPr>
              <a:t>Destructors are called when an object gets destroyed. In Python, destructors are not needed as much. The __del__() method is a known as a destructor method in Python.</a:t>
            </a:r>
            <a:endParaRPr lang="en-IN" sz="2400" dirty="0"/>
          </a:p>
        </p:txBody>
      </p:sp>
      <p:sp>
        <p:nvSpPr>
          <p:cNvPr id="8" name="Rectangle 4">
            <a:extLst>
              <a:ext uri="{FF2B5EF4-FFF2-40B4-BE49-F238E27FC236}">
                <a16:creationId xmlns:a16="http://schemas.microsoft.com/office/drawing/2014/main" id="{44202F8F-1951-4E9A-BB1E-20CE0D049A43}"/>
              </a:ext>
            </a:extLst>
          </p:cNvPr>
          <p:cNvSpPr>
            <a:spLocks noChangeArrowheads="1"/>
          </p:cNvSpPr>
          <p:nvPr/>
        </p:nvSpPr>
        <p:spPr bwMode="auto">
          <a:xfrm>
            <a:off x="961291" y="4757189"/>
            <a:ext cx="4114803" cy="67965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def __del__(self):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body of destructor</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5804DEA-CEF7-421F-8045-AD9FBFFB0A47}"/>
              </a:ext>
            </a:extLst>
          </p:cNvPr>
          <p:cNvSpPr txBox="1"/>
          <p:nvPr/>
        </p:nvSpPr>
        <p:spPr>
          <a:xfrm>
            <a:off x="961291" y="4323927"/>
            <a:ext cx="6094324" cy="369332"/>
          </a:xfrm>
          <a:prstGeom prst="rect">
            <a:avLst/>
          </a:prstGeom>
          <a:noFill/>
        </p:spPr>
        <p:txBody>
          <a:bodyPr wrap="square">
            <a:spAutoFit/>
          </a:bodyPr>
          <a:lstStyle/>
          <a:p>
            <a:r>
              <a:rPr lang="en-IN" b="1" dirty="0">
                <a:solidFill>
                  <a:srgbClr val="002060"/>
                </a:solidFill>
              </a:rPr>
              <a:t>Syntax of destructor declaration :</a:t>
            </a:r>
          </a:p>
        </p:txBody>
      </p:sp>
      <p:sp>
        <p:nvSpPr>
          <p:cNvPr id="12" name="TextBox 11">
            <a:extLst>
              <a:ext uri="{FF2B5EF4-FFF2-40B4-BE49-F238E27FC236}">
                <a16:creationId xmlns:a16="http://schemas.microsoft.com/office/drawing/2014/main" id="{D73C4B0F-90B7-49B5-96C9-0BAD88B625D9}"/>
              </a:ext>
            </a:extLst>
          </p:cNvPr>
          <p:cNvSpPr txBox="1"/>
          <p:nvPr/>
        </p:nvSpPr>
        <p:spPr>
          <a:xfrm>
            <a:off x="605412" y="1250334"/>
            <a:ext cx="10437725" cy="830997"/>
          </a:xfrm>
          <a:prstGeom prst="rect">
            <a:avLst/>
          </a:prstGeom>
          <a:noFill/>
        </p:spPr>
        <p:txBody>
          <a:bodyPr wrap="square">
            <a:spAutoFit/>
          </a:bodyPr>
          <a:lstStyle/>
          <a:p>
            <a:r>
              <a:rPr lang="en-US" sz="2400" b="0" i="0" dirty="0">
                <a:effectLst/>
                <a:latin typeface="urw-din"/>
              </a:rPr>
              <a:t>Constructors are generally used for instantiating an object. n Python the __</a:t>
            </a:r>
            <a:r>
              <a:rPr lang="en-US" sz="2400" b="0" i="0" dirty="0" err="1">
                <a:effectLst/>
                <a:latin typeface="urw-din"/>
              </a:rPr>
              <a:t>init</a:t>
            </a:r>
            <a:r>
              <a:rPr lang="en-US" sz="2400" b="0" i="0" dirty="0">
                <a:effectLst/>
                <a:latin typeface="urw-din"/>
              </a:rPr>
              <a:t>__() method is called the constructor and is always called when an object is created.</a:t>
            </a:r>
            <a:endParaRPr lang="en-IN" sz="2400" dirty="0"/>
          </a:p>
        </p:txBody>
      </p:sp>
      <p:sp>
        <p:nvSpPr>
          <p:cNvPr id="13" name="Rectangle 5">
            <a:extLst>
              <a:ext uri="{FF2B5EF4-FFF2-40B4-BE49-F238E27FC236}">
                <a16:creationId xmlns:a16="http://schemas.microsoft.com/office/drawing/2014/main" id="{A14A7439-954F-45D6-9D27-E5F20D743169}"/>
              </a:ext>
            </a:extLst>
          </p:cNvPr>
          <p:cNvSpPr>
            <a:spLocks noChangeArrowheads="1"/>
          </p:cNvSpPr>
          <p:nvPr/>
        </p:nvSpPr>
        <p:spPr bwMode="auto">
          <a:xfrm>
            <a:off x="961291" y="2622759"/>
            <a:ext cx="4114803" cy="61809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def __</a:t>
            </a:r>
            <a:r>
              <a:rPr kumimoji="0" lang="en-US" altLang="en-US" b="0" i="0" u="none" strike="noStrike" cap="none" normalizeH="0" baseline="0" dirty="0" err="1">
                <a:ln>
                  <a:noFill/>
                </a:ln>
                <a:solidFill>
                  <a:schemeClr val="tx1"/>
                </a:solidFill>
                <a:effectLst/>
                <a:latin typeface="Consolas" panose="020B0609020204030204" pitchFamily="49" charset="0"/>
              </a:rPr>
              <a:t>init</a:t>
            </a:r>
            <a:r>
              <a:rPr kumimoji="0" lang="en-US" altLang="en-US" b="0" i="0" u="none" strike="noStrike" cap="none" normalizeH="0" baseline="0" dirty="0">
                <a:ln>
                  <a:noFill/>
                </a:ln>
                <a:solidFill>
                  <a:schemeClr val="tx1"/>
                </a:solidFill>
                <a:effectLst/>
                <a:latin typeface="Consolas" panose="020B0609020204030204" pitchFamily="49" charset="0"/>
              </a:rPr>
              <a: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 body of the constructor</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BC525E9D-7049-4214-ADD1-151628A6AB1B}"/>
              </a:ext>
            </a:extLst>
          </p:cNvPr>
          <p:cNvSpPr txBox="1"/>
          <p:nvPr/>
        </p:nvSpPr>
        <p:spPr>
          <a:xfrm>
            <a:off x="961291" y="2181959"/>
            <a:ext cx="6094324" cy="369332"/>
          </a:xfrm>
          <a:prstGeom prst="rect">
            <a:avLst/>
          </a:prstGeom>
          <a:noFill/>
        </p:spPr>
        <p:txBody>
          <a:bodyPr wrap="square">
            <a:spAutoFit/>
          </a:bodyPr>
          <a:lstStyle/>
          <a:p>
            <a:r>
              <a:rPr lang="en-IN" b="1" dirty="0">
                <a:solidFill>
                  <a:srgbClr val="002060"/>
                </a:solidFill>
              </a:rPr>
              <a:t>Syntax of constructor declaration :</a:t>
            </a:r>
          </a:p>
        </p:txBody>
      </p:sp>
    </p:spTree>
    <p:extLst>
      <p:ext uri="{BB962C8B-B14F-4D97-AF65-F5344CB8AC3E}">
        <p14:creationId xmlns:p14="http://schemas.microsoft.com/office/powerpoint/2010/main" val="26637710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2443</TotalTime>
  <Words>2617</Words>
  <Application>Microsoft Office PowerPoint</Application>
  <PresentationFormat>Widescreen</PresentationFormat>
  <Paragraphs>274</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Noto Sans Symbols</vt:lpstr>
      <vt:lpstr>urw-din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67</cp:revision>
  <dcterms:created xsi:type="dcterms:W3CDTF">2020-12-20T11:18:04Z</dcterms:created>
  <dcterms:modified xsi:type="dcterms:W3CDTF">2020-12-23T12:39:16Z</dcterms:modified>
</cp:coreProperties>
</file>