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8" r:id="rId4"/>
    <p:sldId id="295" r:id="rId5"/>
    <p:sldId id="293" r:id="rId6"/>
    <p:sldId id="294" r:id="rId7"/>
    <p:sldId id="292" r:id="rId8"/>
    <p:sldId id="260" r:id="rId9"/>
    <p:sldId id="291" r:id="rId10"/>
    <p:sldId id="297" r:id="rId11"/>
    <p:sldId id="296" r:id="rId12"/>
    <p:sldId id="298" r:id="rId13"/>
    <p:sldId id="299" r:id="rId14"/>
    <p:sldId id="300" r:id="rId15"/>
    <p:sldId id="28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7" autoAdjust="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AD0614-0848-4F40-8D53-3E3F9B41B038}" type="datetimeFigureOut">
              <a:rPr lang="en-IN" smtClean="0"/>
              <a:t>28-12-2020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51C718-E8F1-456C-B203-2216D31C5092}"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91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D0614-0848-4F40-8D53-3E3F9B41B038}" type="datetimeFigureOut">
              <a:rPr lang="en-IN" smtClean="0"/>
              <a:t>28-12-2020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51C718-E8F1-456C-B203-2216D31C5092}" type="slidenum">
              <a:rPr lang="en-IN" smtClean="0"/>
              <a:t>‹#›</a:t>
            </a:fld>
            <a:endParaRPr lang="en-IN" dirty="0"/>
          </a:p>
        </p:txBody>
      </p:sp>
    </p:spTree>
    <p:extLst>
      <p:ext uri="{BB962C8B-B14F-4D97-AF65-F5344CB8AC3E}">
        <p14:creationId xmlns:p14="http://schemas.microsoft.com/office/powerpoint/2010/main" val="317112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D0614-0848-4F40-8D53-3E3F9B41B038}" type="datetimeFigureOut">
              <a:rPr lang="en-IN" smtClean="0"/>
              <a:t>28-12-2020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51C718-E8F1-456C-B203-2216D31C5092}" type="slidenum">
              <a:rPr lang="en-IN" smtClean="0"/>
              <a:t>‹#›</a:t>
            </a:fld>
            <a:endParaRPr lang="en-IN" dirty="0"/>
          </a:p>
        </p:txBody>
      </p:sp>
    </p:spTree>
    <p:extLst>
      <p:ext uri="{BB962C8B-B14F-4D97-AF65-F5344CB8AC3E}">
        <p14:creationId xmlns:p14="http://schemas.microsoft.com/office/powerpoint/2010/main" val="296520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D0614-0848-4F40-8D53-3E3F9B41B038}" type="datetimeFigureOut">
              <a:rPr lang="en-IN" smtClean="0"/>
              <a:t>28-12-2020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51C718-E8F1-456C-B203-2216D31C5092}" type="slidenum">
              <a:rPr lang="en-IN" smtClean="0"/>
              <a:t>‹#›</a:t>
            </a:fld>
            <a:endParaRPr lang="en-IN" dirty="0"/>
          </a:p>
        </p:txBody>
      </p:sp>
    </p:spTree>
    <p:extLst>
      <p:ext uri="{BB962C8B-B14F-4D97-AF65-F5344CB8AC3E}">
        <p14:creationId xmlns:p14="http://schemas.microsoft.com/office/powerpoint/2010/main" val="152127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D0614-0848-4F40-8D53-3E3F9B41B038}" type="datetimeFigureOut">
              <a:rPr lang="en-IN" smtClean="0"/>
              <a:t>28-12-2020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51C718-E8F1-456C-B203-2216D31C5092}"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03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D0614-0848-4F40-8D53-3E3F9B41B038}" type="datetimeFigureOut">
              <a:rPr lang="en-IN" smtClean="0"/>
              <a:t>28-12-2020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851C718-E8F1-456C-B203-2216D31C5092}" type="slidenum">
              <a:rPr lang="en-IN" smtClean="0"/>
              <a:t>‹#›</a:t>
            </a:fld>
            <a:endParaRPr lang="en-IN" dirty="0"/>
          </a:p>
        </p:txBody>
      </p:sp>
    </p:spTree>
    <p:extLst>
      <p:ext uri="{BB962C8B-B14F-4D97-AF65-F5344CB8AC3E}">
        <p14:creationId xmlns:p14="http://schemas.microsoft.com/office/powerpoint/2010/main" val="91168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AD0614-0848-4F40-8D53-3E3F9B41B038}" type="datetimeFigureOut">
              <a:rPr lang="en-IN" smtClean="0"/>
              <a:t>28-12-2020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851C718-E8F1-456C-B203-2216D31C5092}" type="slidenum">
              <a:rPr lang="en-IN" smtClean="0"/>
              <a:t>‹#›</a:t>
            </a:fld>
            <a:endParaRPr lang="en-IN" dirty="0"/>
          </a:p>
        </p:txBody>
      </p:sp>
    </p:spTree>
    <p:extLst>
      <p:ext uri="{BB962C8B-B14F-4D97-AF65-F5344CB8AC3E}">
        <p14:creationId xmlns:p14="http://schemas.microsoft.com/office/powerpoint/2010/main" val="87091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AD0614-0848-4F40-8D53-3E3F9B41B038}" type="datetimeFigureOut">
              <a:rPr lang="en-IN" smtClean="0"/>
              <a:t>28-12-2020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851C718-E8F1-456C-B203-2216D31C5092}" type="slidenum">
              <a:rPr lang="en-IN" smtClean="0"/>
              <a:t>‹#›</a:t>
            </a:fld>
            <a:endParaRPr lang="en-IN" dirty="0"/>
          </a:p>
        </p:txBody>
      </p:sp>
    </p:spTree>
    <p:extLst>
      <p:ext uri="{BB962C8B-B14F-4D97-AF65-F5344CB8AC3E}">
        <p14:creationId xmlns:p14="http://schemas.microsoft.com/office/powerpoint/2010/main" val="390795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AD0614-0848-4F40-8D53-3E3F9B41B038}" type="datetimeFigureOut">
              <a:rPr lang="en-IN" smtClean="0"/>
              <a:t>28-12-2020</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5851C718-E8F1-456C-B203-2216D31C5092}" type="slidenum">
              <a:rPr lang="en-IN" smtClean="0"/>
              <a:t>‹#›</a:t>
            </a:fld>
            <a:endParaRPr lang="en-IN" dirty="0"/>
          </a:p>
        </p:txBody>
      </p:sp>
    </p:spTree>
    <p:extLst>
      <p:ext uri="{BB962C8B-B14F-4D97-AF65-F5344CB8AC3E}">
        <p14:creationId xmlns:p14="http://schemas.microsoft.com/office/powerpoint/2010/main" val="116659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AD0614-0848-4F40-8D53-3E3F9B41B038}" type="datetimeFigureOut">
              <a:rPr lang="en-IN" smtClean="0"/>
              <a:t>28-12-2020</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851C718-E8F1-456C-B203-2216D31C5092}" type="slidenum">
              <a:rPr lang="en-IN" smtClean="0"/>
              <a:t>‹#›</a:t>
            </a:fld>
            <a:endParaRPr lang="en-IN" dirty="0"/>
          </a:p>
        </p:txBody>
      </p:sp>
    </p:spTree>
    <p:extLst>
      <p:ext uri="{BB962C8B-B14F-4D97-AF65-F5344CB8AC3E}">
        <p14:creationId xmlns:p14="http://schemas.microsoft.com/office/powerpoint/2010/main" val="289391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D0614-0848-4F40-8D53-3E3F9B41B038}" type="datetimeFigureOut">
              <a:rPr lang="en-IN" smtClean="0"/>
              <a:t>28-12-2020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851C718-E8F1-456C-B203-2216D31C5092}" type="slidenum">
              <a:rPr lang="en-IN" smtClean="0"/>
              <a:t>‹#›</a:t>
            </a:fld>
            <a:endParaRPr lang="en-IN" dirty="0"/>
          </a:p>
        </p:txBody>
      </p:sp>
    </p:spTree>
    <p:extLst>
      <p:ext uri="{BB962C8B-B14F-4D97-AF65-F5344CB8AC3E}">
        <p14:creationId xmlns:p14="http://schemas.microsoft.com/office/powerpoint/2010/main" val="64797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5AD0614-0848-4F40-8D53-3E3F9B41B038}" type="datetimeFigureOut">
              <a:rPr lang="en-IN" smtClean="0"/>
              <a:t>28-12-2020</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851C718-E8F1-456C-B203-2216D31C5092}"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516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descr="yay logo1">
            <a:extLst>
              <a:ext uri="{FF2B5EF4-FFF2-40B4-BE49-F238E27FC236}">
                <a16:creationId xmlns:a16="http://schemas.microsoft.com/office/drawing/2014/main" id="{AD40AB46-F2F6-4512-8631-111C019BB647}"/>
              </a:ext>
            </a:extLst>
          </p:cNvPr>
          <p:cNvPicPr preferRelativeResize="0"/>
          <p:nvPr/>
        </p:nvPicPr>
        <p:blipFill rotWithShape="1">
          <a:blip r:embed="rId2">
            <a:alphaModFix/>
          </a:blip>
          <a:srcRect/>
          <a:stretch/>
        </p:blipFill>
        <p:spPr>
          <a:xfrm>
            <a:off x="2550531" y="150725"/>
            <a:ext cx="7608352" cy="4076770"/>
          </a:xfrm>
          <a:prstGeom prst="rect">
            <a:avLst/>
          </a:prstGeom>
          <a:noFill/>
          <a:ln>
            <a:noFill/>
          </a:ln>
        </p:spPr>
      </p:pic>
      <p:sp>
        <p:nvSpPr>
          <p:cNvPr id="5" name="Google Shape;89;p1">
            <a:extLst>
              <a:ext uri="{FF2B5EF4-FFF2-40B4-BE49-F238E27FC236}">
                <a16:creationId xmlns:a16="http://schemas.microsoft.com/office/drawing/2014/main" id="{36E45746-8620-41ED-A94A-4E6E7152CD00}"/>
              </a:ext>
            </a:extLst>
          </p:cNvPr>
          <p:cNvSpPr/>
          <p:nvPr/>
        </p:nvSpPr>
        <p:spPr>
          <a:xfrm>
            <a:off x="71239" y="5313143"/>
            <a:ext cx="12371070" cy="10147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rgbClr val="FF0000"/>
                </a:solidFill>
                <a:latin typeface="Arial"/>
                <a:ea typeface="Arial"/>
                <a:cs typeface="Arial"/>
                <a:sym typeface="Arial"/>
              </a:rPr>
              <a:t>YAY!</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Celebrating</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FF0000"/>
                </a:solidFill>
                <a:latin typeface="Arial"/>
                <a:ea typeface="Arial"/>
                <a:cs typeface="Arial"/>
                <a:sym typeface="Arial"/>
              </a:rPr>
              <a:t>Education</a:t>
            </a:r>
            <a:endParaRPr sz="60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76845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What are we going to do?</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643095" y="1424579"/>
            <a:ext cx="11244105" cy="1569660"/>
          </a:xfrm>
          <a:prstGeom prst="rect">
            <a:avLst/>
          </a:prstGeom>
          <a:noFill/>
        </p:spPr>
        <p:txBody>
          <a:bodyPr wrap="square">
            <a:spAutoFit/>
          </a:bodyPr>
          <a:lstStyle/>
          <a:p>
            <a:r>
              <a:rPr lang="en-US" sz="3200" b="0" i="0" dirty="0">
                <a:solidFill>
                  <a:srgbClr val="292929"/>
                </a:solidFill>
                <a:effectLst/>
                <a:latin typeface="charter"/>
              </a:rPr>
              <a:t>We are going to build 2 projects in Python using the concepts learned in the duration of this course. We will also learn how to use GitHub and publish our project on GitHub.</a:t>
            </a:r>
            <a:endParaRPr lang="en-IN" sz="3200" dirty="0"/>
          </a:p>
        </p:txBody>
      </p:sp>
    </p:spTree>
    <p:extLst>
      <p:ext uri="{BB962C8B-B14F-4D97-AF65-F5344CB8AC3E}">
        <p14:creationId xmlns:p14="http://schemas.microsoft.com/office/powerpoint/2010/main" val="279676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788229" y="261257"/>
            <a:ext cx="6320413" cy="769441"/>
          </a:xfrm>
          <a:prstGeom prst="rect">
            <a:avLst/>
          </a:prstGeom>
          <a:noFill/>
        </p:spPr>
        <p:txBody>
          <a:bodyPr wrap="square" rtlCol="0">
            <a:spAutoFit/>
          </a:bodyPr>
          <a:lstStyle/>
          <a:p>
            <a:r>
              <a:rPr lang="en-IN" sz="4400" b="1" dirty="0">
                <a:solidFill>
                  <a:srgbClr val="002060"/>
                </a:solidFill>
              </a:rPr>
              <a:t>What will we use?</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753626" y="1504966"/>
            <a:ext cx="11244105" cy="1077218"/>
          </a:xfrm>
          <a:prstGeom prst="rect">
            <a:avLst/>
          </a:prstGeom>
          <a:noFill/>
        </p:spPr>
        <p:txBody>
          <a:bodyPr wrap="square">
            <a:spAutoFit/>
          </a:bodyPr>
          <a:lstStyle/>
          <a:p>
            <a:r>
              <a:rPr lang="en-US" sz="3200" b="0" i="0" dirty="0">
                <a:solidFill>
                  <a:srgbClr val="292929"/>
                </a:solidFill>
                <a:effectLst/>
                <a:latin typeface="charter"/>
              </a:rPr>
              <a:t>We will build this game using Python 3, so make sure you have it installed on your laptop/computer and we are good to go.</a:t>
            </a:r>
            <a:endParaRPr lang="en-IN" sz="3200" dirty="0"/>
          </a:p>
        </p:txBody>
      </p:sp>
    </p:spTree>
    <p:extLst>
      <p:ext uri="{BB962C8B-B14F-4D97-AF65-F5344CB8AC3E}">
        <p14:creationId xmlns:p14="http://schemas.microsoft.com/office/powerpoint/2010/main" val="365530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667649" y="271306"/>
            <a:ext cx="6320413" cy="769441"/>
          </a:xfrm>
          <a:prstGeom prst="rect">
            <a:avLst/>
          </a:prstGeom>
          <a:noFill/>
        </p:spPr>
        <p:txBody>
          <a:bodyPr wrap="square" rtlCol="0">
            <a:spAutoFit/>
          </a:bodyPr>
          <a:lstStyle/>
          <a:p>
            <a:r>
              <a:rPr lang="en-IN" sz="4400" b="1" dirty="0">
                <a:solidFill>
                  <a:srgbClr val="002060"/>
                </a:solidFill>
              </a:rPr>
              <a:t>What will we learn?</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633046" y="1484868"/>
            <a:ext cx="11244105" cy="2554545"/>
          </a:xfrm>
          <a:prstGeom prst="rect">
            <a:avLst/>
          </a:prstGeom>
          <a:noFill/>
        </p:spPr>
        <p:txBody>
          <a:bodyPr wrap="square">
            <a:spAutoFit/>
          </a:bodyPr>
          <a:lstStyle/>
          <a:p>
            <a:r>
              <a:rPr lang="en-US" sz="3200" b="0" i="0" dirty="0">
                <a:solidFill>
                  <a:srgbClr val="292929"/>
                </a:solidFill>
                <a:effectLst/>
                <a:latin typeface="charter"/>
              </a:rPr>
              <a:t>After building the projects, we will get a pretty clear idea about </a:t>
            </a:r>
            <a:r>
              <a:rPr lang="en-US" sz="3200" b="0" i="1" dirty="0">
                <a:solidFill>
                  <a:srgbClr val="292929"/>
                </a:solidFill>
                <a:effectLst/>
                <a:latin typeface="charter"/>
              </a:rPr>
              <a:t>dictionaries in python, how to access dictionaries, how to iterate over dictionaries, for loop, if-else conditions and functions in python. </a:t>
            </a:r>
            <a:r>
              <a:rPr lang="en-US" sz="3200" b="0" dirty="0">
                <a:solidFill>
                  <a:srgbClr val="292929"/>
                </a:solidFill>
                <a:effectLst/>
                <a:latin typeface="charter"/>
              </a:rPr>
              <a:t>We will also learn about libraries like </a:t>
            </a:r>
            <a:r>
              <a:rPr lang="en-US" sz="3200" b="0" dirty="0" err="1">
                <a:solidFill>
                  <a:srgbClr val="292929"/>
                </a:solidFill>
                <a:effectLst/>
                <a:latin typeface="charter"/>
              </a:rPr>
              <a:t>Tkinter</a:t>
            </a:r>
            <a:r>
              <a:rPr lang="en-US" sz="3200" b="0" dirty="0">
                <a:solidFill>
                  <a:srgbClr val="292929"/>
                </a:solidFill>
                <a:effectLst/>
                <a:latin typeface="charter"/>
              </a:rPr>
              <a:t> and </a:t>
            </a:r>
            <a:r>
              <a:rPr lang="en-US" sz="3200" b="0" dirty="0" err="1">
                <a:solidFill>
                  <a:srgbClr val="292929"/>
                </a:solidFill>
                <a:effectLst/>
                <a:latin typeface="charter"/>
              </a:rPr>
              <a:t>Pyperclip</a:t>
            </a:r>
            <a:r>
              <a:rPr lang="en-US" sz="3200" b="0" dirty="0">
                <a:solidFill>
                  <a:srgbClr val="292929"/>
                </a:solidFill>
                <a:effectLst/>
                <a:latin typeface="charter"/>
              </a:rPr>
              <a:t>.</a:t>
            </a:r>
            <a:endParaRPr lang="en-IN" sz="3200" dirty="0"/>
          </a:p>
        </p:txBody>
      </p:sp>
    </p:spTree>
    <p:extLst>
      <p:ext uri="{BB962C8B-B14F-4D97-AF65-F5344CB8AC3E}">
        <p14:creationId xmlns:p14="http://schemas.microsoft.com/office/powerpoint/2010/main" val="47102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637504" y="261258"/>
            <a:ext cx="6320413" cy="769441"/>
          </a:xfrm>
          <a:prstGeom prst="rect">
            <a:avLst/>
          </a:prstGeom>
          <a:noFill/>
        </p:spPr>
        <p:txBody>
          <a:bodyPr wrap="square" rtlCol="0">
            <a:spAutoFit/>
          </a:bodyPr>
          <a:lstStyle/>
          <a:p>
            <a:r>
              <a:rPr lang="en-IN" sz="4400" b="1" dirty="0">
                <a:solidFill>
                  <a:srgbClr val="002060"/>
                </a:solidFill>
              </a:rPr>
              <a:t>Project 1- Tic Tac Toe</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564382" y="3253379"/>
            <a:ext cx="11244105" cy="2554545"/>
          </a:xfrm>
          <a:prstGeom prst="rect">
            <a:avLst/>
          </a:prstGeom>
          <a:noFill/>
        </p:spPr>
        <p:txBody>
          <a:bodyPr wrap="square">
            <a:spAutoFit/>
          </a:bodyPr>
          <a:lstStyle/>
          <a:p>
            <a:r>
              <a:rPr lang="en-US" sz="3200" b="0" i="0" dirty="0">
                <a:solidFill>
                  <a:srgbClr val="292929"/>
                </a:solidFill>
                <a:effectLst/>
                <a:latin typeface="charter"/>
              </a:rPr>
              <a:t>We are going to build a two-player tic-tac-toe game, which we will be able to play against the computer. Initially, we’ll make an empty game board and then we’ll take inputs from the players and we’ll check for the winning condition and if the whole board gets filled, the results will be declared as “You won” or “You lost”.</a:t>
            </a:r>
            <a:endParaRPr lang="en-IN" sz="3200" dirty="0"/>
          </a:p>
        </p:txBody>
      </p:sp>
      <p:pic>
        <p:nvPicPr>
          <p:cNvPr id="5122" name="Picture 2" descr="Tic-Tac-Toe Learner AI. Tic-Tac-Toe is a simple game for two… | by Ashik  Poovanna | Towards Data Science">
            <a:extLst>
              <a:ext uri="{FF2B5EF4-FFF2-40B4-BE49-F238E27FC236}">
                <a16:creationId xmlns:a16="http://schemas.microsoft.com/office/drawing/2014/main" id="{637151F4-7950-45E6-B86C-170C00151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001" y="105007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51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2562331" y="271306"/>
            <a:ext cx="7425732" cy="769441"/>
          </a:xfrm>
          <a:prstGeom prst="rect">
            <a:avLst/>
          </a:prstGeom>
          <a:noFill/>
        </p:spPr>
        <p:txBody>
          <a:bodyPr wrap="square" rtlCol="0">
            <a:spAutoFit/>
          </a:bodyPr>
          <a:lstStyle/>
          <a:p>
            <a:r>
              <a:rPr lang="en-IN" sz="4400" b="1" dirty="0">
                <a:solidFill>
                  <a:srgbClr val="002060"/>
                </a:solidFill>
              </a:rPr>
              <a:t>Project 2- Password Generator</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753627" y="1040747"/>
            <a:ext cx="11244105" cy="1077218"/>
          </a:xfrm>
          <a:prstGeom prst="rect">
            <a:avLst/>
          </a:prstGeom>
          <a:noFill/>
        </p:spPr>
        <p:txBody>
          <a:bodyPr wrap="square">
            <a:spAutoFit/>
          </a:bodyPr>
          <a:lstStyle/>
          <a:p>
            <a:r>
              <a:rPr lang="en-US" sz="2000" b="0" i="0" dirty="0">
                <a:solidFill>
                  <a:srgbClr val="292929"/>
                </a:solidFill>
                <a:effectLst/>
                <a:latin typeface="charter"/>
              </a:rPr>
              <a:t>We will build a Password Generator using libraries like </a:t>
            </a:r>
            <a:r>
              <a:rPr lang="en-US" sz="2000" b="0" i="0" dirty="0" err="1">
                <a:solidFill>
                  <a:srgbClr val="292929"/>
                </a:solidFill>
                <a:effectLst/>
                <a:latin typeface="charter"/>
              </a:rPr>
              <a:t>Tkinter</a:t>
            </a:r>
            <a:r>
              <a:rPr lang="en-US" sz="2000" b="0" i="0" dirty="0">
                <a:solidFill>
                  <a:srgbClr val="292929"/>
                </a:solidFill>
                <a:effectLst/>
                <a:latin typeface="charter"/>
              </a:rPr>
              <a:t> and </a:t>
            </a:r>
            <a:r>
              <a:rPr lang="en-US" sz="2000" b="0" i="0" dirty="0" err="1">
                <a:solidFill>
                  <a:srgbClr val="292929"/>
                </a:solidFill>
                <a:effectLst/>
                <a:latin typeface="charter"/>
              </a:rPr>
              <a:t>Pyperclip</a:t>
            </a:r>
            <a:r>
              <a:rPr lang="en-US" sz="2000" b="0" i="0" dirty="0">
                <a:solidFill>
                  <a:srgbClr val="292929"/>
                </a:solidFill>
                <a:effectLst/>
                <a:latin typeface="charter"/>
              </a:rPr>
              <a:t> in Python. In this, we will enter the length of the password that we want and on clicking the generate button it will auto-generate an alpha-numeric password for us. We will also add a copy to clipboard button</a:t>
            </a:r>
            <a:r>
              <a:rPr lang="en-US" sz="2400" b="0" i="0" dirty="0">
                <a:solidFill>
                  <a:srgbClr val="292929"/>
                </a:solidFill>
                <a:effectLst/>
                <a:latin typeface="charter"/>
              </a:rPr>
              <a:t>.</a:t>
            </a:r>
            <a:endParaRPr lang="en-IN" sz="2400" dirty="0"/>
          </a:p>
        </p:txBody>
      </p:sp>
      <p:pic>
        <p:nvPicPr>
          <p:cNvPr id="4" name="Picture 3">
            <a:extLst>
              <a:ext uri="{FF2B5EF4-FFF2-40B4-BE49-F238E27FC236}">
                <a16:creationId xmlns:a16="http://schemas.microsoft.com/office/drawing/2014/main" id="{0BCFE626-D048-4202-A972-59A8A5704167}"/>
              </a:ext>
            </a:extLst>
          </p:cNvPr>
          <p:cNvPicPr>
            <a:picLocks noChangeAspect="1"/>
          </p:cNvPicPr>
          <p:nvPr/>
        </p:nvPicPr>
        <p:blipFill rotWithShape="1">
          <a:blip r:embed="rId3">
            <a:extLst>
              <a:ext uri="{28A0092B-C50C-407E-A947-70E740481C1C}">
                <a14:useLocalDpi xmlns:a14="http://schemas.microsoft.com/office/drawing/2010/main" val="0"/>
              </a:ext>
            </a:extLst>
          </a:blip>
          <a:srcRect l="2468" t="1943"/>
          <a:stretch/>
        </p:blipFill>
        <p:spPr>
          <a:xfrm>
            <a:off x="4320790" y="2209784"/>
            <a:ext cx="3745691" cy="4064725"/>
          </a:xfrm>
          <a:prstGeom prst="rect">
            <a:avLst/>
          </a:prstGeom>
        </p:spPr>
      </p:pic>
    </p:spTree>
    <p:extLst>
      <p:ext uri="{BB962C8B-B14F-4D97-AF65-F5344CB8AC3E}">
        <p14:creationId xmlns:p14="http://schemas.microsoft.com/office/powerpoint/2010/main" val="2947848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Google Shape;349;p37" descr="yay logo1">
            <a:extLst>
              <a:ext uri="{FF2B5EF4-FFF2-40B4-BE49-F238E27FC236}">
                <a16:creationId xmlns:a16="http://schemas.microsoft.com/office/drawing/2014/main" id="{2ED04FF1-FE27-42F1-A021-62EE9AA7D075}"/>
              </a:ext>
            </a:extLst>
          </p:cNvPr>
          <p:cNvPicPr preferRelativeResize="0">
            <a:picLocks/>
          </p:cNvPicPr>
          <p:nvPr/>
        </p:nvPicPr>
        <p:blipFill rotWithShape="1">
          <a:blip r:embed="rId3">
            <a:alphaModFix/>
          </a:blip>
          <a:srcRect/>
          <a:stretch/>
        </p:blipFill>
        <p:spPr>
          <a:xfrm>
            <a:off x="2839085" y="1061720"/>
            <a:ext cx="6085205" cy="2751455"/>
          </a:xfrm>
          <a:prstGeom prst="rect">
            <a:avLst/>
          </a:prstGeom>
          <a:noFill/>
          <a:ln>
            <a:noFill/>
          </a:ln>
        </p:spPr>
      </p:pic>
      <p:sp>
        <p:nvSpPr>
          <p:cNvPr id="6" name="Google Shape;347;p37">
            <a:extLst>
              <a:ext uri="{FF2B5EF4-FFF2-40B4-BE49-F238E27FC236}">
                <a16:creationId xmlns:a16="http://schemas.microsoft.com/office/drawing/2014/main" id="{98D9DDB1-C20E-49DA-8183-E06F1C48F405}"/>
              </a:ext>
            </a:extLst>
          </p:cNvPr>
          <p:cNvSpPr txBox="1">
            <a:spLocks/>
          </p:cNvSpPr>
          <p:nvPr/>
        </p:nvSpPr>
        <p:spPr>
          <a:xfrm>
            <a:off x="394970" y="3975418"/>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Thank You!</a:t>
            </a:r>
          </a:p>
        </p:txBody>
      </p:sp>
      <p:sp>
        <p:nvSpPr>
          <p:cNvPr id="7" name="Google Shape;348;p37">
            <a:extLst>
              <a:ext uri="{FF2B5EF4-FFF2-40B4-BE49-F238E27FC236}">
                <a16:creationId xmlns:a16="http://schemas.microsoft.com/office/drawing/2014/main" id="{37D4404A-1A9B-4B53-BB35-E45560A000FF}"/>
              </a:ext>
            </a:extLst>
          </p:cNvPr>
          <p:cNvSpPr txBox="1">
            <a:spLocks/>
          </p:cNvSpPr>
          <p:nvPr/>
        </p:nvSpPr>
        <p:spPr>
          <a:xfrm>
            <a:off x="3938758" y="5137859"/>
            <a:ext cx="4025900" cy="1136650"/>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rgbClr val="FF0000"/>
              </a:buClr>
              <a:buSzPts val="3200"/>
              <a:buFont typeface="Arial"/>
              <a:buNone/>
            </a:pPr>
            <a:r>
              <a:rPr lang="en-US" b="1" dirty="0">
                <a:solidFill>
                  <a:srgbClr val="FF0000"/>
                </a:solidFill>
              </a:rPr>
              <a:t>See you in the next class!</a:t>
            </a:r>
          </a:p>
        </p:txBody>
      </p:sp>
    </p:spTree>
    <p:extLst>
      <p:ext uri="{BB962C8B-B14F-4D97-AF65-F5344CB8AC3E}">
        <p14:creationId xmlns:p14="http://schemas.microsoft.com/office/powerpoint/2010/main" val="160207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3D812F7F-ACD0-4057-A915-A94FC7433028}"/>
              </a:ext>
            </a:extLst>
          </p:cNvPr>
          <p:cNvSpPr txBox="1"/>
          <p:nvPr/>
        </p:nvSpPr>
        <p:spPr>
          <a:xfrm>
            <a:off x="3048838" y="121808"/>
            <a:ext cx="6094324" cy="830997"/>
          </a:xfrm>
          <a:prstGeom prst="rect">
            <a:avLst/>
          </a:prstGeom>
          <a:noFill/>
        </p:spPr>
        <p:txBody>
          <a:bodyPr wrap="square">
            <a:spAutoFit/>
          </a:bodyPr>
          <a:lstStyle/>
          <a:p>
            <a:pPr algn="ctr"/>
            <a:r>
              <a:rPr lang="en-IN" sz="4800" b="1" dirty="0">
                <a:solidFill>
                  <a:srgbClr val="FF0000"/>
                </a:solidFill>
              </a:rPr>
              <a:t>Python </a:t>
            </a:r>
            <a:r>
              <a:rPr lang="en-IN" sz="4800" b="1" dirty="0">
                <a:solidFill>
                  <a:srgbClr val="002060"/>
                </a:solidFill>
              </a:rPr>
              <a:t>Course</a:t>
            </a:r>
            <a:endParaRPr lang="en-IN" sz="4800" dirty="0"/>
          </a:p>
        </p:txBody>
      </p:sp>
      <p:pic>
        <p:nvPicPr>
          <p:cNvPr id="7" name="Google Shape;95;p2">
            <a:extLst>
              <a:ext uri="{FF2B5EF4-FFF2-40B4-BE49-F238E27FC236}">
                <a16:creationId xmlns:a16="http://schemas.microsoft.com/office/drawing/2014/main" id="{F04FDE53-FA19-4B19-AC79-95D2C6D2067C}"/>
              </a:ext>
            </a:extLst>
          </p:cNvPr>
          <p:cNvPicPr preferRelativeResize="0">
            <a:picLocks/>
          </p:cNvPicPr>
          <p:nvPr/>
        </p:nvPicPr>
        <p:blipFill rotWithShape="1">
          <a:blip r:embed="rId3">
            <a:alphaModFix/>
          </a:blip>
          <a:srcRect/>
          <a:stretch/>
        </p:blipFill>
        <p:spPr>
          <a:xfrm>
            <a:off x="3689838" y="1223917"/>
            <a:ext cx="4648200" cy="3674100"/>
          </a:xfrm>
          <a:prstGeom prst="rect">
            <a:avLst/>
          </a:prstGeom>
          <a:noFill/>
          <a:ln>
            <a:noFill/>
          </a:ln>
        </p:spPr>
      </p:pic>
      <p:sp>
        <p:nvSpPr>
          <p:cNvPr id="8" name="Google Shape;97;p2">
            <a:extLst>
              <a:ext uri="{FF2B5EF4-FFF2-40B4-BE49-F238E27FC236}">
                <a16:creationId xmlns:a16="http://schemas.microsoft.com/office/drawing/2014/main" id="{F23AAB88-B559-4086-A11B-E6A56C37BA50}"/>
              </a:ext>
            </a:extLst>
          </p:cNvPr>
          <p:cNvSpPr txBox="1"/>
          <p:nvPr/>
        </p:nvSpPr>
        <p:spPr>
          <a:xfrm>
            <a:off x="4688688" y="5250000"/>
            <a:ext cx="2650500" cy="368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cap="none" dirty="0">
                <a:solidFill>
                  <a:srgbClr val="FF0000"/>
                </a:solidFill>
                <a:latin typeface="Arial"/>
                <a:ea typeface="Arial"/>
                <a:cs typeface="Arial"/>
                <a:sym typeface="Arial"/>
              </a:rPr>
              <a:t>(Basics)</a:t>
            </a:r>
            <a:endParaRPr sz="18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415074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113882" y="2397622"/>
            <a:ext cx="11964236" cy="1323439"/>
          </a:xfrm>
          <a:prstGeom prst="rect">
            <a:avLst/>
          </a:prstGeom>
          <a:noFill/>
        </p:spPr>
        <p:txBody>
          <a:bodyPr wrap="square">
            <a:spAutoFit/>
          </a:bodyPr>
          <a:lstStyle/>
          <a:p>
            <a:pPr algn="ctr"/>
            <a:r>
              <a:rPr lang="en-IN" sz="4000" b="1" dirty="0">
                <a:solidFill>
                  <a:srgbClr val="002060"/>
                </a:solidFill>
              </a:rPr>
              <a:t>Congratulations for reaching the end </a:t>
            </a:r>
            <a:r>
              <a:rPr lang="en-IN" sz="4000" b="1" dirty="0">
                <a:solidFill>
                  <a:srgbClr val="FF0000"/>
                </a:solidFill>
              </a:rPr>
              <a:t>of the Python Basics Course!</a:t>
            </a:r>
          </a:p>
        </p:txBody>
      </p:sp>
    </p:spTree>
    <p:extLst>
      <p:ext uri="{BB962C8B-B14F-4D97-AF65-F5344CB8AC3E}">
        <p14:creationId xmlns:p14="http://schemas.microsoft.com/office/powerpoint/2010/main" val="329544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1026" name="Picture 2">
            <a:extLst>
              <a:ext uri="{FF2B5EF4-FFF2-40B4-BE49-F238E27FC236}">
                <a16:creationId xmlns:a16="http://schemas.microsoft.com/office/drawing/2014/main" id="{44148DB2-FE39-4988-8E78-96671ECF6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860" y="549110"/>
            <a:ext cx="5305528" cy="5455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2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2052" name="Picture 4">
            <a:extLst>
              <a:ext uri="{FF2B5EF4-FFF2-40B4-BE49-F238E27FC236}">
                <a16:creationId xmlns:a16="http://schemas.microsoft.com/office/drawing/2014/main" id="{244F1FAB-720B-4158-B7C8-3CFFDB5D3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630" y="504836"/>
            <a:ext cx="6448739" cy="563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01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074" name="Picture 2">
            <a:extLst>
              <a:ext uri="{FF2B5EF4-FFF2-40B4-BE49-F238E27FC236}">
                <a16:creationId xmlns:a16="http://schemas.microsoft.com/office/drawing/2014/main" id="{2AD561A0-B6E4-448F-812D-50E273C6D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2663" y="361741"/>
            <a:ext cx="5145087" cy="582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09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2438401" y="2528250"/>
            <a:ext cx="11964236" cy="707886"/>
          </a:xfrm>
          <a:prstGeom prst="rect">
            <a:avLst/>
          </a:prstGeom>
          <a:noFill/>
        </p:spPr>
        <p:txBody>
          <a:bodyPr wrap="square">
            <a:spAutoFit/>
          </a:bodyPr>
          <a:lstStyle/>
          <a:p>
            <a:r>
              <a:rPr lang="en-IN" sz="4000" b="1" dirty="0">
                <a:solidFill>
                  <a:srgbClr val="002060"/>
                </a:solidFill>
              </a:rPr>
              <a:t>How to make a Project </a:t>
            </a:r>
            <a:r>
              <a:rPr lang="en-IN" sz="4000" b="1" dirty="0">
                <a:solidFill>
                  <a:srgbClr val="FF0000"/>
                </a:solidFill>
              </a:rPr>
              <a:t>in Python</a:t>
            </a:r>
          </a:p>
        </p:txBody>
      </p:sp>
    </p:spTree>
    <p:extLst>
      <p:ext uri="{BB962C8B-B14F-4D97-AF65-F5344CB8AC3E}">
        <p14:creationId xmlns:p14="http://schemas.microsoft.com/office/powerpoint/2010/main" val="397180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99338" y="337709"/>
            <a:ext cx="6094324" cy="707886"/>
          </a:xfrm>
          <a:prstGeom prst="rect">
            <a:avLst/>
          </a:prstGeom>
          <a:noFill/>
        </p:spPr>
        <p:txBody>
          <a:bodyPr wrap="square">
            <a:spAutoFit/>
          </a:bodyPr>
          <a:lstStyle/>
          <a:p>
            <a:r>
              <a:rPr lang="en-IN" sz="4000" b="1" dirty="0">
                <a:solidFill>
                  <a:srgbClr val="002060"/>
                </a:solidFill>
              </a:rPr>
              <a:t>Agenda for </a:t>
            </a:r>
            <a:r>
              <a:rPr lang="en-IN" sz="4000" b="1" dirty="0">
                <a:solidFill>
                  <a:srgbClr val="FF0000"/>
                </a:solidFill>
              </a:rPr>
              <a:t>Today</a:t>
            </a:r>
            <a:endParaRPr lang="en-IN" sz="3600" dirty="0"/>
          </a:p>
        </p:txBody>
      </p:sp>
      <p:sp>
        <p:nvSpPr>
          <p:cNvPr id="6" name="Google Shape;126;p9">
            <a:extLst>
              <a:ext uri="{FF2B5EF4-FFF2-40B4-BE49-F238E27FC236}">
                <a16:creationId xmlns:a16="http://schemas.microsoft.com/office/drawing/2014/main" id="{F3225078-189A-47B1-8C1E-E792DAF083F8}"/>
              </a:ext>
            </a:extLst>
          </p:cNvPr>
          <p:cNvSpPr txBox="1"/>
          <p:nvPr/>
        </p:nvSpPr>
        <p:spPr>
          <a:xfrm>
            <a:off x="632777" y="1600116"/>
            <a:ext cx="10926445" cy="39702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Noto Sans Symbols"/>
              <a:buChar char="⮚"/>
            </a:pPr>
            <a:r>
              <a:rPr lang="en-IN" sz="2800" dirty="0"/>
              <a:t>Introduction</a:t>
            </a:r>
          </a:p>
          <a:p>
            <a:pPr marL="285750" marR="0" lvl="0" indent="-285750" algn="l" rtl="0">
              <a:spcBef>
                <a:spcPts val="0"/>
              </a:spcBef>
              <a:spcAft>
                <a:spcPts val="0"/>
              </a:spcAft>
              <a:buClr>
                <a:schemeClr val="dk1"/>
              </a:buClr>
              <a:buSzPts val="2800"/>
              <a:buFont typeface="Noto Sans Symbols"/>
              <a:buChar char="⮚"/>
            </a:pPr>
            <a:r>
              <a:rPr lang="en-IN" sz="2800" dirty="0"/>
              <a:t>What are we going to do?</a:t>
            </a:r>
          </a:p>
          <a:p>
            <a:pPr marL="285750" marR="0" lvl="0" indent="-285750" algn="l" rtl="0">
              <a:spcBef>
                <a:spcPts val="0"/>
              </a:spcBef>
              <a:spcAft>
                <a:spcPts val="0"/>
              </a:spcAft>
              <a:buClr>
                <a:schemeClr val="dk1"/>
              </a:buClr>
              <a:buSzPts val="2800"/>
              <a:buFont typeface="Noto Sans Symbols"/>
              <a:buChar char="⮚"/>
            </a:pPr>
            <a:r>
              <a:rPr lang="en-IN" sz="2800" dirty="0"/>
              <a:t>What will we use?</a:t>
            </a:r>
          </a:p>
          <a:p>
            <a:pPr marL="285750" marR="0" lvl="0" indent="-285750" algn="l" rtl="0">
              <a:spcBef>
                <a:spcPts val="0"/>
              </a:spcBef>
              <a:spcAft>
                <a:spcPts val="0"/>
              </a:spcAft>
              <a:buClr>
                <a:schemeClr val="dk1"/>
              </a:buClr>
              <a:buSzPts val="2800"/>
              <a:buFont typeface="Noto Sans Symbols"/>
              <a:buChar char="⮚"/>
            </a:pPr>
            <a:r>
              <a:rPr lang="en-IN" sz="2800" dirty="0"/>
              <a:t>What will we learn?</a:t>
            </a:r>
          </a:p>
          <a:p>
            <a:pPr marL="285750" marR="0" lvl="0" indent="-285750" algn="l" rtl="0">
              <a:spcBef>
                <a:spcPts val="0"/>
              </a:spcBef>
              <a:spcAft>
                <a:spcPts val="0"/>
              </a:spcAft>
              <a:buClr>
                <a:schemeClr val="dk1"/>
              </a:buClr>
              <a:buSzPts val="2800"/>
              <a:buFont typeface="Noto Sans Symbols"/>
              <a:buChar char="⮚"/>
            </a:pPr>
            <a:r>
              <a:rPr lang="en-IN" sz="2800" dirty="0"/>
              <a:t>Project 1- Abstract</a:t>
            </a:r>
          </a:p>
          <a:p>
            <a:pPr marL="285750" marR="0" lvl="0" indent="-285750" algn="l" rtl="0">
              <a:spcBef>
                <a:spcPts val="0"/>
              </a:spcBef>
              <a:spcAft>
                <a:spcPts val="0"/>
              </a:spcAft>
              <a:buClr>
                <a:schemeClr val="dk1"/>
              </a:buClr>
              <a:buSzPts val="2800"/>
              <a:buFont typeface="Noto Sans Symbols"/>
              <a:buChar char="⮚"/>
            </a:pPr>
            <a:r>
              <a:rPr lang="en-IN" sz="2800" dirty="0"/>
              <a:t>Project 2- Abstract</a:t>
            </a:r>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p:txBody>
      </p:sp>
    </p:spTree>
    <p:extLst>
      <p:ext uri="{BB962C8B-B14F-4D97-AF65-F5344CB8AC3E}">
        <p14:creationId xmlns:p14="http://schemas.microsoft.com/office/powerpoint/2010/main" val="98801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4280598" y="251209"/>
            <a:ext cx="6320413" cy="769441"/>
          </a:xfrm>
          <a:prstGeom prst="rect">
            <a:avLst/>
          </a:prstGeom>
          <a:noFill/>
        </p:spPr>
        <p:txBody>
          <a:bodyPr wrap="square" rtlCol="0">
            <a:spAutoFit/>
          </a:bodyPr>
          <a:lstStyle/>
          <a:p>
            <a:r>
              <a:rPr lang="en-IN" sz="4400" b="1" dirty="0">
                <a:solidFill>
                  <a:srgbClr val="002060"/>
                </a:solidFill>
              </a:rPr>
              <a:t>Introduction</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743578" y="1334144"/>
            <a:ext cx="11244105" cy="1569660"/>
          </a:xfrm>
          <a:prstGeom prst="rect">
            <a:avLst/>
          </a:prstGeom>
          <a:noFill/>
        </p:spPr>
        <p:txBody>
          <a:bodyPr wrap="square">
            <a:spAutoFit/>
          </a:bodyPr>
          <a:lstStyle/>
          <a:p>
            <a:r>
              <a:rPr lang="en-US" sz="3200" dirty="0"/>
              <a:t>So, the best and the most fun way to learn any programming language for me has always been by developing a fun project like a simple game or some project that I would use in my daily life.</a:t>
            </a:r>
            <a:endParaRPr lang="en-IN" sz="3200" dirty="0"/>
          </a:p>
        </p:txBody>
      </p:sp>
      <p:pic>
        <p:nvPicPr>
          <p:cNvPr id="4098" name="Picture 2" descr="images (225×224)">
            <a:extLst>
              <a:ext uri="{FF2B5EF4-FFF2-40B4-BE49-F238E27FC236}">
                <a16:creationId xmlns:a16="http://schemas.microsoft.com/office/drawing/2014/main" id="{23A9EF46-672D-4105-AE84-AB3078793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3226" y="3055128"/>
            <a:ext cx="3093086" cy="307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3169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TotalTime>
  <Words>365</Words>
  <Application>Microsoft Office PowerPoint</Application>
  <PresentationFormat>Widescreen</PresentationFormat>
  <Paragraphs>27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charter</vt:lpstr>
      <vt:lpstr>Noto Sans Symbols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Sondhi</dc:creator>
  <cp:lastModifiedBy>Jasleen Sondhi</cp:lastModifiedBy>
  <cp:revision>12</cp:revision>
  <dcterms:created xsi:type="dcterms:W3CDTF">2020-12-27T18:15:56Z</dcterms:created>
  <dcterms:modified xsi:type="dcterms:W3CDTF">2020-12-27T19:01:21Z</dcterms:modified>
</cp:coreProperties>
</file>