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3"/>
    <p:restoredTop sz="94677"/>
  </p:normalViewPr>
  <p:slideViewPr>
    <p:cSldViewPr snapToGrid="0" snapToObjects="1">
      <p:cViewPr varScale="1">
        <p:scale>
          <a:sx n="105" d="100"/>
          <a:sy n="105" d="100"/>
        </p:scale>
        <p:origin x="19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8615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6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2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7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18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5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5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0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5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3/1/21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40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9" r:id="rId6"/>
    <p:sldLayoutId id="2147483744" r:id="rId7"/>
    <p:sldLayoutId id="2147483745" r:id="rId8"/>
    <p:sldLayoutId id="2147483746" r:id="rId9"/>
    <p:sldLayoutId id="2147483748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none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흰색 배경에 페인트 색상 폭발">
            <a:extLst>
              <a:ext uri="{FF2B5EF4-FFF2-40B4-BE49-F238E27FC236}">
                <a16:creationId xmlns:a16="http://schemas.microsoft.com/office/drawing/2014/main" id="{852AD239-9D79-4255-A1D0-81F821343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50" b="2150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E4DD4C-1A4E-EA43-95AF-6EC70E5456FB}"/>
              </a:ext>
            </a:extLst>
          </p:cNvPr>
          <p:cNvSpPr txBox="1"/>
          <p:nvPr/>
        </p:nvSpPr>
        <p:spPr>
          <a:xfrm>
            <a:off x="3979619" y="2967335"/>
            <a:ext cx="4232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5400" dirty="0"/>
              <a:t>Typescript #0</a:t>
            </a:r>
            <a:endParaRPr kumimoji="1" lang="ko-Kore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7328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B04D3-D90D-BC46-BAA3-81B2A0FCF2A1}"/>
              </a:ext>
            </a:extLst>
          </p:cNvPr>
          <p:cNvSpPr txBox="1"/>
          <p:nvPr/>
        </p:nvSpPr>
        <p:spPr>
          <a:xfrm>
            <a:off x="6654801" y="1089025"/>
            <a:ext cx="4451347" cy="46799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algn="ctr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kumimoji="1" lang="ko-KR" altLang="en-US" sz="2400" i="1" dirty="0">
                <a:solidFill>
                  <a:schemeClr val="tx1">
                    <a:alpha val="70000"/>
                  </a:schemeClr>
                </a:solidFill>
              </a:rPr>
              <a:t>왜 정적 검사를 해야 하는 것인가</a:t>
            </a:r>
            <a:r>
              <a:rPr kumimoji="1" lang="en-US" altLang="ko-KR" sz="2400" i="1" dirty="0">
                <a:solidFill>
                  <a:schemeClr val="tx1">
                    <a:alpha val="70000"/>
                  </a:schemeClr>
                </a:solidFill>
              </a:rPr>
              <a:t>?</a:t>
            </a:r>
            <a:endParaRPr kumimoji="1" lang="en-US" altLang="en-US" sz="2400" i="1" dirty="0">
              <a:solidFill>
                <a:schemeClr val="tx1">
                  <a:alpha val="70000"/>
                </a:schemeClr>
              </a:solidFill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7E4DD4C-1A4E-EA43-95AF-6EC70E5456FB}"/>
              </a:ext>
            </a:extLst>
          </p:cNvPr>
          <p:cNvSpPr txBox="1"/>
          <p:nvPr/>
        </p:nvSpPr>
        <p:spPr>
          <a:xfrm>
            <a:off x="1079510" y="1089025"/>
            <a:ext cx="4457690" cy="467994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kumimoji="1" lang="en-US" altLang="ko-Kore-KR" sz="2800" cap="all" spc="400" dirty="0">
                <a:latin typeface="+mj-lt"/>
                <a:ea typeface="+mj-ea"/>
                <a:cs typeface="+mj-cs"/>
              </a:rPr>
              <a:t>Typescript #0</a:t>
            </a:r>
            <a:endParaRPr kumimoji="1" lang="en-US" altLang="en-US" sz="2800" cap="all" spc="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9129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9E7AA0-0960-3F43-B968-05040D01A98D}"/>
              </a:ext>
            </a:extLst>
          </p:cNvPr>
          <p:cNvSpPr txBox="1"/>
          <p:nvPr/>
        </p:nvSpPr>
        <p:spPr>
          <a:xfrm>
            <a:off x="8875066" y="237356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정적</a:t>
            </a:r>
            <a:r>
              <a:rPr kumimoji="1" lang="ko-KR" altLang="en-US" dirty="0"/>
              <a:t> 검사를 하는 이유</a:t>
            </a:r>
            <a:endParaRPr kumimoji="1" lang="ko-Kore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BD6481C-F591-104E-A97E-304CFE0FE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8" y="635000"/>
            <a:ext cx="4000500" cy="27940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8A5AD0B-9318-4844-896D-92855EF36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176" y="2882138"/>
            <a:ext cx="1409700" cy="1435100"/>
          </a:xfrm>
          <a:prstGeom prst="rect">
            <a:avLst/>
          </a:prstGeom>
        </p:spPr>
      </p:pic>
      <p:pic>
        <p:nvPicPr>
          <p:cNvPr id="10" name="그림 9" descr="텍스트, 남자, 테이블이(가) 표시된 사진&#10;&#10;자동 생성된 설명">
            <a:extLst>
              <a:ext uri="{FF2B5EF4-FFF2-40B4-BE49-F238E27FC236}">
                <a16:creationId xmlns:a16="http://schemas.microsoft.com/office/drawing/2014/main" id="{36B15149-12C2-4F4D-8364-4A9B0796F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394" y="2170176"/>
            <a:ext cx="3048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66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9E7AA0-0960-3F43-B968-05040D01A98D}"/>
              </a:ext>
            </a:extLst>
          </p:cNvPr>
          <p:cNvSpPr txBox="1"/>
          <p:nvPr/>
        </p:nvSpPr>
        <p:spPr>
          <a:xfrm>
            <a:off x="8875066" y="237356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정적</a:t>
            </a:r>
            <a:r>
              <a:rPr kumimoji="1" lang="ko-KR" altLang="en-US" dirty="0"/>
              <a:t> 검사를 하는 이유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EE08CE-2FE5-134A-815A-21901092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52" y="959959"/>
            <a:ext cx="10445496" cy="547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8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B04D3-D90D-BC46-BAA3-81B2A0FCF2A1}"/>
              </a:ext>
            </a:extLst>
          </p:cNvPr>
          <p:cNvSpPr txBox="1"/>
          <p:nvPr/>
        </p:nvSpPr>
        <p:spPr>
          <a:xfrm>
            <a:off x="6654801" y="1089025"/>
            <a:ext cx="4451347" cy="46799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algn="ctr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kumimoji="1" lang="ko-KR" altLang="en-US" sz="2400" i="1" dirty="0">
                <a:solidFill>
                  <a:schemeClr val="tx1">
                    <a:alpha val="70000"/>
                  </a:schemeClr>
                </a:solidFill>
              </a:rPr>
              <a:t>사전 설치</a:t>
            </a:r>
            <a:endParaRPr kumimoji="1" lang="en-US" altLang="en-US" sz="2400" i="1" dirty="0">
              <a:solidFill>
                <a:schemeClr val="tx1">
                  <a:alpha val="70000"/>
                </a:schemeClr>
              </a:solidFill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7E4DD4C-1A4E-EA43-95AF-6EC70E5456FB}"/>
              </a:ext>
            </a:extLst>
          </p:cNvPr>
          <p:cNvSpPr txBox="1"/>
          <p:nvPr/>
        </p:nvSpPr>
        <p:spPr>
          <a:xfrm>
            <a:off x="1079510" y="1089025"/>
            <a:ext cx="4457690" cy="467994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kumimoji="1" lang="en-US" altLang="ko-Kore-KR" sz="2800" cap="all" spc="400" dirty="0">
                <a:latin typeface="+mj-lt"/>
                <a:ea typeface="+mj-ea"/>
                <a:cs typeface="+mj-cs"/>
              </a:rPr>
              <a:t>Typescript #0</a:t>
            </a:r>
            <a:endParaRPr kumimoji="1" lang="en-US" altLang="en-US" sz="2800" cap="all" spc="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695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2688D91-0868-B349-864E-4F30F8873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64" y="2476500"/>
            <a:ext cx="4953000" cy="952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4719280-DAA6-2D42-8AE4-0A5FD9F90BB2}"/>
              </a:ext>
            </a:extLst>
          </p:cNvPr>
          <p:cNvSpPr/>
          <p:nvPr/>
        </p:nvSpPr>
        <p:spPr>
          <a:xfrm>
            <a:off x="548203" y="3572756"/>
            <a:ext cx="240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https://nodejs.org/ko/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67174-53BC-3A40-BD64-9265E11A29DA}"/>
              </a:ext>
            </a:extLst>
          </p:cNvPr>
          <p:cNvSpPr txBox="1"/>
          <p:nvPr/>
        </p:nvSpPr>
        <p:spPr>
          <a:xfrm>
            <a:off x="8875066" y="237356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사전 설치</a:t>
            </a:r>
            <a:endParaRPr kumimoji="1" lang="ko-Kore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B1BB74-821A-5B49-998C-CC167775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425" y="1579500"/>
            <a:ext cx="3699000" cy="369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D7D3E7-7AD9-0A41-BFD6-0DCF4C52476F}"/>
              </a:ext>
            </a:extLst>
          </p:cNvPr>
          <p:cNvSpPr txBox="1"/>
          <p:nvPr/>
        </p:nvSpPr>
        <p:spPr>
          <a:xfrm>
            <a:off x="7612425" y="5514252"/>
            <a:ext cx="405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설치 명령어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n</a:t>
            </a:r>
            <a:r>
              <a:rPr kumimoji="1" lang="en-US" altLang="ko-Kore-KR" dirty="0" err="1"/>
              <a:t>pm</a:t>
            </a:r>
            <a:r>
              <a:rPr kumimoji="1" lang="en-US" altLang="ko-Kore-KR" dirty="0"/>
              <a:t> install –g typescript</a:t>
            </a:r>
          </a:p>
          <a:p>
            <a:r>
              <a:rPr kumimoji="1" lang="en-US" altLang="ko-Kore-KR" dirty="0"/>
              <a:t>Mac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sudo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npm</a:t>
            </a:r>
            <a:r>
              <a:rPr kumimoji="1" lang="en-US" altLang="ko-KR" dirty="0"/>
              <a:t> install –g typescript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9726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B04D3-D90D-BC46-BAA3-81B2A0FCF2A1}"/>
              </a:ext>
            </a:extLst>
          </p:cNvPr>
          <p:cNvSpPr txBox="1"/>
          <p:nvPr/>
        </p:nvSpPr>
        <p:spPr>
          <a:xfrm>
            <a:off x="6654801" y="1089025"/>
            <a:ext cx="4451347" cy="46799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algn="ctr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kumimoji="1" lang="ko-KR" altLang="en-US" sz="2400" i="1" dirty="0">
                <a:solidFill>
                  <a:schemeClr val="tx1">
                    <a:alpha val="70000"/>
                  </a:schemeClr>
                </a:solidFill>
              </a:rPr>
              <a:t>코드 실습</a:t>
            </a:r>
            <a:endParaRPr kumimoji="1" lang="en-US" altLang="en-US" sz="2400" i="1" dirty="0">
              <a:solidFill>
                <a:schemeClr val="tx1">
                  <a:alpha val="70000"/>
                </a:schemeClr>
              </a:solidFill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7E4DD4C-1A4E-EA43-95AF-6EC70E5456FB}"/>
              </a:ext>
            </a:extLst>
          </p:cNvPr>
          <p:cNvSpPr txBox="1"/>
          <p:nvPr/>
        </p:nvSpPr>
        <p:spPr>
          <a:xfrm>
            <a:off x="1079510" y="1089025"/>
            <a:ext cx="4457690" cy="467994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kumimoji="1" lang="en-US" altLang="ko-Kore-KR" sz="2800" cap="all" spc="400" dirty="0">
                <a:latin typeface="+mj-lt"/>
                <a:ea typeface="+mj-ea"/>
                <a:cs typeface="+mj-cs"/>
              </a:rPr>
              <a:t>Typescript #0</a:t>
            </a:r>
            <a:endParaRPr kumimoji="1" lang="en-US" altLang="en-US" sz="2800" cap="all" spc="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180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4DD4C-1A4E-EA43-95AF-6EC70E5456FB}"/>
              </a:ext>
            </a:extLst>
          </p:cNvPr>
          <p:cNvSpPr txBox="1"/>
          <p:nvPr/>
        </p:nvSpPr>
        <p:spPr>
          <a:xfrm>
            <a:off x="1085851" y="1089025"/>
            <a:ext cx="6118224" cy="153295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kumimoji="1" lang="en-US" altLang="ko-Kore-KR" sz="2800" cap="all" spc="400" dirty="0">
                <a:latin typeface="+mj-lt"/>
                <a:ea typeface="+mj-ea"/>
                <a:cs typeface="+mj-cs"/>
              </a:rPr>
              <a:t>Typescript #0</a:t>
            </a:r>
            <a:endParaRPr kumimoji="1" lang="en-US" altLang="en-US" sz="2800" cap="all" spc="400" dirty="0">
              <a:latin typeface="+mj-lt"/>
              <a:ea typeface="+mj-ea"/>
              <a:cs typeface="+mj-cs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36889" y="2840038"/>
            <a:ext cx="2216150" cy="1177924"/>
            <a:chOff x="4987925" y="2840038"/>
            <a:chExt cx="2216150" cy="117792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" name="Picture 1" descr="흰색 배경에 페인트 색상 폭발">
            <a:extLst>
              <a:ext uri="{FF2B5EF4-FFF2-40B4-BE49-F238E27FC236}">
                <a16:creationId xmlns:a16="http://schemas.microsoft.com/office/drawing/2014/main" id="{852AD239-9D79-4255-A1D0-81F821343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38" r="19097"/>
          <a:stretch/>
        </p:blipFill>
        <p:spPr>
          <a:xfrm>
            <a:off x="8324850" y="540000"/>
            <a:ext cx="3326162" cy="577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82C9D3-95C2-8C4D-B83C-440EABF42D46}"/>
              </a:ext>
            </a:extLst>
          </p:cNvPr>
          <p:cNvSpPr txBox="1"/>
          <p:nvPr/>
        </p:nvSpPr>
        <p:spPr>
          <a:xfrm>
            <a:off x="2083235" y="4292600"/>
            <a:ext cx="31261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ore-KR" altLang="en-US" dirty="0"/>
              <a:t>주차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 타입스크립트 기본기</a:t>
            </a:r>
            <a:endParaRPr kumimoji="1" lang="en-US" altLang="ko-KR" dirty="0"/>
          </a:p>
          <a:p>
            <a:r>
              <a:rPr kumimoji="1" lang="en-US" altLang="ko-KR" dirty="0"/>
              <a:t>2</a:t>
            </a:r>
            <a:r>
              <a:rPr kumimoji="1" lang="ko-KR" altLang="en-US" dirty="0"/>
              <a:t>주차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인터페이스 </a:t>
            </a:r>
            <a:endParaRPr kumimoji="1" lang="en-US" altLang="ko-KR" dirty="0"/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주차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함수</a:t>
            </a:r>
            <a:endParaRPr kumimoji="1" lang="en-US" altLang="ko-KR" dirty="0"/>
          </a:p>
          <a:p>
            <a:r>
              <a:rPr kumimoji="1" lang="en-US" altLang="ko-KR" dirty="0"/>
              <a:t>4</a:t>
            </a:r>
            <a:r>
              <a:rPr kumimoji="1" lang="ko-KR" altLang="en-US" dirty="0"/>
              <a:t>주차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this</a:t>
            </a:r>
          </a:p>
          <a:p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388695-06A1-DD41-898F-C4C177BEC3B6}"/>
              </a:ext>
            </a:extLst>
          </p:cNvPr>
          <p:cNvSpPr txBox="1"/>
          <p:nvPr/>
        </p:nvSpPr>
        <p:spPr>
          <a:xfrm>
            <a:off x="2066355" y="5583448"/>
            <a:ext cx="3195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약 </a:t>
            </a:r>
            <a:r>
              <a:rPr kumimoji="1" lang="en-US" altLang="ko-KR" dirty="0"/>
              <a:t>3</a:t>
            </a:r>
            <a:r>
              <a:rPr kumimoji="1" lang="ko-KR" altLang="en-US" dirty="0"/>
              <a:t>주 간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강의 당 </a:t>
            </a:r>
            <a:r>
              <a:rPr kumimoji="1" lang="en-US" altLang="ko-KR" dirty="0"/>
              <a:t>2</a:t>
            </a:r>
            <a:r>
              <a:rPr kumimoji="1" lang="ko-KR" altLang="en-US" dirty="0"/>
              <a:t>시간 씩 </a:t>
            </a:r>
            <a:r>
              <a:rPr kumimoji="1" lang="en-US" altLang="ko-KR" dirty="0"/>
              <a:t>)</a:t>
            </a:r>
          </a:p>
          <a:p>
            <a:r>
              <a:rPr kumimoji="1" lang="en-US" altLang="ko-Kore-KR" dirty="0"/>
              <a:t>(</a:t>
            </a:r>
            <a:r>
              <a:rPr kumimoji="1" lang="en-US" altLang="ko-KR" dirty="0"/>
              <a:t>4</a:t>
            </a:r>
            <a:r>
              <a:rPr kumimoji="1" lang="ko-KR" altLang="en-US" dirty="0"/>
              <a:t>주차 </a:t>
            </a:r>
            <a:r>
              <a:rPr kumimoji="1" lang="en-US" altLang="ko-KR" dirty="0"/>
              <a:t>this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Flexible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030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4DD4C-1A4E-EA43-95AF-6EC70E5456FB}"/>
              </a:ext>
            </a:extLst>
          </p:cNvPr>
          <p:cNvSpPr txBox="1"/>
          <p:nvPr/>
        </p:nvSpPr>
        <p:spPr>
          <a:xfrm>
            <a:off x="1085851" y="1089025"/>
            <a:ext cx="6118224" cy="153295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kumimoji="1" lang="en-US" altLang="ko-Kore-KR" sz="2800" cap="all" spc="400" dirty="0">
                <a:latin typeface="+mj-lt"/>
                <a:ea typeface="+mj-ea"/>
                <a:cs typeface="+mj-cs"/>
              </a:rPr>
              <a:t>Typescript #0</a:t>
            </a:r>
            <a:endParaRPr kumimoji="1" lang="en-US" altLang="en-US" sz="2800" cap="all" spc="400" dirty="0">
              <a:latin typeface="+mj-lt"/>
              <a:ea typeface="+mj-ea"/>
              <a:cs typeface="+mj-cs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36889" y="2840038"/>
            <a:ext cx="2216150" cy="1177924"/>
            <a:chOff x="4987925" y="2840038"/>
            <a:chExt cx="2216150" cy="117792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" name="Picture 1" descr="흰색 배경에 페인트 색상 폭발">
            <a:extLst>
              <a:ext uri="{FF2B5EF4-FFF2-40B4-BE49-F238E27FC236}">
                <a16:creationId xmlns:a16="http://schemas.microsoft.com/office/drawing/2014/main" id="{852AD239-9D79-4255-A1D0-81F821343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38" r="19097"/>
          <a:stretch/>
        </p:blipFill>
        <p:spPr>
          <a:xfrm>
            <a:off x="8324850" y="540000"/>
            <a:ext cx="3326162" cy="577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82C9D3-95C2-8C4D-B83C-440EABF42D46}"/>
              </a:ext>
            </a:extLst>
          </p:cNvPr>
          <p:cNvSpPr txBox="1"/>
          <p:nvPr/>
        </p:nvSpPr>
        <p:spPr>
          <a:xfrm>
            <a:off x="2093134" y="4236557"/>
            <a:ext cx="43845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타입스크립트란 무엇일까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타입스크립트를 왜 써야 하는 것인가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왜 정적 검사를 해야 하는 것인가 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en-US" altLang="ko-KR" dirty="0"/>
              <a:t>Node.js, </a:t>
            </a:r>
            <a:r>
              <a:rPr kumimoji="1" lang="en-US" altLang="ko-KR" dirty="0" err="1"/>
              <a:t>Npm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TSC</a:t>
            </a:r>
            <a:r>
              <a:rPr kumimoji="1" lang="ko-KR" altLang="en-US" dirty="0"/>
              <a:t> 설치</a:t>
            </a:r>
            <a:endParaRPr kumimoji="1" lang="en-US" altLang="ko-KR" dirty="0"/>
          </a:p>
          <a:p>
            <a:r>
              <a:rPr kumimoji="1" lang="en-US" altLang="ko-KR" dirty="0"/>
              <a:t>5.</a:t>
            </a:r>
            <a:r>
              <a:rPr kumimoji="1" lang="ko-KR" altLang="en-US" dirty="0"/>
              <a:t> 타입스크립트 시작 하기</a:t>
            </a:r>
            <a:endParaRPr kumimoji="1" lang="en-US" altLang="ko-KR" dirty="0"/>
          </a:p>
          <a:p>
            <a:r>
              <a:rPr kumimoji="1" lang="en-US" altLang="ko-KR" dirty="0"/>
              <a:t>6.</a:t>
            </a:r>
            <a:r>
              <a:rPr kumimoji="1" lang="ko-KR" altLang="en-US" dirty="0"/>
              <a:t> 기본 타입</a:t>
            </a:r>
            <a:endParaRPr kumimoji="1" lang="en-US" altLang="ko-KR" dirty="0"/>
          </a:p>
          <a:p>
            <a:r>
              <a:rPr kumimoji="1" lang="en-US" altLang="ko-KR" dirty="0"/>
              <a:t>7.</a:t>
            </a:r>
            <a:r>
              <a:rPr kumimoji="1" lang="ko-KR" altLang="en-US" dirty="0"/>
              <a:t> 타입 단언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8367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B04D3-D90D-BC46-BAA3-81B2A0FCF2A1}"/>
              </a:ext>
            </a:extLst>
          </p:cNvPr>
          <p:cNvSpPr txBox="1"/>
          <p:nvPr/>
        </p:nvSpPr>
        <p:spPr>
          <a:xfrm>
            <a:off x="6654801" y="1089025"/>
            <a:ext cx="4451347" cy="46799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algn="ctr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kumimoji="1" lang="en-US" altLang="en-US" sz="2400" i="1" dirty="0" err="1">
                <a:solidFill>
                  <a:schemeClr val="tx1">
                    <a:alpha val="70000"/>
                  </a:schemeClr>
                </a:solidFill>
              </a:rPr>
              <a:t>타입스크립트란</a:t>
            </a:r>
            <a:r>
              <a:rPr kumimoji="1" lang="en-US" altLang="ko-KR" sz="2400" i="1" dirty="0">
                <a:solidFill>
                  <a:schemeClr val="tx1">
                    <a:alpha val="70000"/>
                  </a:schemeClr>
                </a:solidFill>
              </a:rPr>
              <a:t> ?</a:t>
            </a:r>
            <a:endParaRPr kumimoji="1" lang="en-US" altLang="en-US" sz="2400" i="1" dirty="0">
              <a:solidFill>
                <a:schemeClr val="tx1">
                  <a:alpha val="70000"/>
                </a:schemeClr>
              </a:solidFill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7E4DD4C-1A4E-EA43-95AF-6EC70E5456FB}"/>
              </a:ext>
            </a:extLst>
          </p:cNvPr>
          <p:cNvSpPr txBox="1"/>
          <p:nvPr/>
        </p:nvSpPr>
        <p:spPr>
          <a:xfrm>
            <a:off x="1079510" y="1089025"/>
            <a:ext cx="4457690" cy="467994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kumimoji="1" lang="en-US" altLang="ko-Kore-KR" sz="2800" cap="all" spc="400" dirty="0">
                <a:latin typeface="+mj-lt"/>
                <a:ea typeface="+mj-ea"/>
                <a:cs typeface="+mj-cs"/>
              </a:rPr>
              <a:t>Typescript #0</a:t>
            </a:r>
            <a:endParaRPr kumimoji="1" lang="en-US" altLang="en-US" sz="2800" cap="all" spc="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969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68AAA5D-0803-4A45-A69E-4D9C63C38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44" y="291381"/>
            <a:ext cx="6262776" cy="62627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9E7AA0-0960-3F43-B968-05040D01A98D}"/>
              </a:ext>
            </a:extLst>
          </p:cNvPr>
          <p:cNvSpPr txBox="1"/>
          <p:nvPr/>
        </p:nvSpPr>
        <p:spPr>
          <a:xfrm>
            <a:off x="10148963" y="2373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타입스크립트란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FE835-B2B1-5B4F-8E71-479FEEDC9B4D}"/>
              </a:ext>
            </a:extLst>
          </p:cNvPr>
          <p:cNvSpPr txBox="1"/>
          <p:nvPr/>
        </p:nvSpPr>
        <p:spPr>
          <a:xfrm>
            <a:off x="6747864" y="844044"/>
            <a:ext cx="520159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2014</a:t>
            </a:r>
            <a:r>
              <a:rPr kumimoji="1" lang="ko-Kore-KR" altLang="en-US" dirty="0"/>
              <a:t>년도에</a:t>
            </a:r>
            <a:r>
              <a:rPr kumimoji="1" lang="ko-KR" altLang="en-US" dirty="0"/>
              <a:t> 발표된 자바스크립트의 </a:t>
            </a:r>
            <a:r>
              <a:rPr kumimoji="1" lang="en-US" altLang="ko-KR" dirty="0"/>
              <a:t>super set</a:t>
            </a:r>
            <a:r>
              <a:rPr kumimoji="1" lang="ko-KR" altLang="en-US" dirty="0"/>
              <a:t> 언어이다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super set</a:t>
            </a:r>
            <a:r>
              <a:rPr kumimoji="1" lang="ko-KR" altLang="en-US" dirty="0"/>
              <a:t>언어란 특정 언어의 기능을 모두 구현 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편리한 기능을 추가적으로 제공하는 언어를 일컫는다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파이썬에</a:t>
            </a:r>
            <a:r>
              <a:rPr kumimoji="1" lang="ko-KR" altLang="en-US" dirty="0"/>
              <a:t> 밀리는 듯 하였지만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2020</a:t>
            </a:r>
            <a:r>
              <a:rPr kumimoji="1" lang="ko-KR" altLang="en-US" dirty="0"/>
              <a:t>년 </a:t>
            </a:r>
            <a:r>
              <a:rPr kumimoji="1" lang="ko-KR" altLang="en-US" dirty="0" err="1"/>
              <a:t>파이썬을</a:t>
            </a:r>
            <a:r>
              <a:rPr kumimoji="1" lang="ko-KR" altLang="en-US" dirty="0"/>
              <a:t> 제치고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타입스크립트가 인기 있는 언어 </a:t>
            </a:r>
            <a:r>
              <a:rPr kumimoji="1" lang="en-US" altLang="ko-KR" dirty="0"/>
              <a:t>2</a:t>
            </a:r>
            <a:r>
              <a:rPr kumimoji="1" lang="ko-KR" altLang="en-US" dirty="0"/>
              <a:t>위에 등극 하였다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NPM,YARN</a:t>
            </a:r>
            <a:r>
              <a:rPr kumimoji="1" lang="ko-KR" altLang="en-US" dirty="0"/>
              <a:t>의 지원으로 자바스크립트의 라이브러리는 방대한 양을 자랑한다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자바스크립트의 독특한 작동 방식은 다른 언어 사용자들이 접근 하기 매우 어렵다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자바스크립트 에 익숙해진 사람들 또한 타 언어를 학습하기 어렵다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28493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B04D3-D90D-BC46-BAA3-81B2A0FCF2A1}"/>
              </a:ext>
            </a:extLst>
          </p:cNvPr>
          <p:cNvSpPr txBox="1"/>
          <p:nvPr/>
        </p:nvSpPr>
        <p:spPr>
          <a:xfrm>
            <a:off x="6654801" y="1089025"/>
            <a:ext cx="4451347" cy="46799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algn="ctr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kumimoji="1" lang="en-US" altLang="en-US" sz="2400" i="1" dirty="0" err="1">
                <a:solidFill>
                  <a:schemeClr val="tx1">
                    <a:alpha val="70000"/>
                  </a:schemeClr>
                </a:solidFill>
              </a:rPr>
              <a:t>타입스크립트</a:t>
            </a:r>
            <a:r>
              <a:rPr kumimoji="1" lang="ko-KR" altLang="en-US" sz="2400" i="1" dirty="0" err="1">
                <a:solidFill>
                  <a:schemeClr val="tx1">
                    <a:alpha val="70000"/>
                  </a:schemeClr>
                </a:solidFill>
              </a:rPr>
              <a:t>를</a:t>
            </a:r>
            <a:r>
              <a:rPr kumimoji="1" lang="ko-KR" altLang="en-US" sz="2400" i="1" dirty="0">
                <a:solidFill>
                  <a:schemeClr val="tx1">
                    <a:alpha val="70000"/>
                  </a:schemeClr>
                </a:solidFill>
              </a:rPr>
              <a:t> 써야하는 이유</a:t>
            </a:r>
            <a:r>
              <a:rPr kumimoji="1" lang="en-US" altLang="ko-KR" sz="2400" i="1" dirty="0">
                <a:solidFill>
                  <a:schemeClr val="tx1">
                    <a:alpha val="70000"/>
                  </a:schemeClr>
                </a:solidFill>
              </a:rPr>
              <a:t> ?</a:t>
            </a:r>
            <a:endParaRPr kumimoji="1" lang="en-US" altLang="en-US" sz="2400" i="1" dirty="0">
              <a:solidFill>
                <a:schemeClr val="tx1">
                  <a:alpha val="70000"/>
                </a:schemeClr>
              </a:solidFill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7E4DD4C-1A4E-EA43-95AF-6EC70E5456FB}"/>
              </a:ext>
            </a:extLst>
          </p:cNvPr>
          <p:cNvSpPr txBox="1"/>
          <p:nvPr/>
        </p:nvSpPr>
        <p:spPr>
          <a:xfrm>
            <a:off x="1079510" y="1089025"/>
            <a:ext cx="4457690" cy="467994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kumimoji="1" lang="en-US" altLang="ko-Kore-KR" sz="2800" cap="all" spc="400" dirty="0">
                <a:latin typeface="+mj-lt"/>
                <a:ea typeface="+mj-ea"/>
                <a:cs typeface="+mj-cs"/>
              </a:rPr>
              <a:t>Typescript #0</a:t>
            </a:r>
            <a:endParaRPr kumimoji="1" lang="en-US" altLang="en-US" sz="2800" cap="all" spc="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54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9E7AA0-0960-3F43-B968-05040D01A98D}"/>
              </a:ext>
            </a:extLst>
          </p:cNvPr>
          <p:cNvSpPr txBox="1"/>
          <p:nvPr/>
        </p:nvSpPr>
        <p:spPr>
          <a:xfrm>
            <a:off x="8875066" y="237356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타입스크립트를</a:t>
            </a:r>
            <a:r>
              <a:rPr kumimoji="1" lang="ko-KR" altLang="en-US" dirty="0"/>
              <a:t> 사용하는 이유</a:t>
            </a: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124287-D7B3-D841-9AA7-7BF68290F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" y="237356"/>
            <a:ext cx="1889760" cy="18897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9327637-5627-5741-80D5-5A4D905D9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26" y="2318526"/>
            <a:ext cx="1603886" cy="180306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30ED778-33D1-1B41-8673-CB24FE85D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89" y="4312997"/>
            <a:ext cx="1889760" cy="188976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4AFBC24-3DDE-4547-A6C0-B84249386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213" y="1317102"/>
            <a:ext cx="2111898" cy="211189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253D215-EDBB-0D4B-A71D-BDB4550CB7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9213" y="3904742"/>
            <a:ext cx="1889760" cy="18897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6DFF645-C055-2C40-8522-E359608C3E4C}"/>
              </a:ext>
            </a:extLst>
          </p:cNvPr>
          <p:cNvSpPr txBox="1"/>
          <p:nvPr/>
        </p:nvSpPr>
        <p:spPr>
          <a:xfrm>
            <a:off x="6747864" y="844044"/>
            <a:ext cx="52015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OOP</a:t>
            </a:r>
            <a:r>
              <a:rPr kumimoji="1" lang="ko-Kore-KR" altLang="en-US" dirty="0"/>
              <a:t>를</a:t>
            </a:r>
            <a:r>
              <a:rPr kumimoji="1" lang="ko-KR" altLang="en-US" dirty="0"/>
              <a:t> 지원하는 언어는 </a:t>
            </a:r>
            <a:r>
              <a:rPr kumimoji="1" lang="en-US" altLang="ko-KR" dirty="0"/>
              <a:t>interface , abstract</a:t>
            </a:r>
            <a:r>
              <a:rPr kumimoji="1" lang="ko-KR" altLang="en-US" dirty="0"/>
              <a:t>등을 사용하여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class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설계 시 타입의 차이로 인한 에러를 컴파일 이전에 방지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현재 자바스크립트 환경은 혼자 하는 것이 아닌 협업 중심 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r>
              <a:rPr kumimoji="1" lang="en-US" altLang="ko-KR" dirty="0"/>
              <a:t>Interface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을 지원하지 않는 </a:t>
            </a:r>
            <a:r>
              <a:rPr kumimoji="1" lang="en-US" altLang="ko-KR" dirty="0" err="1"/>
              <a:t>javascript</a:t>
            </a:r>
            <a:r>
              <a:rPr kumimoji="1" lang="ko-KR" altLang="en-US" dirty="0"/>
              <a:t>에서의 협업 규칙은 문서화된 </a:t>
            </a:r>
            <a:r>
              <a:rPr kumimoji="1" lang="en-US" altLang="ko-KR" dirty="0"/>
              <a:t>interface.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인터페이스를 지키지 않는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런타임 에러로 이어질 수 있으며 이는 끔찍한 결과를 초래할 수 있음 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6689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9E7AA0-0960-3F43-B968-05040D01A98D}"/>
              </a:ext>
            </a:extLst>
          </p:cNvPr>
          <p:cNvSpPr txBox="1"/>
          <p:nvPr/>
        </p:nvSpPr>
        <p:spPr>
          <a:xfrm>
            <a:off x="8875066" y="237356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타입스크립트를</a:t>
            </a:r>
            <a:r>
              <a:rPr kumimoji="1" lang="ko-KR" altLang="en-US" dirty="0"/>
              <a:t> 사용하는 이유</a:t>
            </a:r>
            <a:endParaRPr kumimoji="1" lang="ko-Kore-KR" altLang="en-US" dirty="0"/>
          </a:p>
        </p:txBody>
      </p: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3319A1A2-42BE-2341-B2CB-81CB87BBE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8001"/>
            <a:ext cx="12192000" cy="314868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A30C1E0-4306-0247-9FC8-3FFC336C29DA}"/>
              </a:ext>
            </a:extLst>
          </p:cNvPr>
          <p:cNvSpPr txBox="1"/>
          <p:nvPr/>
        </p:nvSpPr>
        <p:spPr>
          <a:xfrm>
            <a:off x="2327981" y="6123019"/>
            <a:ext cx="753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이</a:t>
            </a:r>
            <a:r>
              <a:rPr kumimoji="1" lang="ko-KR" altLang="en-US" dirty="0"/>
              <a:t> 작은 실수는 버튼을 클릭하기 전 까지는 브라우저에서 경고 하지 않음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0899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9E7AA0-0960-3F43-B968-05040D01A98D}"/>
              </a:ext>
            </a:extLst>
          </p:cNvPr>
          <p:cNvSpPr txBox="1"/>
          <p:nvPr/>
        </p:nvSpPr>
        <p:spPr>
          <a:xfrm>
            <a:off x="8875066" y="237356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타입스크립트를</a:t>
            </a:r>
            <a:r>
              <a:rPr kumimoji="1" lang="ko-KR" altLang="en-US" dirty="0"/>
              <a:t> 사용하는 이유</a:t>
            </a:r>
            <a:endParaRPr kumimoji="1" lang="ko-Kore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311A084-AAF1-6141-BDBB-3081005E5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5293"/>
            <a:ext cx="12192000" cy="2487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CB559F-62A8-4449-9286-412E64576E76}"/>
              </a:ext>
            </a:extLst>
          </p:cNvPr>
          <p:cNvSpPr txBox="1"/>
          <p:nvPr/>
        </p:nvSpPr>
        <p:spPr>
          <a:xfrm>
            <a:off x="2327981" y="6215123"/>
            <a:ext cx="753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이</a:t>
            </a:r>
            <a:r>
              <a:rPr kumimoji="1" lang="ko-KR" altLang="en-US" dirty="0"/>
              <a:t> 작은 실수는 버튼을 클릭하기 전 까지는 브라우저에서 경고 하지 않음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41979022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328</Words>
  <Application>Microsoft Macintosh PowerPoint</Application>
  <PresentationFormat>와이드스크린</PresentationFormat>
  <Paragraphs>55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Malgun Gothic</vt:lpstr>
      <vt:lpstr>Malgun Gothic Semilight</vt:lpstr>
      <vt:lpstr>Arial</vt:lpstr>
      <vt:lpstr>Wingdings</vt:lpstr>
      <vt:lpstr>LeafVTI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이종호</dc:creator>
  <cp:lastModifiedBy>이종호</cp:lastModifiedBy>
  <cp:revision>6</cp:revision>
  <dcterms:created xsi:type="dcterms:W3CDTF">2021-03-01T11:04:58Z</dcterms:created>
  <dcterms:modified xsi:type="dcterms:W3CDTF">2021-03-01T12:05:14Z</dcterms:modified>
</cp:coreProperties>
</file>