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4"/>
  </p:notesMasterIdLst>
  <p:sldIdLst>
    <p:sldId id="256" r:id="rId2"/>
    <p:sldId id="263" r:id="rId3"/>
    <p:sldId id="267" r:id="rId4"/>
    <p:sldId id="281" r:id="rId5"/>
    <p:sldId id="272" r:id="rId6"/>
    <p:sldId id="266" r:id="rId7"/>
    <p:sldId id="257" r:id="rId8"/>
    <p:sldId id="264" r:id="rId9"/>
    <p:sldId id="259" r:id="rId10"/>
    <p:sldId id="260" r:id="rId11"/>
    <p:sldId id="265" r:id="rId12"/>
    <p:sldId id="261" r:id="rId13"/>
    <p:sldId id="282" r:id="rId14"/>
    <p:sldId id="285" r:id="rId15"/>
    <p:sldId id="284" r:id="rId16"/>
    <p:sldId id="275" r:id="rId17"/>
    <p:sldId id="276" r:id="rId18"/>
    <p:sldId id="278" r:id="rId19"/>
    <p:sldId id="279" r:id="rId20"/>
    <p:sldId id="28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3"/>
  </p:normalViewPr>
  <p:slideViewPr>
    <p:cSldViewPr snapToGrid="0">
      <p:cViewPr>
        <p:scale>
          <a:sx n="74" d="100"/>
          <a:sy n="74" d="100"/>
        </p:scale>
        <p:origin x="91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eetakaur/Downloads/Jasmeeta/Data%20Analytics%20Course/Week%203/Ex%2010%20Fina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eetakaur/Downloads/Jasmeeta/Data%20Analytics%20Course/Week%203/Ex%2010%20Fina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eetakaur/Downloads/Jasmeeta/Data%20Analytics%20Course/Week%203/Ex%2010%20Fina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 10 Final Project.xlsx]Pivot table 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Popularity of various Genres in NA</a:t>
            </a:r>
          </a:p>
        </c:rich>
      </c:tx>
      <c:layout>
        <c:manualLayout>
          <c:xMode val="edge"/>
          <c:yMode val="edge"/>
          <c:x val="0.11390803510230747"/>
          <c:y val="2.16931240719141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575213877742571"/>
          <c:y val="0.13854523663941712"/>
          <c:w val="0.29057340847733859"/>
          <c:h val="0.66768745407741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 10 Final Project.xlsx]JP genre!PivotTable8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Popularity of various Genres in JP</a:t>
            </a:r>
          </a:p>
        </c:rich>
      </c:tx>
      <c:layout>
        <c:manualLayout>
          <c:xMode val="edge"/>
          <c:yMode val="edge"/>
          <c:x val="0.11639765425578734"/>
          <c:y val="3.1528155019545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 10 Final Project.xlsx]EU genre!PivotTable7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Popularity of</a:t>
            </a:r>
            <a:r>
              <a:rPr lang="en-US" b="1" baseline="0"/>
              <a:t> various Genres in EU</a:t>
            </a:r>
            <a:endParaRPr lang="en-US" b="1"/>
          </a:p>
        </c:rich>
      </c:tx>
      <c:layout>
        <c:manualLayout>
          <c:xMode val="edge"/>
          <c:yMode val="edge"/>
          <c:x val="0.15021239058302266"/>
          <c:y val="3.7844218470898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D999E-4957-4556-A06C-77C02C683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A54F17-1FF7-461B-9C48-261FCBE5C912}">
      <dgm:prSet/>
      <dgm:spPr/>
      <dgm:t>
        <a:bodyPr/>
        <a:lstStyle/>
        <a:p>
          <a:r>
            <a:rPr lang="en-US" dirty="0"/>
            <a:t>Sales for various regions have not stayed the same over time</a:t>
          </a:r>
        </a:p>
      </dgm:t>
    </dgm:pt>
    <dgm:pt modelId="{DEAD0C04-B453-4A85-90DB-CD0E58AE98B0}" type="parTrans" cxnId="{83C65BA5-6F66-4374-A36B-69F787588915}">
      <dgm:prSet/>
      <dgm:spPr/>
      <dgm:t>
        <a:bodyPr/>
        <a:lstStyle/>
        <a:p>
          <a:endParaRPr lang="en-US"/>
        </a:p>
      </dgm:t>
    </dgm:pt>
    <dgm:pt modelId="{BC28AFC5-B0A9-443D-8217-2800FCEA4368}" type="sibTrans" cxnId="{83C65BA5-6F66-4374-A36B-69F787588915}">
      <dgm:prSet/>
      <dgm:spPr/>
      <dgm:t>
        <a:bodyPr/>
        <a:lstStyle/>
        <a:p>
          <a:endParaRPr lang="en-US"/>
        </a:p>
      </dgm:t>
    </dgm:pt>
    <dgm:pt modelId="{9FD1BE95-61AB-4CB7-B470-0DD95D8A9EBC}">
      <dgm:prSet/>
      <dgm:spPr/>
      <dgm:t>
        <a:bodyPr/>
        <a:lstStyle/>
        <a:p>
          <a:r>
            <a:rPr lang="en-US" dirty="0"/>
            <a:t>North America has been always a major contributor to the market sales but  there is a decline after 2009</a:t>
          </a:r>
        </a:p>
      </dgm:t>
    </dgm:pt>
    <dgm:pt modelId="{BF9DE011-D559-473B-8D0A-282297BCDC48}" type="parTrans" cxnId="{C61B94DD-CEC2-4B64-9262-3FA3B064ED3A}">
      <dgm:prSet/>
      <dgm:spPr/>
      <dgm:t>
        <a:bodyPr/>
        <a:lstStyle/>
        <a:p>
          <a:endParaRPr lang="en-US"/>
        </a:p>
      </dgm:t>
    </dgm:pt>
    <dgm:pt modelId="{9B1A5483-43FF-4534-8A94-AD81D7ABB10A}" type="sibTrans" cxnId="{C61B94DD-CEC2-4B64-9262-3FA3B064ED3A}">
      <dgm:prSet/>
      <dgm:spPr/>
      <dgm:t>
        <a:bodyPr/>
        <a:lstStyle/>
        <a:p>
          <a:endParaRPr lang="en-US"/>
        </a:p>
      </dgm:t>
    </dgm:pt>
    <dgm:pt modelId="{52CE6721-B4E3-44C0-ABFD-6FCFD5A92151}">
      <dgm:prSet/>
      <dgm:spPr/>
      <dgm:t>
        <a:bodyPr/>
        <a:lstStyle/>
        <a:p>
          <a:r>
            <a:rPr lang="en-US" dirty="0"/>
            <a:t>Positive trendline shows that the video games market should flourish </a:t>
          </a:r>
        </a:p>
      </dgm:t>
    </dgm:pt>
    <dgm:pt modelId="{50360289-988E-4F80-909B-8EE626B1E884}" type="parTrans" cxnId="{2005B5CB-674D-4429-9C98-0F27EA9D1F87}">
      <dgm:prSet/>
      <dgm:spPr/>
      <dgm:t>
        <a:bodyPr/>
        <a:lstStyle/>
        <a:p>
          <a:endParaRPr lang="en-US"/>
        </a:p>
      </dgm:t>
    </dgm:pt>
    <dgm:pt modelId="{C8D0BDE9-2786-47B0-895E-2816CA2814A7}" type="sibTrans" cxnId="{2005B5CB-674D-4429-9C98-0F27EA9D1F87}">
      <dgm:prSet/>
      <dgm:spPr/>
      <dgm:t>
        <a:bodyPr/>
        <a:lstStyle/>
        <a:p>
          <a:endParaRPr lang="en-US"/>
        </a:p>
      </dgm:t>
    </dgm:pt>
    <dgm:pt modelId="{71B5A86C-2F42-4601-9620-4078529BA5D9}" type="pres">
      <dgm:prSet presAssocID="{67CD999E-4957-4556-A06C-77C02C683A7B}" presName="root" presStyleCnt="0">
        <dgm:presLayoutVars>
          <dgm:dir/>
          <dgm:resizeHandles val="exact"/>
        </dgm:presLayoutVars>
      </dgm:prSet>
      <dgm:spPr/>
    </dgm:pt>
    <dgm:pt modelId="{674ED423-5B8E-4563-BAD7-62D923A92902}" type="pres">
      <dgm:prSet presAssocID="{18A54F17-1FF7-461B-9C48-261FCBE5C912}" presName="compNode" presStyleCnt="0"/>
      <dgm:spPr/>
    </dgm:pt>
    <dgm:pt modelId="{9F120184-1805-4EEC-9B09-934BBD7EDC6D}" type="pres">
      <dgm:prSet presAssocID="{18A54F17-1FF7-461B-9C48-261FCBE5C912}" presName="bgRect" presStyleLbl="bgShp" presStyleIdx="0" presStyleCnt="3"/>
      <dgm:spPr/>
    </dgm:pt>
    <dgm:pt modelId="{3F23F086-1A22-4C24-9FAA-9EB06A56B2EE}" type="pres">
      <dgm:prSet presAssocID="{18A54F17-1FF7-461B-9C48-261FCBE5C9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732D8C8-28A8-4D7F-93E8-1ABEA3C7B311}" type="pres">
      <dgm:prSet presAssocID="{18A54F17-1FF7-461B-9C48-261FCBE5C912}" presName="spaceRect" presStyleCnt="0"/>
      <dgm:spPr/>
    </dgm:pt>
    <dgm:pt modelId="{7CA73EB3-4AF4-4882-8894-4D3557FC2898}" type="pres">
      <dgm:prSet presAssocID="{18A54F17-1FF7-461B-9C48-261FCBE5C912}" presName="parTx" presStyleLbl="revTx" presStyleIdx="0" presStyleCnt="3">
        <dgm:presLayoutVars>
          <dgm:chMax val="0"/>
          <dgm:chPref val="0"/>
        </dgm:presLayoutVars>
      </dgm:prSet>
      <dgm:spPr/>
    </dgm:pt>
    <dgm:pt modelId="{22920856-C999-4920-A6A4-96BBA7656774}" type="pres">
      <dgm:prSet presAssocID="{BC28AFC5-B0A9-443D-8217-2800FCEA4368}" presName="sibTrans" presStyleCnt="0"/>
      <dgm:spPr/>
    </dgm:pt>
    <dgm:pt modelId="{A16F35A8-D847-4CBF-8D7B-F3260105B922}" type="pres">
      <dgm:prSet presAssocID="{9FD1BE95-61AB-4CB7-B470-0DD95D8A9EBC}" presName="compNode" presStyleCnt="0"/>
      <dgm:spPr/>
    </dgm:pt>
    <dgm:pt modelId="{604F15A0-A0F6-4489-B925-CD206EA9FD19}" type="pres">
      <dgm:prSet presAssocID="{9FD1BE95-61AB-4CB7-B470-0DD95D8A9EBC}" presName="bgRect" presStyleLbl="bgShp" presStyleIdx="1" presStyleCnt="3"/>
      <dgm:spPr/>
    </dgm:pt>
    <dgm:pt modelId="{EECEA8C4-9F34-44D3-B2A1-5FDAC5A94372}" type="pres">
      <dgm:prSet presAssocID="{9FD1BE95-61AB-4CB7-B470-0DD95D8A9E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674990-E91F-4EE4-8DA6-03DD7717833E}" type="pres">
      <dgm:prSet presAssocID="{9FD1BE95-61AB-4CB7-B470-0DD95D8A9EBC}" presName="spaceRect" presStyleCnt="0"/>
      <dgm:spPr/>
    </dgm:pt>
    <dgm:pt modelId="{781A44F3-18AD-4902-9326-6F0151B3DB4F}" type="pres">
      <dgm:prSet presAssocID="{9FD1BE95-61AB-4CB7-B470-0DD95D8A9EBC}" presName="parTx" presStyleLbl="revTx" presStyleIdx="1" presStyleCnt="3">
        <dgm:presLayoutVars>
          <dgm:chMax val="0"/>
          <dgm:chPref val="0"/>
        </dgm:presLayoutVars>
      </dgm:prSet>
      <dgm:spPr/>
    </dgm:pt>
    <dgm:pt modelId="{C16B4E9E-72CA-465A-B048-278D05700BAA}" type="pres">
      <dgm:prSet presAssocID="{9B1A5483-43FF-4534-8A94-AD81D7ABB10A}" presName="sibTrans" presStyleCnt="0"/>
      <dgm:spPr/>
    </dgm:pt>
    <dgm:pt modelId="{6249785B-C847-4B34-A8A7-9AC40658082A}" type="pres">
      <dgm:prSet presAssocID="{52CE6721-B4E3-44C0-ABFD-6FCFD5A92151}" presName="compNode" presStyleCnt="0"/>
      <dgm:spPr/>
    </dgm:pt>
    <dgm:pt modelId="{A4E325B1-817A-4DD0-9717-409821B4BEBC}" type="pres">
      <dgm:prSet presAssocID="{52CE6721-B4E3-44C0-ABFD-6FCFD5A92151}" presName="bgRect" presStyleLbl="bgShp" presStyleIdx="2" presStyleCnt="3"/>
      <dgm:spPr/>
    </dgm:pt>
    <dgm:pt modelId="{71E907A8-EA5F-45B3-B13C-8728910D9429}" type="pres">
      <dgm:prSet presAssocID="{52CE6721-B4E3-44C0-ABFD-6FCFD5A921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585881B-69D8-4ED0-A4E3-CA1FF66F5B01}" type="pres">
      <dgm:prSet presAssocID="{52CE6721-B4E3-44C0-ABFD-6FCFD5A92151}" presName="spaceRect" presStyleCnt="0"/>
      <dgm:spPr/>
    </dgm:pt>
    <dgm:pt modelId="{2394DF8E-B2F3-4721-B824-03DD0FF8279A}" type="pres">
      <dgm:prSet presAssocID="{52CE6721-B4E3-44C0-ABFD-6FCFD5A921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B12E50-AED9-4C6E-8B95-EC225E7A1831}" type="presOf" srcId="{52CE6721-B4E3-44C0-ABFD-6FCFD5A92151}" destId="{2394DF8E-B2F3-4721-B824-03DD0FF8279A}" srcOrd="0" destOrd="0" presId="urn:microsoft.com/office/officeart/2018/2/layout/IconVerticalSolidList"/>
    <dgm:cxn modelId="{DD052F59-5FE8-4242-AE37-8D4C35371BCA}" type="presOf" srcId="{18A54F17-1FF7-461B-9C48-261FCBE5C912}" destId="{7CA73EB3-4AF4-4882-8894-4D3557FC2898}" srcOrd="0" destOrd="0" presId="urn:microsoft.com/office/officeart/2018/2/layout/IconVerticalSolidList"/>
    <dgm:cxn modelId="{83C65BA5-6F66-4374-A36B-69F787588915}" srcId="{67CD999E-4957-4556-A06C-77C02C683A7B}" destId="{18A54F17-1FF7-461B-9C48-261FCBE5C912}" srcOrd="0" destOrd="0" parTransId="{DEAD0C04-B453-4A85-90DB-CD0E58AE98B0}" sibTransId="{BC28AFC5-B0A9-443D-8217-2800FCEA4368}"/>
    <dgm:cxn modelId="{2005B5CB-674D-4429-9C98-0F27EA9D1F87}" srcId="{67CD999E-4957-4556-A06C-77C02C683A7B}" destId="{52CE6721-B4E3-44C0-ABFD-6FCFD5A92151}" srcOrd="2" destOrd="0" parTransId="{50360289-988E-4F80-909B-8EE626B1E884}" sibTransId="{C8D0BDE9-2786-47B0-895E-2816CA2814A7}"/>
    <dgm:cxn modelId="{C61B94DD-CEC2-4B64-9262-3FA3B064ED3A}" srcId="{67CD999E-4957-4556-A06C-77C02C683A7B}" destId="{9FD1BE95-61AB-4CB7-B470-0DD95D8A9EBC}" srcOrd="1" destOrd="0" parTransId="{BF9DE011-D559-473B-8D0A-282297BCDC48}" sibTransId="{9B1A5483-43FF-4534-8A94-AD81D7ABB10A}"/>
    <dgm:cxn modelId="{383F43E5-72F8-4E47-9A2F-95DAF6A9C122}" type="presOf" srcId="{67CD999E-4957-4556-A06C-77C02C683A7B}" destId="{71B5A86C-2F42-4601-9620-4078529BA5D9}" srcOrd="0" destOrd="0" presId="urn:microsoft.com/office/officeart/2018/2/layout/IconVerticalSolidList"/>
    <dgm:cxn modelId="{1305BFEA-5058-4B62-9847-9BF2D03A300A}" type="presOf" srcId="{9FD1BE95-61AB-4CB7-B470-0DD95D8A9EBC}" destId="{781A44F3-18AD-4902-9326-6F0151B3DB4F}" srcOrd="0" destOrd="0" presId="urn:microsoft.com/office/officeart/2018/2/layout/IconVerticalSolidList"/>
    <dgm:cxn modelId="{F8B17554-DB07-4A0B-95CD-4EF30800376A}" type="presParOf" srcId="{71B5A86C-2F42-4601-9620-4078529BA5D9}" destId="{674ED423-5B8E-4563-BAD7-62D923A92902}" srcOrd="0" destOrd="0" presId="urn:microsoft.com/office/officeart/2018/2/layout/IconVerticalSolidList"/>
    <dgm:cxn modelId="{7FE0A181-0B3C-4B62-9C02-71802828C6B5}" type="presParOf" srcId="{674ED423-5B8E-4563-BAD7-62D923A92902}" destId="{9F120184-1805-4EEC-9B09-934BBD7EDC6D}" srcOrd="0" destOrd="0" presId="urn:microsoft.com/office/officeart/2018/2/layout/IconVerticalSolidList"/>
    <dgm:cxn modelId="{6B487662-A742-419D-B5F6-3BB2FCE5C02F}" type="presParOf" srcId="{674ED423-5B8E-4563-BAD7-62D923A92902}" destId="{3F23F086-1A22-4C24-9FAA-9EB06A56B2EE}" srcOrd="1" destOrd="0" presId="urn:microsoft.com/office/officeart/2018/2/layout/IconVerticalSolidList"/>
    <dgm:cxn modelId="{7A37ED95-253D-4D28-AD1D-018A0E95EEA8}" type="presParOf" srcId="{674ED423-5B8E-4563-BAD7-62D923A92902}" destId="{D732D8C8-28A8-4D7F-93E8-1ABEA3C7B311}" srcOrd="2" destOrd="0" presId="urn:microsoft.com/office/officeart/2018/2/layout/IconVerticalSolidList"/>
    <dgm:cxn modelId="{DD73F213-AABB-49CB-86A0-D3F5E7C3E1A1}" type="presParOf" srcId="{674ED423-5B8E-4563-BAD7-62D923A92902}" destId="{7CA73EB3-4AF4-4882-8894-4D3557FC2898}" srcOrd="3" destOrd="0" presId="urn:microsoft.com/office/officeart/2018/2/layout/IconVerticalSolidList"/>
    <dgm:cxn modelId="{5FED2ABE-54A5-4C12-BFE1-3975B5EFCD69}" type="presParOf" srcId="{71B5A86C-2F42-4601-9620-4078529BA5D9}" destId="{22920856-C999-4920-A6A4-96BBA7656774}" srcOrd="1" destOrd="0" presId="urn:microsoft.com/office/officeart/2018/2/layout/IconVerticalSolidList"/>
    <dgm:cxn modelId="{794BB7D2-4FEE-457D-82EB-7161C3C99AF2}" type="presParOf" srcId="{71B5A86C-2F42-4601-9620-4078529BA5D9}" destId="{A16F35A8-D847-4CBF-8D7B-F3260105B922}" srcOrd="2" destOrd="0" presId="urn:microsoft.com/office/officeart/2018/2/layout/IconVerticalSolidList"/>
    <dgm:cxn modelId="{28F80A54-9E25-496C-8E1F-C6ACED0BAEBA}" type="presParOf" srcId="{A16F35A8-D847-4CBF-8D7B-F3260105B922}" destId="{604F15A0-A0F6-4489-B925-CD206EA9FD19}" srcOrd="0" destOrd="0" presId="urn:microsoft.com/office/officeart/2018/2/layout/IconVerticalSolidList"/>
    <dgm:cxn modelId="{0C40F86F-B53E-4F78-BCBF-A42FC3EC1D66}" type="presParOf" srcId="{A16F35A8-D847-4CBF-8D7B-F3260105B922}" destId="{EECEA8C4-9F34-44D3-B2A1-5FDAC5A94372}" srcOrd="1" destOrd="0" presId="urn:microsoft.com/office/officeart/2018/2/layout/IconVerticalSolidList"/>
    <dgm:cxn modelId="{55E1A5F9-7CE7-4078-B909-A6411EEA88A7}" type="presParOf" srcId="{A16F35A8-D847-4CBF-8D7B-F3260105B922}" destId="{D0674990-E91F-4EE4-8DA6-03DD7717833E}" srcOrd="2" destOrd="0" presId="urn:microsoft.com/office/officeart/2018/2/layout/IconVerticalSolidList"/>
    <dgm:cxn modelId="{67077899-3711-4B69-91AC-26633A88EEED}" type="presParOf" srcId="{A16F35A8-D847-4CBF-8D7B-F3260105B922}" destId="{781A44F3-18AD-4902-9326-6F0151B3DB4F}" srcOrd="3" destOrd="0" presId="urn:microsoft.com/office/officeart/2018/2/layout/IconVerticalSolidList"/>
    <dgm:cxn modelId="{693E1C19-15BB-4A5D-96EB-F742E709F34F}" type="presParOf" srcId="{71B5A86C-2F42-4601-9620-4078529BA5D9}" destId="{C16B4E9E-72CA-465A-B048-278D05700BAA}" srcOrd="3" destOrd="0" presId="urn:microsoft.com/office/officeart/2018/2/layout/IconVerticalSolidList"/>
    <dgm:cxn modelId="{F551F06F-6D9B-4225-9699-16D6970F7A31}" type="presParOf" srcId="{71B5A86C-2F42-4601-9620-4078529BA5D9}" destId="{6249785B-C847-4B34-A8A7-9AC40658082A}" srcOrd="4" destOrd="0" presId="urn:microsoft.com/office/officeart/2018/2/layout/IconVerticalSolidList"/>
    <dgm:cxn modelId="{3B96AC7E-B57E-41D4-ADFC-BEB48EBA3FB0}" type="presParOf" srcId="{6249785B-C847-4B34-A8A7-9AC40658082A}" destId="{A4E325B1-817A-4DD0-9717-409821B4BEBC}" srcOrd="0" destOrd="0" presId="urn:microsoft.com/office/officeart/2018/2/layout/IconVerticalSolidList"/>
    <dgm:cxn modelId="{386A28E7-5A5D-437F-A45A-A1AE5EAA3DB9}" type="presParOf" srcId="{6249785B-C847-4B34-A8A7-9AC40658082A}" destId="{71E907A8-EA5F-45B3-B13C-8728910D9429}" srcOrd="1" destOrd="0" presId="urn:microsoft.com/office/officeart/2018/2/layout/IconVerticalSolidList"/>
    <dgm:cxn modelId="{24251C11-29D8-4D60-B05D-DBFE45AFB9C0}" type="presParOf" srcId="{6249785B-C847-4B34-A8A7-9AC40658082A}" destId="{2585881B-69D8-4ED0-A4E3-CA1FF66F5B01}" srcOrd="2" destOrd="0" presId="urn:microsoft.com/office/officeart/2018/2/layout/IconVerticalSolidList"/>
    <dgm:cxn modelId="{104A0E18-FEB5-4A37-9874-4CB1064376A1}" type="presParOf" srcId="{6249785B-C847-4B34-A8A7-9AC40658082A}" destId="{2394DF8E-B2F3-4721-B824-03DD0FF827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D999E-4957-4556-A06C-77C02C683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A54F17-1FF7-461B-9C48-261FCBE5C912}">
      <dgm:prSet/>
      <dgm:spPr/>
      <dgm:t>
        <a:bodyPr/>
        <a:lstStyle/>
        <a:p>
          <a:r>
            <a:rPr lang="en-US" dirty="0"/>
            <a:t>NA sales proportion have decreased considerably in 2016</a:t>
          </a:r>
        </a:p>
      </dgm:t>
    </dgm:pt>
    <dgm:pt modelId="{DEAD0C04-B453-4A85-90DB-CD0E58AE98B0}" type="parTrans" cxnId="{83C65BA5-6F66-4374-A36B-69F787588915}">
      <dgm:prSet/>
      <dgm:spPr/>
      <dgm:t>
        <a:bodyPr/>
        <a:lstStyle/>
        <a:p>
          <a:endParaRPr lang="en-US"/>
        </a:p>
      </dgm:t>
    </dgm:pt>
    <dgm:pt modelId="{BC28AFC5-B0A9-443D-8217-2800FCEA4368}" type="sibTrans" cxnId="{83C65BA5-6F66-4374-A36B-69F787588915}">
      <dgm:prSet/>
      <dgm:spPr/>
      <dgm:t>
        <a:bodyPr/>
        <a:lstStyle/>
        <a:p>
          <a:endParaRPr lang="en-US"/>
        </a:p>
      </dgm:t>
    </dgm:pt>
    <dgm:pt modelId="{9FD1BE95-61AB-4CB7-B470-0DD95D8A9EBC}">
      <dgm:prSet/>
      <dgm:spPr/>
      <dgm:t>
        <a:bodyPr/>
        <a:lstStyle/>
        <a:p>
          <a:r>
            <a:rPr lang="en-US" dirty="0"/>
            <a:t>EU and JP regions have shown an increase in proportion of global sales since 2010</a:t>
          </a:r>
        </a:p>
      </dgm:t>
    </dgm:pt>
    <dgm:pt modelId="{BF9DE011-D559-473B-8D0A-282297BCDC48}" type="parTrans" cxnId="{C61B94DD-CEC2-4B64-9262-3FA3B064ED3A}">
      <dgm:prSet/>
      <dgm:spPr/>
      <dgm:t>
        <a:bodyPr/>
        <a:lstStyle/>
        <a:p>
          <a:endParaRPr lang="en-US"/>
        </a:p>
      </dgm:t>
    </dgm:pt>
    <dgm:pt modelId="{9B1A5483-43FF-4534-8A94-AD81D7ABB10A}" type="sibTrans" cxnId="{C61B94DD-CEC2-4B64-9262-3FA3B064ED3A}">
      <dgm:prSet/>
      <dgm:spPr/>
      <dgm:t>
        <a:bodyPr/>
        <a:lstStyle/>
        <a:p>
          <a:endParaRPr lang="en-US"/>
        </a:p>
      </dgm:t>
    </dgm:pt>
    <dgm:pt modelId="{52CE6721-B4E3-44C0-ABFD-6FCFD5A92151}">
      <dgm:prSet/>
      <dgm:spPr/>
      <dgm:t>
        <a:bodyPr/>
        <a:lstStyle/>
        <a:p>
          <a:r>
            <a:rPr lang="en-US" dirty="0"/>
            <a:t>Although other regions(potentially China and India) have the least market share, they show an improved market performance</a:t>
          </a:r>
        </a:p>
      </dgm:t>
    </dgm:pt>
    <dgm:pt modelId="{50360289-988E-4F80-909B-8EE626B1E884}" type="parTrans" cxnId="{2005B5CB-674D-4429-9C98-0F27EA9D1F87}">
      <dgm:prSet/>
      <dgm:spPr/>
      <dgm:t>
        <a:bodyPr/>
        <a:lstStyle/>
        <a:p>
          <a:endParaRPr lang="en-US"/>
        </a:p>
      </dgm:t>
    </dgm:pt>
    <dgm:pt modelId="{C8D0BDE9-2786-47B0-895E-2816CA2814A7}" type="sibTrans" cxnId="{2005B5CB-674D-4429-9C98-0F27EA9D1F87}">
      <dgm:prSet/>
      <dgm:spPr/>
      <dgm:t>
        <a:bodyPr/>
        <a:lstStyle/>
        <a:p>
          <a:endParaRPr lang="en-US"/>
        </a:p>
      </dgm:t>
    </dgm:pt>
    <dgm:pt modelId="{71B5A86C-2F42-4601-9620-4078529BA5D9}" type="pres">
      <dgm:prSet presAssocID="{67CD999E-4957-4556-A06C-77C02C683A7B}" presName="root" presStyleCnt="0">
        <dgm:presLayoutVars>
          <dgm:dir/>
          <dgm:resizeHandles val="exact"/>
        </dgm:presLayoutVars>
      </dgm:prSet>
      <dgm:spPr/>
    </dgm:pt>
    <dgm:pt modelId="{674ED423-5B8E-4563-BAD7-62D923A92902}" type="pres">
      <dgm:prSet presAssocID="{18A54F17-1FF7-461B-9C48-261FCBE5C912}" presName="compNode" presStyleCnt="0"/>
      <dgm:spPr/>
    </dgm:pt>
    <dgm:pt modelId="{9F120184-1805-4EEC-9B09-934BBD7EDC6D}" type="pres">
      <dgm:prSet presAssocID="{18A54F17-1FF7-461B-9C48-261FCBE5C912}" presName="bgRect" presStyleLbl="bgShp" presStyleIdx="0" presStyleCnt="3"/>
      <dgm:spPr/>
    </dgm:pt>
    <dgm:pt modelId="{3F23F086-1A22-4C24-9FAA-9EB06A56B2EE}" type="pres">
      <dgm:prSet presAssocID="{18A54F17-1FF7-461B-9C48-261FCBE5C9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732D8C8-28A8-4D7F-93E8-1ABEA3C7B311}" type="pres">
      <dgm:prSet presAssocID="{18A54F17-1FF7-461B-9C48-261FCBE5C912}" presName="spaceRect" presStyleCnt="0"/>
      <dgm:spPr/>
    </dgm:pt>
    <dgm:pt modelId="{7CA73EB3-4AF4-4882-8894-4D3557FC2898}" type="pres">
      <dgm:prSet presAssocID="{18A54F17-1FF7-461B-9C48-261FCBE5C912}" presName="parTx" presStyleLbl="revTx" presStyleIdx="0" presStyleCnt="3">
        <dgm:presLayoutVars>
          <dgm:chMax val="0"/>
          <dgm:chPref val="0"/>
        </dgm:presLayoutVars>
      </dgm:prSet>
      <dgm:spPr/>
    </dgm:pt>
    <dgm:pt modelId="{22920856-C999-4920-A6A4-96BBA7656774}" type="pres">
      <dgm:prSet presAssocID="{BC28AFC5-B0A9-443D-8217-2800FCEA4368}" presName="sibTrans" presStyleCnt="0"/>
      <dgm:spPr/>
    </dgm:pt>
    <dgm:pt modelId="{A16F35A8-D847-4CBF-8D7B-F3260105B922}" type="pres">
      <dgm:prSet presAssocID="{9FD1BE95-61AB-4CB7-B470-0DD95D8A9EBC}" presName="compNode" presStyleCnt="0"/>
      <dgm:spPr/>
    </dgm:pt>
    <dgm:pt modelId="{604F15A0-A0F6-4489-B925-CD206EA9FD19}" type="pres">
      <dgm:prSet presAssocID="{9FD1BE95-61AB-4CB7-B470-0DD95D8A9EBC}" presName="bgRect" presStyleLbl="bgShp" presStyleIdx="1" presStyleCnt="3"/>
      <dgm:spPr/>
    </dgm:pt>
    <dgm:pt modelId="{EECEA8C4-9F34-44D3-B2A1-5FDAC5A94372}" type="pres">
      <dgm:prSet presAssocID="{9FD1BE95-61AB-4CB7-B470-0DD95D8A9E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674990-E91F-4EE4-8DA6-03DD7717833E}" type="pres">
      <dgm:prSet presAssocID="{9FD1BE95-61AB-4CB7-B470-0DD95D8A9EBC}" presName="spaceRect" presStyleCnt="0"/>
      <dgm:spPr/>
    </dgm:pt>
    <dgm:pt modelId="{781A44F3-18AD-4902-9326-6F0151B3DB4F}" type="pres">
      <dgm:prSet presAssocID="{9FD1BE95-61AB-4CB7-B470-0DD95D8A9EBC}" presName="parTx" presStyleLbl="revTx" presStyleIdx="1" presStyleCnt="3">
        <dgm:presLayoutVars>
          <dgm:chMax val="0"/>
          <dgm:chPref val="0"/>
        </dgm:presLayoutVars>
      </dgm:prSet>
      <dgm:spPr/>
    </dgm:pt>
    <dgm:pt modelId="{C16B4E9E-72CA-465A-B048-278D05700BAA}" type="pres">
      <dgm:prSet presAssocID="{9B1A5483-43FF-4534-8A94-AD81D7ABB10A}" presName="sibTrans" presStyleCnt="0"/>
      <dgm:spPr/>
    </dgm:pt>
    <dgm:pt modelId="{6249785B-C847-4B34-A8A7-9AC40658082A}" type="pres">
      <dgm:prSet presAssocID="{52CE6721-B4E3-44C0-ABFD-6FCFD5A92151}" presName="compNode" presStyleCnt="0"/>
      <dgm:spPr/>
    </dgm:pt>
    <dgm:pt modelId="{A4E325B1-817A-4DD0-9717-409821B4BEBC}" type="pres">
      <dgm:prSet presAssocID="{52CE6721-B4E3-44C0-ABFD-6FCFD5A92151}" presName="bgRect" presStyleLbl="bgShp" presStyleIdx="2" presStyleCnt="3"/>
      <dgm:spPr/>
    </dgm:pt>
    <dgm:pt modelId="{71E907A8-EA5F-45B3-B13C-8728910D9429}" type="pres">
      <dgm:prSet presAssocID="{52CE6721-B4E3-44C0-ABFD-6FCFD5A921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585881B-69D8-4ED0-A4E3-CA1FF66F5B01}" type="pres">
      <dgm:prSet presAssocID="{52CE6721-B4E3-44C0-ABFD-6FCFD5A92151}" presName="spaceRect" presStyleCnt="0"/>
      <dgm:spPr/>
    </dgm:pt>
    <dgm:pt modelId="{2394DF8E-B2F3-4721-B824-03DD0FF8279A}" type="pres">
      <dgm:prSet presAssocID="{52CE6721-B4E3-44C0-ABFD-6FCFD5A921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B12E50-AED9-4C6E-8B95-EC225E7A1831}" type="presOf" srcId="{52CE6721-B4E3-44C0-ABFD-6FCFD5A92151}" destId="{2394DF8E-B2F3-4721-B824-03DD0FF8279A}" srcOrd="0" destOrd="0" presId="urn:microsoft.com/office/officeart/2018/2/layout/IconVerticalSolidList"/>
    <dgm:cxn modelId="{DD052F59-5FE8-4242-AE37-8D4C35371BCA}" type="presOf" srcId="{18A54F17-1FF7-461B-9C48-261FCBE5C912}" destId="{7CA73EB3-4AF4-4882-8894-4D3557FC2898}" srcOrd="0" destOrd="0" presId="urn:microsoft.com/office/officeart/2018/2/layout/IconVerticalSolidList"/>
    <dgm:cxn modelId="{83C65BA5-6F66-4374-A36B-69F787588915}" srcId="{67CD999E-4957-4556-A06C-77C02C683A7B}" destId="{18A54F17-1FF7-461B-9C48-261FCBE5C912}" srcOrd="0" destOrd="0" parTransId="{DEAD0C04-B453-4A85-90DB-CD0E58AE98B0}" sibTransId="{BC28AFC5-B0A9-443D-8217-2800FCEA4368}"/>
    <dgm:cxn modelId="{2005B5CB-674D-4429-9C98-0F27EA9D1F87}" srcId="{67CD999E-4957-4556-A06C-77C02C683A7B}" destId="{52CE6721-B4E3-44C0-ABFD-6FCFD5A92151}" srcOrd="2" destOrd="0" parTransId="{50360289-988E-4F80-909B-8EE626B1E884}" sibTransId="{C8D0BDE9-2786-47B0-895E-2816CA2814A7}"/>
    <dgm:cxn modelId="{C61B94DD-CEC2-4B64-9262-3FA3B064ED3A}" srcId="{67CD999E-4957-4556-A06C-77C02C683A7B}" destId="{9FD1BE95-61AB-4CB7-B470-0DD95D8A9EBC}" srcOrd="1" destOrd="0" parTransId="{BF9DE011-D559-473B-8D0A-282297BCDC48}" sibTransId="{9B1A5483-43FF-4534-8A94-AD81D7ABB10A}"/>
    <dgm:cxn modelId="{383F43E5-72F8-4E47-9A2F-95DAF6A9C122}" type="presOf" srcId="{67CD999E-4957-4556-A06C-77C02C683A7B}" destId="{71B5A86C-2F42-4601-9620-4078529BA5D9}" srcOrd="0" destOrd="0" presId="urn:microsoft.com/office/officeart/2018/2/layout/IconVerticalSolidList"/>
    <dgm:cxn modelId="{1305BFEA-5058-4B62-9847-9BF2D03A300A}" type="presOf" srcId="{9FD1BE95-61AB-4CB7-B470-0DD95D8A9EBC}" destId="{781A44F3-18AD-4902-9326-6F0151B3DB4F}" srcOrd="0" destOrd="0" presId="urn:microsoft.com/office/officeart/2018/2/layout/IconVerticalSolidList"/>
    <dgm:cxn modelId="{F8B17554-DB07-4A0B-95CD-4EF30800376A}" type="presParOf" srcId="{71B5A86C-2F42-4601-9620-4078529BA5D9}" destId="{674ED423-5B8E-4563-BAD7-62D923A92902}" srcOrd="0" destOrd="0" presId="urn:microsoft.com/office/officeart/2018/2/layout/IconVerticalSolidList"/>
    <dgm:cxn modelId="{7FE0A181-0B3C-4B62-9C02-71802828C6B5}" type="presParOf" srcId="{674ED423-5B8E-4563-BAD7-62D923A92902}" destId="{9F120184-1805-4EEC-9B09-934BBD7EDC6D}" srcOrd="0" destOrd="0" presId="urn:microsoft.com/office/officeart/2018/2/layout/IconVerticalSolidList"/>
    <dgm:cxn modelId="{6B487662-A742-419D-B5F6-3BB2FCE5C02F}" type="presParOf" srcId="{674ED423-5B8E-4563-BAD7-62D923A92902}" destId="{3F23F086-1A22-4C24-9FAA-9EB06A56B2EE}" srcOrd="1" destOrd="0" presId="urn:microsoft.com/office/officeart/2018/2/layout/IconVerticalSolidList"/>
    <dgm:cxn modelId="{7A37ED95-253D-4D28-AD1D-018A0E95EEA8}" type="presParOf" srcId="{674ED423-5B8E-4563-BAD7-62D923A92902}" destId="{D732D8C8-28A8-4D7F-93E8-1ABEA3C7B311}" srcOrd="2" destOrd="0" presId="urn:microsoft.com/office/officeart/2018/2/layout/IconVerticalSolidList"/>
    <dgm:cxn modelId="{DD73F213-AABB-49CB-86A0-D3F5E7C3E1A1}" type="presParOf" srcId="{674ED423-5B8E-4563-BAD7-62D923A92902}" destId="{7CA73EB3-4AF4-4882-8894-4D3557FC2898}" srcOrd="3" destOrd="0" presId="urn:microsoft.com/office/officeart/2018/2/layout/IconVerticalSolidList"/>
    <dgm:cxn modelId="{5FED2ABE-54A5-4C12-BFE1-3975B5EFCD69}" type="presParOf" srcId="{71B5A86C-2F42-4601-9620-4078529BA5D9}" destId="{22920856-C999-4920-A6A4-96BBA7656774}" srcOrd="1" destOrd="0" presId="urn:microsoft.com/office/officeart/2018/2/layout/IconVerticalSolidList"/>
    <dgm:cxn modelId="{794BB7D2-4FEE-457D-82EB-7161C3C99AF2}" type="presParOf" srcId="{71B5A86C-2F42-4601-9620-4078529BA5D9}" destId="{A16F35A8-D847-4CBF-8D7B-F3260105B922}" srcOrd="2" destOrd="0" presId="urn:microsoft.com/office/officeart/2018/2/layout/IconVerticalSolidList"/>
    <dgm:cxn modelId="{28F80A54-9E25-496C-8E1F-C6ACED0BAEBA}" type="presParOf" srcId="{A16F35A8-D847-4CBF-8D7B-F3260105B922}" destId="{604F15A0-A0F6-4489-B925-CD206EA9FD19}" srcOrd="0" destOrd="0" presId="urn:microsoft.com/office/officeart/2018/2/layout/IconVerticalSolidList"/>
    <dgm:cxn modelId="{0C40F86F-B53E-4F78-BCBF-A42FC3EC1D66}" type="presParOf" srcId="{A16F35A8-D847-4CBF-8D7B-F3260105B922}" destId="{EECEA8C4-9F34-44D3-B2A1-5FDAC5A94372}" srcOrd="1" destOrd="0" presId="urn:microsoft.com/office/officeart/2018/2/layout/IconVerticalSolidList"/>
    <dgm:cxn modelId="{55E1A5F9-7CE7-4078-B909-A6411EEA88A7}" type="presParOf" srcId="{A16F35A8-D847-4CBF-8D7B-F3260105B922}" destId="{D0674990-E91F-4EE4-8DA6-03DD7717833E}" srcOrd="2" destOrd="0" presId="urn:microsoft.com/office/officeart/2018/2/layout/IconVerticalSolidList"/>
    <dgm:cxn modelId="{67077899-3711-4B69-91AC-26633A88EEED}" type="presParOf" srcId="{A16F35A8-D847-4CBF-8D7B-F3260105B922}" destId="{781A44F3-18AD-4902-9326-6F0151B3DB4F}" srcOrd="3" destOrd="0" presId="urn:microsoft.com/office/officeart/2018/2/layout/IconVerticalSolidList"/>
    <dgm:cxn modelId="{693E1C19-15BB-4A5D-96EB-F742E709F34F}" type="presParOf" srcId="{71B5A86C-2F42-4601-9620-4078529BA5D9}" destId="{C16B4E9E-72CA-465A-B048-278D05700BAA}" srcOrd="3" destOrd="0" presId="urn:microsoft.com/office/officeart/2018/2/layout/IconVerticalSolidList"/>
    <dgm:cxn modelId="{F551F06F-6D9B-4225-9699-16D6970F7A31}" type="presParOf" srcId="{71B5A86C-2F42-4601-9620-4078529BA5D9}" destId="{6249785B-C847-4B34-A8A7-9AC40658082A}" srcOrd="4" destOrd="0" presId="urn:microsoft.com/office/officeart/2018/2/layout/IconVerticalSolidList"/>
    <dgm:cxn modelId="{3B96AC7E-B57E-41D4-ADFC-BEB48EBA3FB0}" type="presParOf" srcId="{6249785B-C847-4B34-A8A7-9AC40658082A}" destId="{A4E325B1-817A-4DD0-9717-409821B4BEBC}" srcOrd="0" destOrd="0" presId="urn:microsoft.com/office/officeart/2018/2/layout/IconVerticalSolidList"/>
    <dgm:cxn modelId="{386A28E7-5A5D-437F-A45A-A1AE5EAA3DB9}" type="presParOf" srcId="{6249785B-C847-4B34-A8A7-9AC40658082A}" destId="{71E907A8-EA5F-45B3-B13C-8728910D9429}" srcOrd="1" destOrd="0" presId="urn:microsoft.com/office/officeart/2018/2/layout/IconVerticalSolidList"/>
    <dgm:cxn modelId="{24251C11-29D8-4D60-B05D-DBFE45AFB9C0}" type="presParOf" srcId="{6249785B-C847-4B34-A8A7-9AC40658082A}" destId="{2585881B-69D8-4ED0-A4E3-CA1FF66F5B01}" srcOrd="2" destOrd="0" presId="urn:microsoft.com/office/officeart/2018/2/layout/IconVerticalSolidList"/>
    <dgm:cxn modelId="{104A0E18-FEB5-4A37-9874-4CB1064376A1}" type="presParOf" srcId="{6249785B-C847-4B34-A8A7-9AC40658082A}" destId="{2394DF8E-B2F3-4721-B824-03DD0FF827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9BA79-229D-AC4C-8887-B27F4AE831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7C41A1-D1BC-934E-9798-8239F93CF442}">
      <dgm:prSet custT="1"/>
      <dgm:spPr/>
      <dgm:t>
        <a:bodyPr/>
        <a:lstStyle/>
        <a:p>
          <a:pPr algn="ctr"/>
          <a:r>
            <a:rPr lang="en-US" sz="5000" dirty="0"/>
            <a:t> 1. </a:t>
          </a:r>
          <a:r>
            <a:rPr lang="en-US" sz="5000" dirty="0">
              <a:latin typeface="+mj-lt"/>
            </a:rPr>
            <a:t>North America</a:t>
          </a:r>
        </a:p>
      </dgm:t>
    </dgm:pt>
    <dgm:pt modelId="{B4CEE29A-8704-3A4C-9C33-F3DB37CCDC5B}" type="parTrans" cxnId="{AD592DF1-BD1D-654E-8098-E573F06522D0}">
      <dgm:prSet/>
      <dgm:spPr/>
      <dgm:t>
        <a:bodyPr/>
        <a:lstStyle/>
        <a:p>
          <a:endParaRPr lang="en-US"/>
        </a:p>
      </dgm:t>
    </dgm:pt>
    <dgm:pt modelId="{EA218C94-A460-3547-826E-53B32A988D66}" type="sibTrans" cxnId="{AD592DF1-BD1D-654E-8098-E573F06522D0}">
      <dgm:prSet/>
      <dgm:spPr/>
      <dgm:t>
        <a:bodyPr/>
        <a:lstStyle/>
        <a:p>
          <a:endParaRPr lang="en-US"/>
        </a:p>
      </dgm:t>
    </dgm:pt>
    <dgm:pt modelId="{63E952FF-2D83-1E42-8D98-B14482728FC3}">
      <dgm:prSet custT="1"/>
      <dgm:spPr/>
      <dgm:t>
        <a:bodyPr/>
        <a:lstStyle/>
        <a:p>
          <a:pPr algn="ctr"/>
          <a:r>
            <a:rPr lang="en-US" sz="5000" dirty="0">
              <a:latin typeface="+mj-lt"/>
            </a:rPr>
            <a:t>2. Europe </a:t>
          </a:r>
        </a:p>
      </dgm:t>
    </dgm:pt>
    <dgm:pt modelId="{1B6B985C-660C-A543-A0D0-CB3BCB193A31}" type="parTrans" cxnId="{13943103-C878-CF44-9131-3934343FB333}">
      <dgm:prSet/>
      <dgm:spPr/>
      <dgm:t>
        <a:bodyPr/>
        <a:lstStyle/>
        <a:p>
          <a:endParaRPr lang="en-US"/>
        </a:p>
      </dgm:t>
    </dgm:pt>
    <dgm:pt modelId="{B7ADDCD2-02CE-7C4D-8A1E-D75CE6EE66D8}" type="sibTrans" cxnId="{13943103-C878-CF44-9131-3934343FB333}">
      <dgm:prSet/>
      <dgm:spPr/>
      <dgm:t>
        <a:bodyPr/>
        <a:lstStyle/>
        <a:p>
          <a:endParaRPr lang="en-US"/>
        </a:p>
      </dgm:t>
    </dgm:pt>
    <dgm:pt modelId="{65403D4B-794E-B34D-BD96-1BE747B5EF94}">
      <dgm:prSet custT="1"/>
      <dgm:spPr/>
      <dgm:t>
        <a:bodyPr anchor="b" anchorCtr="0"/>
        <a:lstStyle/>
        <a:p>
          <a:pPr algn="l"/>
          <a:endParaRPr lang="en-US" sz="2600" dirty="0">
            <a:latin typeface="+mj-lt"/>
          </a:endParaRPr>
        </a:p>
        <a:p>
          <a:pPr algn="ctr"/>
          <a:r>
            <a:rPr lang="en-US" sz="5000" dirty="0">
              <a:latin typeface="+mj-lt"/>
            </a:rPr>
            <a:t>3. Japan</a:t>
          </a:r>
        </a:p>
        <a:p>
          <a:pPr algn="l"/>
          <a:endParaRPr lang="en-US" sz="2600" dirty="0"/>
        </a:p>
      </dgm:t>
    </dgm:pt>
    <dgm:pt modelId="{C1ABBF5A-C88A-9E47-A234-0F620A052AAD}" type="parTrans" cxnId="{054709F2-6A8A-244D-A628-D6FF29978384}">
      <dgm:prSet/>
      <dgm:spPr/>
      <dgm:t>
        <a:bodyPr/>
        <a:lstStyle/>
        <a:p>
          <a:endParaRPr lang="en-US"/>
        </a:p>
      </dgm:t>
    </dgm:pt>
    <dgm:pt modelId="{7B52DA2F-2B51-EE4A-9638-692BC488F070}" type="sibTrans" cxnId="{054709F2-6A8A-244D-A628-D6FF29978384}">
      <dgm:prSet/>
      <dgm:spPr/>
      <dgm:t>
        <a:bodyPr/>
        <a:lstStyle/>
        <a:p>
          <a:endParaRPr lang="en-US"/>
        </a:p>
      </dgm:t>
    </dgm:pt>
    <dgm:pt modelId="{18949E20-3486-1A46-9D39-146ED71F25B9}" type="pres">
      <dgm:prSet presAssocID="{DB09BA79-229D-AC4C-8887-B27F4AE831EB}" presName="linear" presStyleCnt="0">
        <dgm:presLayoutVars>
          <dgm:animLvl val="lvl"/>
          <dgm:resizeHandles val="exact"/>
        </dgm:presLayoutVars>
      </dgm:prSet>
      <dgm:spPr/>
    </dgm:pt>
    <dgm:pt modelId="{723A5D5A-8630-1142-B84C-B149B8EEF801}" type="pres">
      <dgm:prSet presAssocID="{3F7C41A1-D1BC-934E-9798-8239F93CF4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E41907-0602-884C-9FB4-36781856BB58}" type="pres">
      <dgm:prSet presAssocID="{EA218C94-A460-3547-826E-53B32A988D66}" presName="spacer" presStyleCnt="0"/>
      <dgm:spPr/>
    </dgm:pt>
    <dgm:pt modelId="{A73CA3BC-E334-1D41-B8C6-ED278893D8AD}" type="pres">
      <dgm:prSet presAssocID="{63E952FF-2D83-1E42-8D98-B14482728F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7FCAC6-EE74-C24C-8606-6F960D93DF7C}" type="pres">
      <dgm:prSet presAssocID="{B7ADDCD2-02CE-7C4D-8A1E-D75CE6EE66D8}" presName="spacer" presStyleCnt="0"/>
      <dgm:spPr/>
    </dgm:pt>
    <dgm:pt modelId="{2D531989-2FD0-9740-A932-84AEEA2A61AD}" type="pres">
      <dgm:prSet presAssocID="{65403D4B-794E-B34D-BD96-1BE747B5EF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943103-C878-CF44-9131-3934343FB333}" srcId="{DB09BA79-229D-AC4C-8887-B27F4AE831EB}" destId="{63E952FF-2D83-1E42-8D98-B14482728FC3}" srcOrd="1" destOrd="0" parTransId="{1B6B985C-660C-A543-A0D0-CB3BCB193A31}" sibTransId="{B7ADDCD2-02CE-7C4D-8A1E-D75CE6EE66D8}"/>
    <dgm:cxn modelId="{2B6AB585-1B8A-7E4A-80D0-5E22B90BA184}" type="presOf" srcId="{63E952FF-2D83-1E42-8D98-B14482728FC3}" destId="{A73CA3BC-E334-1D41-B8C6-ED278893D8AD}" srcOrd="0" destOrd="0" presId="urn:microsoft.com/office/officeart/2005/8/layout/vList2"/>
    <dgm:cxn modelId="{F9508A9D-9260-864B-96F1-61CE3D7912C0}" type="presOf" srcId="{DB09BA79-229D-AC4C-8887-B27F4AE831EB}" destId="{18949E20-3486-1A46-9D39-146ED71F25B9}" srcOrd="0" destOrd="0" presId="urn:microsoft.com/office/officeart/2005/8/layout/vList2"/>
    <dgm:cxn modelId="{186335A5-25FE-AC49-9987-E647C48C635D}" type="presOf" srcId="{3F7C41A1-D1BC-934E-9798-8239F93CF442}" destId="{723A5D5A-8630-1142-B84C-B149B8EEF801}" srcOrd="0" destOrd="0" presId="urn:microsoft.com/office/officeart/2005/8/layout/vList2"/>
    <dgm:cxn modelId="{AD592DF1-BD1D-654E-8098-E573F06522D0}" srcId="{DB09BA79-229D-AC4C-8887-B27F4AE831EB}" destId="{3F7C41A1-D1BC-934E-9798-8239F93CF442}" srcOrd="0" destOrd="0" parTransId="{B4CEE29A-8704-3A4C-9C33-F3DB37CCDC5B}" sibTransId="{EA218C94-A460-3547-826E-53B32A988D66}"/>
    <dgm:cxn modelId="{054709F2-6A8A-244D-A628-D6FF29978384}" srcId="{DB09BA79-229D-AC4C-8887-B27F4AE831EB}" destId="{65403D4B-794E-B34D-BD96-1BE747B5EF94}" srcOrd="2" destOrd="0" parTransId="{C1ABBF5A-C88A-9E47-A234-0F620A052AAD}" sibTransId="{7B52DA2F-2B51-EE4A-9638-692BC488F070}"/>
    <dgm:cxn modelId="{C53F1BF4-E78D-6547-B640-F176BC831840}" type="presOf" srcId="{65403D4B-794E-B34D-BD96-1BE747B5EF94}" destId="{2D531989-2FD0-9740-A932-84AEEA2A61AD}" srcOrd="0" destOrd="0" presId="urn:microsoft.com/office/officeart/2005/8/layout/vList2"/>
    <dgm:cxn modelId="{FD84BC0A-8782-304E-959D-CFC3F6885D7E}" type="presParOf" srcId="{18949E20-3486-1A46-9D39-146ED71F25B9}" destId="{723A5D5A-8630-1142-B84C-B149B8EEF801}" srcOrd="0" destOrd="0" presId="urn:microsoft.com/office/officeart/2005/8/layout/vList2"/>
    <dgm:cxn modelId="{6A0E834A-5C5F-C841-9876-9595AC01A541}" type="presParOf" srcId="{18949E20-3486-1A46-9D39-146ED71F25B9}" destId="{61E41907-0602-884C-9FB4-36781856BB58}" srcOrd="1" destOrd="0" presId="urn:microsoft.com/office/officeart/2005/8/layout/vList2"/>
    <dgm:cxn modelId="{B5C476FA-166B-A442-A632-C5D81806BC22}" type="presParOf" srcId="{18949E20-3486-1A46-9D39-146ED71F25B9}" destId="{A73CA3BC-E334-1D41-B8C6-ED278893D8AD}" srcOrd="2" destOrd="0" presId="urn:microsoft.com/office/officeart/2005/8/layout/vList2"/>
    <dgm:cxn modelId="{EEC5A8FD-E25D-FB49-B539-B044D3384247}" type="presParOf" srcId="{18949E20-3486-1A46-9D39-146ED71F25B9}" destId="{4D7FCAC6-EE74-C24C-8606-6F960D93DF7C}" srcOrd="3" destOrd="0" presId="urn:microsoft.com/office/officeart/2005/8/layout/vList2"/>
    <dgm:cxn modelId="{C1E360D9-A50B-E04A-9424-9B4E1F485A5D}" type="presParOf" srcId="{18949E20-3486-1A46-9D39-146ED71F25B9}" destId="{2D531989-2FD0-9740-A932-84AEEA2A61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9BA79-229D-AC4C-8887-B27F4AE831E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7A6DD0-8937-2E4A-9404-B19026A777F5}">
      <dgm:prSet custT="1"/>
      <dgm:spPr/>
      <dgm:t>
        <a:bodyPr/>
        <a:lstStyle/>
        <a:p>
          <a:r>
            <a:rPr lang="en-US" sz="2800" dirty="0"/>
            <a:t>Steep Decline In The Gaming Industry After 2009</a:t>
          </a:r>
        </a:p>
      </dgm:t>
    </dgm:pt>
    <dgm:pt modelId="{B139DA2C-DB5C-BC42-9558-9EEB9707CABE}" type="parTrans" cxnId="{1012E348-671C-8D40-80A4-7F8137D78839}">
      <dgm:prSet/>
      <dgm:spPr/>
      <dgm:t>
        <a:bodyPr/>
        <a:lstStyle/>
        <a:p>
          <a:endParaRPr lang="en-US"/>
        </a:p>
      </dgm:t>
    </dgm:pt>
    <dgm:pt modelId="{2ECF8B8C-80ED-0F44-90DF-73A5F8900AD7}" type="sibTrans" cxnId="{1012E348-671C-8D40-80A4-7F8137D78839}">
      <dgm:prSet/>
      <dgm:spPr/>
      <dgm:t>
        <a:bodyPr/>
        <a:lstStyle/>
        <a:p>
          <a:endParaRPr lang="en-US"/>
        </a:p>
      </dgm:t>
    </dgm:pt>
    <dgm:pt modelId="{3F7C41A1-D1BC-934E-9798-8239F93CF442}">
      <dgm:prSet custT="1"/>
      <dgm:spPr/>
      <dgm:t>
        <a:bodyPr/>
        <a:lstStyle/>
        <a:p>
          <a:endParaRPr lang="en-US" sz="1700" dirty="0"/>
        </a:p>
        <a:p>
          <a:r>
            <a:rPr lang="en-US" sz="2800" dirty="0"/>
            <a:t> To Investigate Reasons - Do More Market Research</a:t>
          </a:r>
        </a:p>
        <a:p>
          <a:endParaRPr lang="en-US" sz="1700" dirty="0"/>
        </a:p>
      </dgm:t>
    </dgm:pt>
    <dgm:pt modelId="{B4CEE29A-8704-3A4C-9C33-F3DB37CCDC5B}" type="parTrans" cxnId="{AD592DF1-BD1D-654E-8098-E573F06522D0}">
      <dgm:prSet/>
      <dgm:spPr/>
      <dgm:t>
        <a:bodyPr/>
        <a:lstStyle/>
        <a:p>
          <a:endParaRPr lang="en-US"/>
        </a:p>
      </dgm:t>
    </dgm:pt>
    <dgm:pt modelId="{EA218C94-A460-3547-826E-53B32A988D66}" type="sibTrans" cxnId="{AD592DF1-BD1D-654E-8098-E573F06522D0}">
      <dgm:prSet/>
      <dgm:spPr/>
      <dgm:t>
        <a:bodyPr/>
        <a:lstStyle/>
        <a:p>
          <a:endParaRPr lang="en-US"/>
        </a:p>
      </dgm:t>
    </dgm:pt>
    <dgm:pt modelId="{63E952FF-2D83-1E42-8D98-B14482728FC3}">
      <dgm:prSet/>
      <dgm:spPr/>
      <dgm:t>
        <a:bodyPr/>
        <a:lstStyle/>
        <a:p>
          <a:r>
            <a:rPr lang="en-US" dirty="0"/>
            <a:t>Depending on outcome- Rethink gaming strategy</a:t>
          </a:r>
        </a:p>
      </dgm:t>
    </dgm:pt>
    <dgm:pt modelId="{1B6B985C-660C-A543-A0D0-CB3BCB193A31}" type="parTrans" cxnId="{13943103-C878-CF44-9131-3934343FB333}">
      <dgm:prSet/>
      <dgm:spPr/>
      <dgm:t>
        <a:bodyPr/>
        <a:lstStyle/>
        <a:p>
          <a:endParaRPr lang="en-US"/>
        </a:p>
      </dgm:t>
    </dgm:pt>
    <dgm:pt modelId="{B7ADDCD2-02CE-7C4D-8A1E-D75CE6EE66D8}" type="sibTrans" cxnId="{13943103-C878-CF44-9131-3934343FB333}">
      <dgm:prSet/>
      <dgm:spPr/>
      <dgm:t>
        <a:bodyPr/>
        <a:lstStyle/>
        <a:p>
          <a:endParaRPr lang="en-US"/>
        </a:p>
      </dgm:t>
    </dgm:pt>
    <dgm:pt modelId="{997A4B4D-F436-BE45-B320-31D71C173BDC}" type="pres">
      <dgm:prSet presAssocID="{DB09BA79-229D-AC4C-8887-B27F4AE831EB}" presName="outerComposite" presStyleCnt="0">
        <dgm:presLayoutVars>
          <dgm:chMax val="5"/>
          <dgm:dir/>
          <dgm:resizeHandles val="exact"/>
        </dgm:presLayoutVars>
      </dgm:prSet>
      <dgm:spPr/>
    </dgm:pt>
    <dgm:pt modelId="{FB03864B-AB2B-014C-BE96-9A313376DDA5}" type="pres">
      <dgm:prSet presAssocID="{DB09BA79-229D-AC4C-8887-B27F4AE831EB}" presName="dummyMaxCanvas" presStyleCnt="0">
        <dgm:presLayoutVars/>
      </dgm:prSet>
      <dgm:spPr/>
    </dgm:pt>
    <dgm:pt modelId="{E8823124-A312-5047-B692-12E19231FB58}" type="pres">
      <dgm:prSet presAssocID="{DB09BA79-229D-AC4C-8887-B27F4AE831EB}" presName="ThreeNodes_1" presStyleLbl="node1" presStyleIdx="0" presStyleCnt="3">
        <dgm:presLayoutVars>
          <dgm:bulletEnabled val="1"/>
        </dgm:presLayoutVars>
      </dgm:prSet>
      <dgm:spPr/>
    </dgm:pt>
    <dgm:pt modelId="{D99ABAD9-4407-8C44-A03D-4BBE72489784}" type="pres">
      <dgm:prSet presAssocID="{DB09BA79-229D-AC4C-8887-B27F4AE831EB}" presName="ThreeNodes_2" presStyleLbl="node1" presStyleIdx="1" presStyleCnt="3">
        <dgm:presLayoutVars>
          <dgm:bulletEnabled val="1"/>
        </dgm:presLayoutVars>
      </dgm:prSet>
      <dgm:spPr/>
    </dgm:pt>
    <dgm:pt modelId="{63CBBB35-1866-8842-B8AF-59B0FC611AE2}" type="pres">
      <dgm:prSet presAssocID="{DB09BA79-229D-AC4C-8887-B27F4AE831EB}" presName="ThreeNodes_3" presStyleLbl="node1" presStyleIdx="2" presStyleCnt="3">
        <dgm:presLayoutVars>
          <dgm:bulletEnabled val="1"/>
        </dgm:presLayoutVars>
      </dgm:prSet>
      <dgm:spPr/>
    </dgm:pt>
    <dgm:pt modelId="{3BC3A153-6564-DF42-A399-CB3C34E58CDA}" type="pres">
      <dgm:prSet presAssocID="{DB09BA79-229D-AC4C-8887-B27F4AE831EB}" presName="ThreeConn_1-2" presStyleLbl="fgAccFollowNode1" presStyleIdx="0" presStyleCnt="2">
        <dgm:presLayoutVars>
          <dgm:bulletEnabled val="1"/>
        </dgm:presLayoutVars>
      </dgm:prSet>
      <dgm:spPr/>
    </dgm:pt>
    <dgm:pt modelId="{785F6051-F34D-2847-A359-7D353E662670}" type="pres">
      <dgm:prSet presAssocID="{DB09BA79-229D-AC4C-8887-B27F4AE831EB}" presName="ThreeConn_2-3" presStyleLbl="fgAccFollowNode1" presStyleIdx="1" presStyleCnt="2">
        <dgm:presLayoutVars>
          <dgm:bulletEnabled val="1"/>
        </dgm:presLayoutVars>
      </dgm:prSet>
      <dgm:spPr/>
    </dgm:pt>
    <dgm:pt modelId="{88469F19-D647-1243-8FA6-9B8572C0A5F3}" type="pres">
      <dgm:prSet presAssocID="{DB09BA79-229D-AC4C-8887-B27F4AE831EB}" presName="ThreeNodes_1_text" presStyleLbl="node1" presStyleIdx="2" presStyleCnt="3">
        <dgm:presLayoutVars>
          <dgm:bulletEnabled val="1"/>
        </dgm:presLayoutVars>
      </dgm:prSet>
      <dgm:spPr/>
    </dgm:pt>
    <dgm:pt modelId="{49DE73FA-D423-944A-854B-936B0D6C4B45}" type="pres">
      <dgm:prSet presAssocID="{DB09BA79-229D-AC4C-8887-B27F4AE831EB}" presName="ThreeNodes_2_text" presStyleLbl="node1" presStyleIdx="2" presStyleCnt="3">
        <dgm:presLayoutVars>
          <dgm:bulletEnabled val="1"/>
        </dgm:presLayoutVars>
      </dgm:prSet>
      <dgm:spPr/>
    </dgm:pt>
    <dgm:pt modelId="{427AC877-1B91-9142-B9B2-9665598F42D2}" type="pres">
      <dgm:prSet presAssocID="{DB09BA79-229D-AC4C-8887-B27F4AE831E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3943103-C878-CF44-9131-3934343FB333}" srcId="{DB09BA79-229D-AC4C-8887-B27F4AE831EB}" destId="{63E952FF-2D83-1E42-8D98-B14482728FC3}" srcOrd="2" destOrd="0" parTransId="{1B6B985C-660C-A543-A0D0-CB3BCB193A31}" sibTransId="{B7ADDCD2-02CE-7C4D-8A1E-D75CE6EE66D8}"/>
    <dgm:cxn modelId="{AEF0251E-00F8-C540-A613-04559F3E49F2}" type="presOf" srcId="{DB09BA79-229D-AC4C-8887-B27F4AE831EB}" destId="{997A4B4D-F436-BE45-B320-31D71C173BDC}" srcOrd="0" destOrd="0" presId="urn:microsoft.com/office/officeart/2005/8/layout/vProcess5"/>
    <dgm:cxn modelId="{7B521F44-C344-D144-B056-10F1BEB6D71B}" type="presOf" srcId="{2ECF8B8C-80ED-0F44-90DF-73A5F8900AD7}" destId="{3BC3A153-6564-DF42-A399-CB3C34E58CDA}" srcOrd="0" destOrd="0" presId="urn:microsoft.com/office/officeart/2005/8/layout/vProcess5"/>
    <dgm:cxn modelId="{1012E348-671C-8D40-80A4-7F8137D78839}" srcId="{DB09BA79-229D-AC4C-8887-B27F4AE831EB}" destId="{667A6DD0-8937-2E4A-9404-B19026A777F5}" srcOrd="0" destOrd="0" parTransId="{B139DA2C-DB5C-BC42-9558-9EEB9707CABE}" sibTransId="{2ECF8B8C-80ED-0F44-90DF-73A5F8900AD7}"/>
    <dgm:cxn modelId="{76EA9F52-649F-6948-A768-20265D8661D4}" type="presOf" srcId="{667A6DD0-8937-2E4A-9404-B19026A777F5}" destId="{88469F19-D647-1243-8FA6-9B8572C0A5F3}" srcOrd="1" destOrd="0" presId="urn:microsoft.com/office/officeart/2005/8/layout/vProcess5"/>
    <dgm:cxn modelId="{BAD01257-BFA6-644E-AE61-5DD993A55E77}" type="presOf" srcId="{EA218C94-A460-3547-826E-53B32A988D66}" destId="{785F6051-F34D-2847-A359-7D353E662670}" srcOrd="0" destOrd="0" presId="urn:microsoft.com/office/officeart/2005/8/layout/vProcess5"/>
    <dgm:cxn modelId="{CD4D605A-B5BF-A74D-AEBA-0EE391D62EED}" type="presOf" srcId="{63E952FF-2D83-1E42-8D98-B14482728FC3}" destId="{427AC877-1B91-9142-B9B2-9665598F42D2}" srcOrd="1" destOrd="0" presId="urn:microsoft.com/office/officeart/2005/8/layout/vProcess5"/>
    <dgm:cxn modelId="{AD6B28AE-6675-7244-94BA-9170C123B0C0}" type="presOf" srcId="{63E952FF-2D83-1E42-8D98-B14482728FC3}" destId="{63CBBB35-1866-8842-B8AF-59B0FC611AE2}" srcOrd="0" destOrd="0" presId="urn:microsoft.com/office/officeart/2005/8/layout/vProcess5"/>
    <dgm:cxn modelId="{D7A855CD-586F-DF46-A3C0-C733F51F1354}" type="presOf" srcId="{3F7C41A1-D1BC-934E-9798-8239F93CF442}" destId="{49DE73FA-D423-944A-854B-936B0D6C4B45}" srcOrd="1" destOrd="0" presId="urn:microsoft.com/office/officeart/2005/8/layout/vProcess5"/>
    <dgm:cxn modelId="{499F8CDE-2B60-0448-A0FF-0B6535DD1349}" type="presOf" srcId="{3F7C41A1-D1BC-934E-9798-8239F93CF442}" destId="{D99ABAD9-4407-8C44-A03D-4BBE72489784}" srcOrd="0" destOrd="0" presId="urn:microsoft.com/office/officeart/2005/8/layout/vProcess5"/>
    <dgm:cxn modelId="{AD592DF1-BD1D-654E-8098-E573F06522D0}" srcId="{DB09BA79-229D-AC4C-8887-B27F4AE831EB}" destId="{3F7C41A1-D1BC-934E-9798-8239F93CF442}" srcOrd="1" destOrd="0" parTransId="{B4CEE29A-8704-3A4C-9C33-F3DB37CCDC5B}" sibTransId="{EA218C94-A460-3547-826E-53B32A988D66}"/>
    <dgm:cxn modelId="{8C2A78FE-A8F9-714E-A345-830266452B2C}" type="presOf" srcId="{667A6DD0-8937-2E4A-9404-B19026A777F5}" destId="{E8823124-A312-5047-B692-12E19231FB58}" srcOrd="0" destOrd="0" presId="urn:microsoft.com/office/officeart/2005/8/layout/vProcess5"/>
    <dgm:cxn modelId="{99BFCC00-9D88-3F44-A113-67DE9B03DD7F}" type="presParOf" srcId="{997A4B4D-F436-BE45-B320-31D71C173BDC}" destId="{FB03864B-AB2B-014C-BE96-9A313376DDA5}" srcOrd="0" destOrd="0" presId="urn:microsoft.com/office/officeart/2005/8/layout/vProcess5"/>
    <dgm:cxn modelId="{5E818850-8D61-5A44-B4FD-CCF4E862B3B3}" type="presParOf" srcId="{997A4B4D-F436-BE45-B320-31D71C173BDC}" destId="{E8823124-A312-5047-B692-12E19231FB58}" srcOrd="1" destOrd="0" presId="urn:microsoft.com/office/officeart/2005/8/layout/vProcess5"/>
    <dgm:cxn modelId="{9341B86B-4DEE-9647-A974-8DD451103AD3}" type="presParOf" srcId="{997A4B4D-F436-BE45-B320-31D71C173BDC}" destId="{D99ABAD9-4407-8C44-A03D-4BBE72489784}" srcOrd="2" destOrd="0" presId="urn:microsoft.com/office/officeart/2005/8/layout/vProcess5"/>
    <dgm:cxn modelId="{AA3EBE57-0B86-F540-82B7-8B3300FCFBC0}" type="presParOf" srcId="{997A4B4D-F436-BE45-B320-31D71C173BDC}" destId="{63CBBB35-1866-8842-B8AF-59B0FC611AE2}" srcOrd="3" destOrd="0" presId="urn:microsoft.com/office/officeart/2005/8/layout/vProcess5"/>
    <dgm:cxn modelId="{1D59D97F-9BCF-B849-A1C5-F1D240711769}" type="presParOf" srcId="{997A4B4D-F436-BE45-B320-31D71C173BDC}" destId="{3BC3A153-6564-DF42-A399-CB3C34E58CDA}" srcOrd="4" destOrd="0" presId="urn:microsoft.com/office/officeart/2005/8/layout/vProcess5"/>
    <dgm:cxn modelId="{FE030C3E-860D-D744-92B8-0F41A5BD6416}" type="presParOf" srcId="{997A4B4D-F436-BE45-B320-31D71C173BDC}" destId="{785F6051-F34D-2847-A359-7D353E662670}" srcOrd="5" destOrd="0" presId="urn:microsoft.com/office/officeart/2005/8/layout/vProcess5"/>
    <dgm:cxn modelId="{3D9B748F-EC81-E045-A797-E35045134185}" type="presParOf" srcId="{997A4B4D-F436-BE45-B320-31D71C173BDC}" destId="{88469F19-D647-1243-8FA6-9B8572C0A5F3}" srcOrd="6" destOrd="0" presId="urn:microsoft.com/office/officeart/2005/8/layout/vProcess5"/>
    <dgm:cxn modelId="{AB6FEB03-D61A-544C-8D6E-462BD0D9B553}" type="presParOf" srcId="{997A4B4D-F436-BE45-B320-31D71C173BDC}" destId="{49DE73FA-D423-944A-854B-936B0D6C4B45}" srcOrd="7" destOrd="0" presId="urn:microsoft.com/office/officeart/2005/8/layout/vProcess5"/>
    <dgm:cxn modelId="{F7B55CDA-42D2-C147-B3AD-CA92FEC5E892}" type="presParOf" srcId="{997A4B4D-F436-BE45-B320-31D71C173BDC}" destId="{427AC877-1B91-9142-B9B2-9665598F42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20184-1805-4EEC-9B09-934BBD7EDC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3F086-1A22-4C24-9FAA-9EB06A56B2E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73EB3-4AF4-4882-8894-4D3557FC289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Sales for various regions have not stayed the same over time</a:t>
          </a:r>
        </a:p>
      </dsp:txBody>
      <dsp:txXfrm>
        <a:off x="1435590" y="531"/>
        <a:ext cx="9080009" cy="1242935"/>
      </dsp:txXfrm>
    </dsp:sp>
    <dsp:sp modelId="{604F15A0-A0F6-4489-B925-CD206EA9FD1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EA8C4-9F34-44D3-B2A1-5FDAC5A9437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A44F3-18AD-4902-9326-6F0151B3DB4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North America has been always a major contributor to the market sales but  there is a decline after 2009</a:t>
          </a:r>
        </a:p>
      </dsp:txBody>
      <dsp:txXfrm>
        <a:off x="1435590" y="1554201"/>
        <a:ext cx="9080009" cy="1242935"/>
      </dsp:txXfrm>
    </dsp:sp>
    <dsp:sp modelId="{A4E325B1-817A-4DD0-9717-409821B4BEB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907A8-EA5F-45B3-B13C-8728910D942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DF8E-B2F3-4721-B824-03DD0FF8279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Positive trendline shows that the video games market should flourish 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20184-1805-4EEC-9B09-934BBD7EDC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3F086-1A22-4C24-9FAA-9EB06A56B2E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73EB3-4AF4-4882-8894-4D3557FC289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 sales proportion have decreased considerably in 2016</a:t>
          </a:r>
        </a:p>
      </dsp:txBody>
      <dsp:txXfrm>
        <a:off x="1435590" y="531"/>
        <a:ext cx="9080009" cy="1242935"/>
      </dsp:txXfrm>
    </dsp:sp>
    <dsp:sp modelId="{604F15A0-A0F6-4489-B925-CD206EA9FD1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EA8C4-9F34-44D3-B2A1-5FDAC5A9437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A44F3-18AD-4902-9326-6F0151B3DB4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EU and JP regions have shown an increase in proportion of global sales since 2010</a:t>
          </a:r>
        </a:p>
      </dsp:txBody>
      <dsp:txXfrm>
        <a:off x="1435590" y="1554201"/>
        <a:ext cx="9080009" cy="1242935"/>
      </dsp:txXfrm>
    </dsp:sp>
    <dsp:sp modelId="{A4E325B1-817A-4DD0-9717-409821B4BEB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907A8-EA5F-45B3-B13C-8728910D942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DF8E-B2F3-4721-B824-03DD0FF8279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Although other regions(potentially China and India) have the least market share, they show an improved market performance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A5D5A-8630-1142-B84C-B149B8EEF801}">
      <dsp:nvSpPr>
        <dsp:cNvPr id="0" name=""/>
        <dsp:cNvSpPr/>
      </dsp:nvSpPr>
      <dsp:spPr>
        <a:xfrm>
          <a:off x="0" y="91"/>
          <a:ext cx="6735443" cy="18470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 1. </a:t>
          </a:r>
          <a:r>
            <a:rPr lang="en-US" sz="5000" kern="1200" dirty="0">
              <a:latin typeface="+mj-lt"/>
            </a:rPr>
            <a:t>North America</a:t>
          </a:r>
        </a:p>
      </dsp:txBody>
      <dsp:txXfrm>
        <a:off x="90165" y="90256"/>
        <a:ext cx="6555113" cy="1666704"/>
      </dsp:txXfrm>
    </dsp:sp>
    <dsp:sp modelId="{A73CA3BC-E334-1D41-B8C6-ED278893D8AD}">
      <dsp:nvSpPr>
        <dsp:cNvPr id="0" name=""/>
        <dsp:cNvSpPr/>
      </dsp:nvSpPr>
      <dsp:spPr>
        <a:xfrm>
          <a:off x="0" y="1858783"/>
          <a:ext cx="6735443" cy="184703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2. Europe </a:t>
          </a:r>
        </a:p>
      </dsp:txBody>
      <dsp:txXfrm>
        <a:off x="90165" y="1948948"/>
        <a:ext cx="6555113" cy="1666704"/>
      </dsp:txXfrm>
    </dsp:sp>
    <dsp:sp modelId="{2D531989-2FD0-9740-A932-84AEEA2A61AD}">
      <dsp:nvSpPr>
        <dsp:cNvPr id="0" name=""/>
        <dsp:cNvSpPr/>
      </dsp:nvSpPr>
      <dsp:spPr>
        <a:xfrm>
          <a:off x="0" y="3717476"/>
          <a:ext cx="6735443" cy="18470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+mj-lt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3. Japan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90165" y="3807641"/>
        <a:ext cx="6555113" cy="1666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23124-A312-5047-B692-12E19231FB58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Steep Decline In The Gaming Industry After 2009</a:t>
          </a:r>
        </a:p>
      </dsp:txBody>
      <dsp:txXfrm>
        <a:off x="32808" y="32808"/>
        <a:ext cx="7988621" cy="1054523"/>
      </dsp:txXfrm>
    </dsp:sp>
    <dsp:sp modelId="{D99ABAD9-4407-8C44-A03D-4BBE72489784}">
      <dsp:nvSpPr>
        <dsp:cNvPr id="0" name=""/>
        <dsp:cNvSpPr/>
      </dsp:nvSpPr>
      <dsp:spPr>
        <a:xfrm>
          <a:off x="811530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To Investigate Reasons - Do More Market Research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844338" y="1339637"/>
        <a:ext cx="7592103" cy="1054523"/>
      </dsp:txXfrm>
    </dsp:sp>
    <dsp:sp modelId="{63CBBB35-1866-8842-B8AF-59B0FC611AE2}">
      <dsp:nvSpPr>
        <dsp:cNvPr id="0" name=""/>
        <dsp:cNvSpPr/>
      </dsp:nvSpPr>
      <dsp:spPr>
        <a:xfrm>
          <a:off x="1623060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Depending on outcome- Rethink gaming strategy</a:t>
          </a:r>
        </a:p>
      </dsp:txBody>
      <dsp:txXfrm>
        <a:off x="1655868" y="2646467"/>
        <a:ext cx="7592103" cy="1054523"/>
      </dsp:txXfrm>
    </dsp:sp>
    <dsp:sp modelId="{3BC3A153-6564-DF42-A399-CB3C34E58CDA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785F6051-F34D-2847-A359-7D353E662670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BD467CF-1BD5-5B3C-7BD3-23219CCC083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914900" cy="37846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3EFDBDC-5CBF-D3DB-98DC-FE872ABD948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4233653" y="0"/>
          <a:ext cx="4120637" cy="3037014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DE590C82-4031-74A0-DED2-F113D2C1CF2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1014760"/>
          <a:ext cx="4120636" cy="293826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AFF7-3439-CA4C-A89A-67EEE46DFE1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D22E-118D-1542-98D0-74E8AA40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2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D22E-118D-1542-98D0-74E8AA404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6414-BD08-B1A9-8D0B-A27B631AF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62980-8C79-BD85-7027-ECA52A8E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EF0-47A7-27DD-6E9A-8FFAF724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694A-8EA7-4B32-F14D-14E153EE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F6DF-4EC0-FC9E-1DEF-BC1BB05B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5648-4442-91D6-3B2D-F7927045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7DA4-A115-D7E9-23C5-E902F082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A43C-3E12-1C33-4AA8-64CCD53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DC80-DBC0-85CA-D4CA-F1014A3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8BCF-D1A3-4A8F-6018-1F4EDDE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D84D-9901-608F-D6F4-C5CFE159E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59AF2-C42C-1B32-89B6-223CF669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0CA0-D60F-CF4D-690B-BA26013E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EF30-670A-D7AA-7314-4D045CF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E665-5E2F-B4F4-E8D2-8617133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B306-362F-8E7A-073E-B13E73F8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140C-1304-1086-6DFA-27E11D02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228A-6977-1A73-E1F5-1404DC8C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DB09-FC8D-F242-01D4-1C284E50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58D2-E97D-67C9-6E8B-2CA4F778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4274-5A73-57B5-6CB6-35C6EEAD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FDF2-5546-8E68-E2AE-05F5BF67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F3AA-B6F5-842E-341E-6CA87A18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2B54-60C3-39E8-32F6-5CB8FBED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7334-BBEA-645E-D2FD-113DEE60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269-1B68-C7C1-5DFB-45898C0E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BE09-6137-6EC5-B9F5-0AC22450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4811-72C9-F2B9-9ACB-E7F983C1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2878-2DAA-FB80-84F6-7A3F1CF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82DF-94BD-3532-15A9-01AAE729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EDB6D-1043-B790-5066-6544B90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F25-CE1A-6087-A8A2-AB99873E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742E8-9667-405E-3289-019E134B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644F9-6D22-F659-30EC-635810CA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DCC56-7A44-00AF-A652-800D5F811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CA3E0-81AE-1262-B028-24FD575B5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50E9-4B8E-90BC-F737-DF07360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87CFE-D007-2E98-9AFF-D33D8FE7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1026F-64D9-B806-A6FB-C4890EFA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0261-2627-E838-63A6-96831631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1E9FD-4712-8BDB-69A2-28FFB002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40C29-8ECA-B8DA-3E10-2A61C6A9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5D09-65D9-B3D6-96F3-C08DE1BA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80844-C746-B7B7-E1C0-A1F09B4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CA4CE-A665-6A5C-AD79-B379E40D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3FE6-10F3-5377-6D98-2E16809A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7201-0A02-BA80-167F-10D6A7E4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A8F3-5EB1-0F1C-8A9B-98AF83E4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3A0D4-BD6A-F603-CAD6-7D5D563B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9C99-F423-31CB-6618-D0278420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EE39-0958-1D0A-4548-4FBBF4EA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CDCC-6640-8391-47E9-E35FC05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AB52-D09B-7E0B-7933-8D951BBB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2E3F-9AA7-B960-BA17-BC1FB4072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FE953-82B5-42AC-CCDE-A0780FA0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2EF1-0B69-D170-E7B1-8F697307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0DDC-DB22-AA2C-9469-17F21514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273E-2DDD-A9D9-E6B7-C1F29265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56F3D-3627-D857-9EF7-47AB440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F886E-EC4B-89FF-92F7-94C6453D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DA36-F0A1-3409-2530-62CFAB4BC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FDB7-F512-7D7F-AABC-10C7A9383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BC4-C16D-D582-CC19-02FD9E8DB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95A30-C9E3-05D3-EBF1-2286F01F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11" b="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8631-B4C8-E58D-86A2-0A270B80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Recommendations For Planning Marketing Budget- 2017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4BF-0ECA-B330-8499-D02DFC3B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Jasmeeta Kaur, Chief Data Analyst, </a:t>
            </a:r>
            <a:r>
              <a:rPr lang="en-US" b="1" dirty="0" err="1"/>
              <a:t>GameCo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526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9EBE8-4415-167F-3E0D-7181EBE0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Relative Popularity Of Games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0FCF-0B05-4044-D104-747CDF1C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The highest grossers in North America: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Action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Adventure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Shooter 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Sports</a:t>
            </a:r>
          </a:p>
          <a:p>
            <a:pPr lvl="8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Other potential game genres which can be focused on: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Role playing</a:t>
            </a:r>
          </a:p>
          <a:p>
            <a:pPr lvl="1"/>
            <a:r>
              <a:rPr lang="en-US" dirty="0" err="1">
                <a:latin typeface="+mj-lt"/>
                <a:cs typeface="Times New Roman" panose="02020603050405020304" pitchFamily="18" charset="0"/>
              </a:rPr>
              <a:t>Misc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Platform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Racing</a:t>
            </a:r>
          </a:p>
          <a:p>
            <a:pPr lvl="8">
              <a:buFont typeface="Wingdings" pitchFamily="2" charset="2"/>
              <a:buChar char="Ø"/>
            </a:pPr>
            <a:endParaRPr lang="en-US" sz="2400" dirty="0">
              <a:latin typeface="+mj-lt"/>
            </a:endParaRPr>
          </a:p>
          <a:p>
            <a:pPr lvl="8">
              <a:buFont typeface="Wingdings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00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95A30-C9E3-05D3-EBF1-2286F01F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11" b="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8631-B4C8-E58D-86A2-0A270B80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527" y="1424472"/>
            <a:ext cx="8193119" cy="31613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 3</a:t>
            </a:r>
            <a:br>
              <a:rPr lang="en-US" dirty="0"/>
            </a:br>
            <a:r>
              <a:rPr lang="en-US" dirty="0"/>
              <a:t>Competitors To Watch Out For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4BF-0ECA-B330-8499-D02DFC3B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C7C00-2D3A-0FE6-D017-86FB990DA9EF}"/>
              </a:ext>
            </a:extLst>
          </p:cNvPr>
          <p:cNvSpPr txBox="1"/>
          <p:nvPr/>
        </p:nvSpPr>
        <p:spPr>
          <a:xfrm>
            <a:off x="159341" y="2118001"/>
            <a:ext cx="5526468" cy="429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/>
              <a:t>Competitor Publishers Per Region, In North America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168E58D-9D2A-8467-DE9C-684AF398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" r="3029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2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9B51E-1A2B-5007-E177-27B50D8D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3" y="874643"/>
            <a:ext cx="11643669" cy="5141843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AC65E940-A00B-9E9E-CADC-B5890579F75D}"/>
              </a:ext>
            </a:extLst>
          </p:cNvPr>
          <p:cNvSpPr/>
          <p:nvPr/>
        </p:nvSpPr>
        <p:spPr>
          <a:xfrm>
            <a:off x="5499651" y="4426225"/>
            <a:ext cx="132522" cy="145774"/>
          </a:xfrm>
          <a:prstGeom prst="star5">
            <a:avLst/>
          </a:prstGeom>
          <a:solidFill>
            <a:srgbClr val="FF0000">
              <a:alpha val="7984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ADFB56-6F90-33E9-B4A0-1DA79D48B193}"/>
              </a:ext>
            </a:extLst>
          </p:cNvPr>
          <p:cNvSpPr/>
          <p:nvPr/>
        </p:nvSpPr>
        <p:spPr>
          <a:xfrm>
            <a:off x="3697355" y="3445564"/>
            <a:ext cx="3737113" cy="2269435"/>
          </a:xfrm>
          <a:prstGeom prst="roundRect">
            <a:avLst/>
          </a:prstGeom>
          <a:solidFill>
            <a:schemeClr val="accent1">
              <a:alpha val="2788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B686D2A8-8F31-7A33-C64C-446AC4B19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9" r="11954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663357-1843-42BB-BC09-EACA8E00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E26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D3615-39A0-07B8-9D6B-AC5626F375AC}"/>
              </a:ext>
            </a:extLst>
          </p:cNvPr>
          <p:cNvSpPr txBox="1"/>
          <p:nvPr/>
        </p:nvSpPr>
        <p:spPr>
          <a:xfrm>
            <a:off x="8153400" y="640081"/>
            <a:ext cx="3395130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Competitor Publishers Per Genre (In North America)</a:t>
            </a:r>
          </a:p>
        </p:txBody>
      </p:sp>
    </p:spTree>
    <p:extLst>
      <p:ext uri="{BB962C8B-B14F-4D97-AF65-F5344CB8AC3E}">
        <p14:creationId xmlns:p14="http://schemas.microsoft.com/office/powerpoint/2010/main" val="428494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617B-BAE7-4CBA-81A7-0DFE4B62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1" y="901148"/>
            <a:ext cx="11793029" cy="470452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BC66A2-98BF-10D3-EEE0-0097FA88DD57}"/>
              </a:ext>
            </a:extLst>
          </p:cNvPr>
          <p:cNvSpPr/>
          <p:nvPr/>
        </p:nvSpPr>
        <p:spPr>
          <a:xfrm>
            <a:off x="5537351" y="2873851"/>
            <a:ext cx="3737113" cy="2269435"/>
          </a:xfrm>
          <a:prstGeom prst="roundRect">
            <a:avLst/>
          </a:prstGeom>
          <a:solidFill>
            <a:schemeClr val="accent1">
              <a:alpha val="2788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B055F170-C13F-0F90-360D-B1534E91039C}"/>
              </a:ext>
            </a:extLst>
          </p:cNvPr>
          <p:cNvSpPr/>
          <p:nvPr/>
        </p:nvSpPr>
        <p:spPr>
          <a:xfrm>
            <a:off x="7311086" y="4152901"/>
            <a:ext cx="189645" cy="19177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95A30-C9E3-05D3-EBF1-2286F01F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11" b="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8631-B4C8-E58D-86A2-0A270B80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4BF-0ECA-B330-8499-D02DFC3B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B666C-60B1-CB83-769B-A00F72C0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Regions To Focus 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1885C1-4DF6-19A1-0BDE-8128A2F22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612505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17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D8DB3-EAD7-F4D7-885E-906EEE1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 Genres To Invest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A9001A6-ABF2-36BA-9662-A417F782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Adventure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Shooter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Sports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Roleplaying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Misc.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Racing</a:t>
            </a:r>
          </a:p>
        </p:txBody>
      </p:sp>
    </p:spTree>
    <p:extLst>
      <p:ext uri="{BB962C8B-B14F-4D97-AF65-F5344CB8AC3E}">
        <p14:creationId xmlns:p14="http://schemas.microsoft.com/office/powerpoint/2010/main" val="305942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39B0E-C576-F723-1158-E4A8759F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297" y="-258644"/>
            <a:ext cx="3619504" cy="1530854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Competitors In North America</a:t>
            </a:r>
          </a:p>
        </p:txBody>
      </p:sp>
      <p:pic>
        <p:nvPicPr>
          <p:cNvPr id="5" name="Picture 4" descr="Foosball table close-up">
            <a:extLst>
              <a:ext uri="{FF2B5EF4-FFF2-40B4-BE49-F238E27FC236}">
                <a16:creationId xmlns:a16="http://schemas.microsoft.com/office/drawing/2014/main" id="{72B1C0CF-42C3-D4C2-DCCF-91BD66EF7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7" r="6783" b="-1"/>
          <a:stretch/>
        </p:blipFill>
        <p:spPr>
          <a:xfrm>
            <a:off x="20" y="431"/>
            <a:ext cx="7798885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E2FF-BF8A-56E3-8EF5-A6BB4907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617" y="1446241"/>
            <a:ext cx="3783497" cy="5565912"/>
          </a:xfrm>
        </p:spPr>
        <p:txBody>
          <a:bodyPr>
            <a:noAutofit/>
          </a:bodyPr>
          <a:lstStyle/>
          <a:p>
            <a:r>
              <a:rPr lang="en-US" sz="2400" dirty="0"/>
              <a:t>Sega</a:t>
            </a:r>
          </a:p>
          <a:p>
            <a:r>
              <a:rPr lang="en-US" sz="2400" dirty="0"/>
              <a:t>Konami Digital Entertainment</a:t>
            </a:r>
          </a:p>
          <a:p>
            <a:r>
              <a:rPr lang="en-US" sz="2400" dirty="0"/>
              <a:t>Warner Bros. Interactive Entertainment</a:t>
            </a:r>
          </a:p>
          <a:p>
            <a:r>
              <a:rPr lang="en-US" sz="2400" dirty="0" err="1"/>
              <a:t>Capcorn</a:t>
            </a:r>
            <a:endParaRPr lang="en-US" sz="2400" dirty="0"/>
          </a:p>
          <a:p>
            <a:r>
              <a:rPr lang="en-US" sz="2400" dirty="0"/>
              <a:t>Disney Interactive Studios</a:t>
            </a:r>
          </a:p>
          <a:p>
            <a:r>
              <a:rPr lang="en-US" sz="2400" dirty="0"/>
              <a:t>Namco Bandai Games</a:t>
            </a:r>
          </a:p>
          <a:p>
            <a:r>
              <a:rPr lang="en-US" sz="2400" dirty="0"/>
              <a:t>Lucas Arts</a:t>
            </a:r>
          </a:p>
          <a:p>
            <a:r>
              <a:rPr lang="en-US" sz="2400" dirty="0" err="1"/>
              <a:t>Bido’s</a:t>
            </a:r>
            <a:r>
              <a:rPr lang="en-US" sz="2400" dirty="0"/>
              <a:t> Interactive</a:t>
            </a:r>
          </a:p>
          <a:p>
            <a:r>
              <a:rPr lang="en-US" sz="2400" dirty="0"/>
              <a:t>Square </a:t>
            </a:r>
            <a:r>
              <a:rPr lang="en-US" sz="2400" dirty="0" err="1"/>
              <a:t>Enix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95A30-C9E3-05D3-EBF1-2286F01F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11" b="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8631-B4C8-E58D-86A2-0A270B80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 1</a:t>
            </a:r>
            <a:br>
              <a:rPr lang="en-US" dirty="0"/>
            </a:br>
            <a:r>
              <a:rPr lang="en-US" dirty="0"/>
              <a:t>Region To Focus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4BF-0ECA-B330-8499-D02DFC3B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74A1F-AB7F-24C5-71A6-180963A1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293298"/>
            <a:ext cx="4140014" cy="134572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Competitors For Action In North America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ECE48B4D-0DA7-EE71-1E96-AB46A2E3B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8" r="13141" b="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01B7-BE09-A1D6-F43B-D0A9961B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1639019"/>
            <a:ext cx="4140013" cy="4658264"/>
          </a:xfrm>
        </p:spPr>
        <p:txBody>
          <a:bodyPr>
            <a:normAutofit/>
          </a:bodyPr>
          <a:lstStyle/>
          <a:p>
            <a:r>
              <a:rPr lang="en-US" sz="2400" dirty="0"/>
              <a:t>Atari</a:t>
            </a:r>
          </a:p>
          <a:p>
            <a:r>
              <a:rPr lang="en-US" sz="2400" dirty="0"/>
              <a:t>Sega</a:t>
            </a:r>
          </a:p>
          <a:p>
            <a:r>
              <a:rPr lang="en-US" sz="2400" dirty="0"/>
              <a:t>Square </a:t>
            </a:r>
            <a:r>
              <a:rPr lang="en-US" sz="2400" dirty="0" err="1"/>
              <a:t>Enix</a:t>
            </a:r>
            <a:endParaRPr lang="en-US" sz="2400" dirty="0"/>
          </a:p>
          <a:p>
            <a:r>
              <a:rPr lang="en-US" sz="2400" dirty="0"/>
              <a:t>Namco Bandai Games</a:t>
            </a:r>
          </a:p>
          <a:p>
            <a:r>
              <a:rPr lang="en-US" sz="2400" dirty="0"/>
              <a:t>Vivendi Games</a:t>
            </a:r>
          </a:p>
          <a:p>
            <a:r>
              <a:rPr lang="en-US" sz="2400" dirty="0"/>
              <a:t>Microsoft Games Studios</a:t>
            </a:r>
          </a:p>
          <a:p>
            <a:r>
              <a:rPr lang="en-US" sz="2400" dirty="0"/>
              <a:t>Virgin Interactive</a:t>
            </a:r>
          </a:p>
          <a:p>
            <a:r>
              <a:rPr lang="en-US" sz="2400" dirty="0"/>
              <a:t>Tecmo </a:t>
            </a:r>
            <a:r>
              <a:rPr lang="en-US" sz="2400" dirty="0" err="1"/>
              <a:t>Koel</a:t>
            </a:r>
            <a:endParaRPr lang="en-US" sz="2400" dirty="0"/>
          </a:p>
          <a:p>
            <a:r>
              <a:rPr lang="en-US" sz="2400" dirty="0"/>
              <a:t>Deep Silver</a:t>
            </a:r>
          </a:p>
          <a:p>
            <a:r>
              <a:rPr lang="en-US" sz="2400" dirty="0"/>
              <a:t>Midway Games</a:t>
            </a:r>
          </a:p>
        </p:txBody>
      </p:sp>
    </p:spTree>
    <p:extLst>
      <p:ext uri="{BB962C8B-B14F-4D97-AF65-F5344CB8AC3E}">
        <p14:creationId xmlns:p14="http://schemas.microsoft.com/office/powerpoint/2010/main" val="271032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66C-60B1-CB83-769B-A00F72C0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6288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dirty="0"/>
              <a:t>Some Additional Insights (Bonus)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1885C1-4DF6-19A1-0BDE-8128A2F22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52992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68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95A30-C9E3-05D3-EBF1-2286F01F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2" r="-1" b="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8631-B4C8-E58D-86A2-0A270B80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1" y="1685677"/>
            <a:ext cx="4181444" cy="236267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4BF-0ECA-B330-8499-D02DFC3B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48" y="4202811"/>
            <a:ext cx="3283888" cy="816301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D9A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4DBD1-1EC7-0D3F-72D7-69CD7316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Variation Of Sales Across Different Regions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0C42A-78D9-F46F-DD63-17308AFE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19" y="961811"/>
            <a:ext cx="7825318" cy="56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A1AC1-CAEE-77D4-5841-376CB55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5" y="274232"/>
            <a:ext cx="6055742" cy="1280336"/>
          </a:xfrm>
        </p:spPr>
        <p:txBody>
          <a:bodyPr>
            <a:normAutofit/>
          </a:bodyPr>
          <a:lstStyle/>
          <a:p>
            <a:r>
              <a:rPr lang="en-US" sz="4000" dirty="0"/>
              <a:t>Interpretations &amp; Conclusions From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406-4719-A646-705B-02D1A223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8" y="1828800"/>
            <a:ext cx="6418053" cy="475496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Sales across regions have not stayed constant over the years as is clearly evident from the above graph.</a:t>
            </a:r>
          </a:p>
          <a:p>
            <a:r>
              <a:rPr lang="en-US" sz="2400" dirty="0"/>
              <a:t>After a steady </a:t>
            </a:r>
            <a:r>
              <a:rPr lang="en-US" sz="2600" dirty="0"/>
              <a:t>increase</a:t>
            </a:r>
            <a:r>
              <a:rPr lang="en-US" sz="2400" dirty="0"/>
              <a:t> till 2008 for all the regions, the sales figured have shown a sudden steep decline.   </a:t>
            </a:r>
          </a:p>
          <a:p>
            <a:r>
              <a:rPr lang="en-US" sz="2400" dirty="0"/>
              <a:t>North America has always been a major contributor to the market sales (even during the decline phase).</a:t>
            </a:r>
          </a:p>
          <a:p>
            <a:r>
              <a:rPr lang="en-US" sz="2400" dirty="0"/>
              <a:t>Till 2016 the </a:t>
            </a:r>
            <a:r>
              <a:rPr lang="en-US" sz="2400" dirty="0" err="1"/>
              <a:t>EU_Sales</a:t>
            </a:r>
            <a:r>
              <a:rPr lang="en-US" sz="2400" dirty="0"/>
              <a:t> had almost become compatible with </a:t>
            </a:r>
            <a:r>
              <a:rPr lang="en-US" sz="2400" dirty="0" err="1"/>
              <a:t>NA_Sales</a:t>
            </a:r>
            <a:r>
              <a:rPr lang="en-US" sz="2400" dirty="0"/>
              <a:t>.</a:t>
            </a:r>
          </a:p>
          <a:p>
            <a:r>
              <a:rPr lang="en-US" sz="2400" dirty="0"/>
              <a:t>Positive trendline still shows that the video games market should flourish. </a:t>
            </a:r>
          </a:p>
          <a:p>
            <a:endParaRPr lang="en-US" sz="1400" dirty="0"/>
          </a:p>
        </p:txBody>
      </p:sp>
      <p:pic>
        <p:nvPicPr>
          <p:cNvPr id="6" name="Picture 4" descr="Digital graph of stock market">
            <a:extLst>
              <a:ext uri="{FF2B5EF4-FFF2-40B4-BE49-F238E27FC236}">
                <a16:creationId xmlns:a16="http://schemas.microsoft.com/office/drawing/2014/main" id="{FD43FED2-334A-3BCB-0A20-2DC96130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" r="18341"/>
          <a:stretch/>
        </p:blipFill>
        <p:spPr>
          <a:xfrm>
            <a:off x="7177177" y="10"/>
            <a:ext cx="5014822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48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A2E2-1961-6005-9031-55CC79AE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365125"/>
            <a:ext cx="10647218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cs typeface="Times New Roman" panose="02020603050405020304" pitchFamily="18" charset="0"/>
              </a:rPr>
              <a:t>Summary - Sales </a:t>
            </a:r>
            <a:r>
              <a:rPr lang="en-US" sz="3600" dirty="0">
                <a:cs typeface="Times New Roman" panose="02020603050405020304" pitchFamily="18" charset="0"/>
              </a:rPr>
              <a:t>Figures</a:t>
            </a:r>
            <a:r>
              <a:rPr lang="en-US" sz="4000" dirty="0">
                <a:cs typeface="Times New Roman" panose="02020603050405020304" pitchFamily="18" charset="0"/>
              </a:rPr>
              <a:t> Variation Across Regions Over Time </a:t>
            </a:r>
            <a:br>
              <a:rPr lang="en-US" sz="4000" dirty="0">
                <a:cs typeface="Times New Roman" panose="02020603050405020304" pitchFamily="18" charset="0"/>
              </a:rPr>
            </a:br>
            <a:endParaRPr lang="en-US" sz="4000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3FD1AB-66E4-E1E7-5790-004889582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564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67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052FB-7C9E-2AAF-4567-DB0AF684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07" y="1636794"/>
            <a:ext cx="6711072" cy="35736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914B15-6BE7-8AFA-583B-2FFE1766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Sales Percentage across different regions(2006-16)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B2AC1-AC03-0481-A188-955FE158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3813621"/>
            <a:ext cx="3778988" cy="2367723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DA2E2-1961-6005-9031-55CC79AE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365125"/>
            <a:ext cx="10785763" cy="131127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cs typeface="Times New Roman" panose="02020603050405020304" pitchFamily="18" charset="0"/>
              </a:rPr>
              <a:t>Percentage Sales Figures Variation Across Regions Over Time </a:t>
            </a:r>
            <a:br>
              <a:rPr lang="en-US" sz="3600" dirty="0">
                <a:cs typeface="Times New Roman" panose="02020603050405020304" pitchFamily="18" charset="0"/>
              </a:rPr>
            </a:br>
            <a:endParaRPr lang="en-US" sz="3600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3FD1AB-66E4-E1E7-5790-004889582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13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35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95A30-C9E3-05D3-EBF1-2286F01F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11" b="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8631-B4C8-E58D-86A2-0A270B80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 2</a:t>
            </a:r>
            <a:br>
              <a:rPr lang="en-US" dirty="0"/>
            </a:br>
            <a:r>
              <a:rPr lang="en-US" dirty="0"/>
              <a:t>Top 5 Genres To Invest In(Across Regions)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4BF-0ECA-B330-8499-D02DFC3B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6FAA81-526C-1A82-F9E4-7B514621B70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4432756"/>
              </p:ext>
            </p:extLst>
          </p:nvPr>
        </p:nvGraphicFramePr>
        <p:xfrm>
          <a:off x="927999" y="683778"/>
          <a:ext cx="4120637" cy="2987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8B4578-C072-F414-C426-E61FC24E4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710342"/>
              </p:ext>
            </p:extLst>
          </p:nvPr>
        </p:nvGraphicFramePr>
        <p:xfrm>
          <a:off x="3819727" y="3137208"/>
          <a:ext cx="4120637" cy="3037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239EEF-6829-1A22-3591-A067392B5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347768"/>
              </p:ext>
            </p:extLst>
          </p:nvPr>
        </p:nvGraphicFramePr>
        <p:xfrm>
          <a:off x="7313132" y="643466"/>
          <a:ext cx="4120636" cy="313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327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6531</TotalTime>
  <Words>432</Words>
  <Application>Microsoft Macintosh PowerPoint</Application>
  <PresentationFormat>Widescreen</PresentationFormat>
  <Paragraphs>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Meiryo</vt:lpstr>
      <vt:lpstr>Arial</vt:lpstr>
      <vt:lpstr>Calibri</vt:lpstr>
      <vt:lpstr>Calibri Light</vt:lpstr>
      <vt:lpstr>Wingdings</vt:lpstr>
      <vt:lpstr>Office Theme</vt:lpstr>
      <vt:lpstr>Recommendations For Planning Marketing Budget- 2017</vt:lpstr>
      <vt:lpstr>Recommendation 1 Region To Focus in</vt:lpstr>
      <vt:lpstr>Variation Of Sales Across Different Regions</vt:lpstr>
      <vt:lpstr>Interpretations &amp; Conclusions From the Graph</vt:lpstr>
      <vt:lpstr>Summary - Sales Figures Variation Across Regions Over Time  </vt:lpstr>
      <vt:lpstr>Sales Percentage across different regions(2006-16)</vt:lpstr>
      <vt:lpstr>Percentage Sales Figures Variation Across Regions Over Time  </vt:lpstr>
      <vt:lpstr>Recommendation 2 Top 5 Genres To Invest In(Across Regions)</vt:lpstr>
      <vt:lpstr>PowerPoint Presentation</vt:lpstr>
      <vt:lpstr>Relative Popularity Of Games</vt:lpstr>
      <vt:lpstr>Recommendation 3 Competitors To Watch Out For</vt:lpstr>
      <vt:lpstr>PowerPoint Presentation</vt:lpstr>
      <vt:lpstr>PowerPoint Presentation</vt:lpstr>
      <vt:lpstr>PowerPoint Presentation</vt:lpstr>
      <vt:lpstr>PowerPoint Presentation</vt:lpstr>
      <vt:lpstr>Recommendations Summary</vt:lpstr>
      <vt:lpstr>Regions To Focus On</vt:lpstr>
      <vt:lpstr>Top Genres To Invest</vt:lpstr>
      <vt:lpstr>Competitors In North America</vt:lpstr>
      <vt:lpstr>Competitors For Action In North America </vt:lpstr>
      <vt:lpstr>Some Additional Insights (Bonus)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planning marketing budget</dc:title>
  <dc:creator>jasmeetakaur jasmeetakaur</dc:creator>
  <cp:lastModifiedBy>jasmeetakaur jasmeetakaur</cp:lastModifiedBy>
  <cp:revision>19</cp:revision>
  <dcterms:created xsi:type="dcterms:W3CDTF">2023-05-16T15:50:43Z</dcterms:created>
  <dcterms:modified xsi:type="dcterms:W3CDTF">2023-05-22T22:01:52Z</dcterms:modified>
</cp:coreProperties>
</file>