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8" r:id="rId3"/>
    <p:sldId id="269" r:id="rId4"/>
    <p:sldId id="272" r:id="rId5"/>
    <p:sldId id="271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5" r:id="rId14"/>
    <p:sldId id="264" r:id="rId15"/>
    <p:sldId id="266" r:id="rId16"/>
    <p:sldId id="273" r:id="rId17"/>
    <p:sldId id="274" r:id="rId18"/>
    <p:sldId id="278" r:id="rId19"/>
    <p:sldId id="275" r:id="rId20"/>
    <p:sldId id="279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51DB0-7EFD-470B-B7E0-0E5C9939B84E}" type="doc">
      <dgm:prSet loTypeId="urn:microsoft.com/office/officeart/2018/5/layout/IconLeaf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23F3094-6CFB-4209-9D4B-99AF92C521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cap="none" baseline="0" dirty="0">
              <a:solidFill>
                <a:schemeClr val="bg2">
                  <a:lumMod val="50000"/>
                </a:schemeClr>
              </a:solidFill>
            </a:rPr>
            <a:t>Introduction</a:t>
          </a:r>
          <a:endParaRPr lang="en-US" cap="none" dirty="0">
            <a:solidFill>
              <a:schemeClr val="bg2">
                <a:lumMod val="50000"/>
              </a:schemeClr>
            </a:solidFill>
          </a:endParaRPr>
        </a:p>
      </dgm:t>
    </dgm:pt>
    <dgm:pt modelId="{5FBFABA2-B4F1-4AA3-849B-0E4510B99A90}" type="parTrans" cxnId="{F01164D3-54BF-480B-8423-35300EF8679E}">
      <dgm:prSet/>
      <dgm:spPr/>
      <dgm:t>
        <a:bodyPr/>
        <a:lstStyle/>
        <a:p>
          <a:endParaRPr lang="en-US"/>
        </a:p>
      </dgm:t>
    </dgm:pt>
    <dgm:pt modelId="{FD252482-3BB7-4F7B-8DEE-B9F278298753}" type="sibTrans" cxnId="{F01164D3-54BF-480B-8423-35300EF8679E}">
      <dgm:prSet/>
      <dgm:spPr/>
      <dgm:t>
        <a:bodyPr/>
        <a:lstStyle/>
        <a:p>
          <a:endParaRPr lang="en-US"/>
        </a:p>
      </dgm:t>
    </dgm:pt>
    <dgm:pt modelId="{8CDCF270-59D9-44EF-B283-0DDB05FB43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cap="none" baseline="0" dirty="0">
              <a:solidFill>
                <a:schemeClr val="bg2">
                  <a:lumMod val="50000"/>
                </a:schemeClr>
              </a:solidFill>
            </a:rPr>
            <a:t>Analysis</a:t>
          </a:r>
          <a:endParaRPr lang="en-US" cap="none" dirty="0">
            <a:solidFill>
              <a:schemeClr val="bg2">
                <a:lumMod val="50000"/>
              </a:schemeClr>
            </a:solidFill>
          </a:endParaRPr>
        </a:p>
      </dgm:t>
    </dgm:pt>
    <dgm:pt modelId="{3909C287-78B4-4219-BA28-F791EA192EC9}" type="parTrans" cxnId="{6B28F93D-122E-464C-BFE1-3F854DD1F38D}">
      <dgm:prSet/>
      <dgm:spPr/>
      <dgm:t>
        <a:bodyPr/>
        <a:lstStyle/>
        <a:p>
          <a:endParaRPr lang="en-US"/>
        </a:p>
      </dgm:t>
    </dgm:pt>
    <dgm:pt modelId="{3E9B07B6-2843-4F46-B4CF-33509D8BD79E}" type="sibTrans" cxnId="{6B28F93D-122E-464C-BFE1-3F854DD1F38D}">
      <dgm:prSet/>
      <dgm:spPr/>
      <dgm:t>
        <a:bodyPr/>
        <a:lstStyle/>
        <a:p>
          <a:endParaRPr lang="en-US"/>
        </a:p>
      </dgm:t>
    </dgm:pt>
    <dgm:pt modelId="{B24546A5-075F-4DCA-83D7-6BABB846BF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cap="none" baseline="0" dirty="0">
              <a:solidFill>
                <a:schemeClr val="bg2">
                  <a:lumMod val="50000"/>
                </a:schemeClr>
              </a:solidFill>
            </a:rPr>
            <a:t>Conclusion</a:t>
          </a:r>
          <a:endParaRPr lang="en-US" cap="none" dirty="0">
            <a:solidFill>
              <a:schemeClr val="bg2">
                <a:lumMod val="50000"/>
              </a:schemeClr>
            </a:solidFill>
          </a:endParaRPr>
        </a:p>
      </dgm:t>
    </dgm:pt>
    <dgm:pt modelId="{27DC87B5-6E6B-414C-B77D-6ADD0482C346}" type="parTrans" cxnId="{BFFB58C8-8C0D-4AE9-9239-8906CF240F25}">
      <dgm:prSet/>
      <dgm:spPr/>
      <dgm:t>
        <a:bodyPr/>
        <a:lstStyle/>
        <a:p>
          <a:endParaRPr lang="en-US"/>
        </a:p>
      </dgm:t>
    </dgm:pt>
    <dgm:pt modelId="{67A210A5-2583-4334-854D-C80AF4EE501A}" type="sibTrans" cxnId="{BFFB58C8-8C0D-4AE9-9239-8906CF240F25}">
      <dgm:prSet/>
      <dgm:spPr/>
      <dgm:t>
        <a:bodyPr/>
        <a:lstStyle/>
        <a:p>
          <a:endParaRPr lang="en-US"/>
        </a:p>
      </dgm:t>
    </dgm:pt>
    <dgm:pt modelId="{5C3124E2-FF64-4318-85CD-10471ACC941D}" type="pres">
      <dgm:prSet presAssocID="{CAA51DB0-7EFD-470B-B7E0-0E5C9939B84E}" presName="root" presStyleCnt="0">
        <dgm:presLayoutVars>
          <dgm:dir/>
          <dgm:resizeHandles val="exact"/>
        </dgm:presLayoutVars>
      </dgm:prSet>
      <dgm:spPr/>
    </dgm:pt>
    <dgm:pt modelId="{31258D8C-11DC-41F7-808A-CE118C46DBB1}" type="pres">
      <dgm:prSet presAssocID="{B23F3094-6CFB-4209-9D4B-99AF92C521DC}" presName="compNode" presStyleCnt="0"/>
      <dgm:spPr/>
    </dgm:pt>
    <dgm:pt modelId="{3A3BFB3B-FAF8-4483-9B59-2D81D169C586}" type="pres">
      <dgm:prSet presAssocID="{B23F3094-6CFB-4209-9D4B-99AF92C521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A22538A-FEB5-4C66-B34F-97598E83AE23}" type="pres">
      <dgm:prSet presAssocID="{B23F3094-6CFB-4209-9D4B-99AF92C521DC}" presName="iconRect" presStyleLbl="node1" presStyleIdx="0" presStyleCnt="3" custLinFactNeighborY="-36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1D47F7F-4DF1-4463-8AFD-056A7C49A6E4}" type="pres">
      <dgm:prSet presAssocID="{B23F3094-6CFB-4209-9D4B-99AF92C521DC}" presName="spaceRect" presStyleCnt="0"/>
      <dgm:spPr/>
    </dgm:pt>
    <dgm:pt modelId="{C3B6AE42-AD6E-4A12-844F-CC20074C66C9}" type="pres">
      <dgm:prSet presAssocID="{B23F3094-6CFB-4209-9D4B-99AF92C521DC}" presName="textRect" presStyleLbl="revTx" presStyleIdx="0" presStyleCnt="3">
        <dgm:presLayoutVars>
          <dgm:chMax val="1"/>
          <dgm:chPref val="1"/>
        </dgm:presLayoutVars>
      </dgm:prSet>
      <dgm:spPr/>
    </dgm:pt>
    <dgm:pt modelId="{E0A77115-F15C-48CB-8D7B-566BE1C31254}" type="pres">
      <dgm:prSet presAssocID="{FD252482-3BB7-4F7B-8DEE-B9F278298753}" presName="sibTrans" presStyleCnt="0"/>
      <dgm:spPr/>
    </dgm:pt>
    <dgm:pt modelId="{53A7C076-AED4-4DAE-9212-1FDC8A84094F}" type="pres">
      <dgm:prSet presAssocID="{8CDCF270-59D9-44EF-B283-0DDB05FB4366}" presName="compNode" presStyleCnt="0"/>
      <dgm:spPr/>
    </dgm:pt>
    <dgm:pt modelId="{067DF302-E61D-4E22-92E9-0BC3A71E8AB5}" type="pres">
      <dgm:prSet presAssocID="{8CDCF270-59D9-44EF-B283-0DDB05FB436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F4C2A3-CFF3-487B-A26D-6FD70CD0FC34}" type="pres">
      <dgm:prSet presAssocID="{8CDCF270-59D9-44EF-B283-0DDB05FB43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A5B15198-CB40-4384-BADD-1B6DA7BF0310}" type="pres">
      <dgm:prSet presAssocID="{8CDCF270-59D9-44EF-B283-0DDB05FB4366}" presName="spaceRect" presStyleCnt="0"/>
      <dgm:spPr/>
    </dgm:pt>
    <dgm:pt modelId="{1E2D5B4A-31B8-4574-9D2F-2317B27B5726}" type="pres">
      <dgm:prSet presAssocID="{8CDCF270-59D9-44EF-B283-0DDB05FB4366}" presName="textRect" presStyleLbl="revTx" presStyleIdx="1" presStyleCnt="3">
        <dgm:presLayoutVars>
          <dgm:chMax val="1"/>
          <dgm:chPref val="1"/>
        </dgm:presLayoutVars>
      </dgm:prSet>
      <dgm:spPr/>
    </dgm:pt>
    <dgm:pt modelId="{D786EF9D-58D1-4286-9FC9-67A9010D7E9D}" type="pres">
      <dgm:prSet presAssocID="{3E9B07B6-2843-4F46-B4CF-33509D8BD79E}" presName="sibTrans" presStyleCnt="0"/>
      <dgm:spPr/>
    </dgm:pt>
    <dgm:pt modelId="{5E05A526-8141-4FAA-81F5-287D7AAB9A9D}" type="pres">
      <dgm:prSet presAssocID="{B24546A5-075F-4DCA-83D7-6BABB846BFF0}" presName="compNode" presStyleCnt="0"/>
      <dgm:spPr/>
    </dgm:pt>
    <dgm:pt modelId="{1FC07C5B-642E-492B-9A58-B942C6B3B515}" type="pres">
      <dgm:prSet presAssocID="{B24546A5-075F-4DCA-83D7-6BABB846BF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64F556-5D9E-4BB8-B554-27923FCD96A1}" type="pres">
      <dgm:prSet presAssocID="{B24546A5-075F-4DCA-83D7-6BABB846BFF0}" presName="iconRect" presStyleLbl="node1" presStyleIdx="2" presStyleCnt="3" custLinFactNeighborY="-8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C368C809-6958-430C-8942-CC0E487111E3}" type="pres">
      <dgm:prSet presAssocID="{B24546A5-075F-4DCA-83D7-6BABB846BFF0}" presName="spaceRect" presStyleCnt="0"/>
      <dgm:spPr/>
    </dgm:pt>
    <dgm:pt modelId="{82B1FB67-A75F-457A-A259-0CB5F69EB847}" type="pres">
      <dgm:prSet presAssocID="{B24546A5-075F-4DCA-83D7-6BABB846BF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28F93D-122E-464C-BFE1-3F854DD1F38D}" srcId="{CAA51DB0-7EFD-470B-B7E0-0E5C9939B84E}" destId="{8CDCF270-59D9-44EF-B283-0DDB05FB4366}" srcOrd="1" destOrd="0" parTransId="{3909C287-78B4-4219-BA28-F791EA192EC9}" sibTransId="{3E9B07B6-2843-4F46-B4CF-33509D8BD79E}"/>
    <dgm:cxn modelId="{2599E160-AD61-47FD-BCD5-B9C52A102750}" type="presOf" srcId="{8CDCF270-59D9-44EF-B283-0DDB05FB4366}" destId="{1E2D5B4A-31B8-4574-9D2F-2317B27B5726}" srcOrd="0" destOrd="0" presId="urn:microsoft.com/office/officeart/2018/5/layout/IconLeafLabelList"/>
    <dgm:cxn modelId="{BC1CBA5A-A2EA-486C-ABA2-E2FF80E7EBAE}" type="presOf" srcId="{CAA51DB0-7EFD-470B-B7E0-0E5C9939B84E}" destId="{5C3124E2-FF64-4318-85CD-10471ACC941D}" srcOrd="0" destOrd="0" presId="urn:microsoft.com/office/officeart/2018/5/layout/IconLeafLabelList"/>
    <dgm:cxn modelId="{BCC7978E-DE6E-49F5-A31A-7483FDB5EC01}" type="presOf" srcId="{B24546A5-075F-4DCA-83D7-6BABB846BFF0}" destId="{82B1FB67-A75F-457A-A259-0CB5F69EB847}" srcOrd="0" destOrd="0" presId="urn:microsoft.com/office/officeart/2018/5/layout/IconLeafLabelList"/>
    <dgm:cxn modelId="{BFFB58C8-8C0D-4AE9-9239-8906CF240F25}" srcId="{CAA51DB0-7EFD-470B-B7E0-0E5C9939B84E}" destId="{B24546A5-075F-4DCA-83D7-6BABB846BFF0}" srcOrd="2" destOrd="0" parTransId="{27DC87B5-6E6B-414C-B77D-6ADD0482C346}" sibTransId="{67A210A5-2583-4334-854D-C80AF4EE501A}"/>
    <dgm:cxn modelId="{F01164D3-54BF-480B-8423-35300EF8679E}" srcId="{CAA51DB0-7EFD-470B-B7E0-0E5C9939B84E}" destId="{B23F3094-6CFB-4209-9D4B-99AF92C521DC}" srcOrd="0" destOrd="0" parTransId="{5FBFABA2-B4F1-4AA3-849B-0E4510B99A90}" sibTransId="{FD252482-3BB7-4F7B-8DEE-B9F278298753}"/>
    <dgm:cxn modelId="{0DE378FE-A5DA-4C24-9377-99A39DC198E6}" type="presOf" srcId="{B23F3094-6CFB-4209-9D4B-99AF92C521DC}" destId="{C3B6AE42-AD6E-4A12-844F-CC20074C66C9}" srcOrd="0" destOrd="0" presId="urn:microsoft.com/office/officeart/2018/5/layout/IconLeafLabelList"/>
    <dgm:cxn modelId="{89AE4CC6-F352-4B71-AD57-9805186DE23F}" type="presParOf" srcId="{5C3124E2-FF64-4318-85CD-10471ACC941D}" destId="{31258D8C-11DC-41F7-808A-CE118C46DBB1}" srcOrd="0" destOrd="0" presId="urn:microsoft.com/office/officeart/2018/5/layout/IconLeafLabelList"/>
    <dgm:cxn modelId="{D8848EC2-F303-4701-A702-3BE0AD15B690}" type="presParOf" srcId="{31258D8C-11DC-41F7-808A-CE118C46DBB1}" destId="{3A3BFB3B-FAF8-4483-9B59-2D81D169C586}" srcOrd="0" destOrd="0" presId="urn:microsoft.com/office/officeart/2018/5/layout/IconLeafLabelList"/>
    <dgm:cxn modelId="{15F6DFB2-BF87-48E8-B3EF-27F07A591DBA}" type="presParOf" srcId="{31258D8C-11DC-41F7-808A-CE118C46DBB1}" destId="{9A22538A-FEB5-4C66-B34F-97598E83AE23}" srcOrd="1" destOrd="0" presId="urn:microsoft.com/office/officeart/2018/5/layout/IconLeafLabelList"/>
    <dgm:cxn modelId="{CEC5698D-A6E1-442C-9B37-31DA7076E33F}" type="presParOf" srcId="{31258D8C-11DC-41F7-808A-CE118C46DBB1}" destId="{61D47F7F-4DF1-4463-8AFD-056A7C49A6E4}" srcOrd="2" destOrd="0" presId="urn:microsoft.com/office/officeart/2018/5/layout/IconLeafLabelList"/>
    <dgm:cxn modelId="{383C8F23-9921-4498-98F6-61A842FE2429}" type="presParOf" srcId="{31258D8C-11DC-41F7-808A-CE118C46DBB1}" destId="{C3B6AE42-AD6E-4A12-844F-CC20074C66C9}" srcOrd="3" destOrd="0" presId="urn:microsoft.com/office/officeart/2018/5/layout/IconLeafLabelList"/>
    <dgm:cxn modelId="{A4DBA7A2-41B5-4926-B63C-BF09CB86FC0E}" type="presParOf" srcId="{5C3124E2-FF64-4318-85CD-10471ACC941D}" destId="{E0A77115-F15C-48CB-8D7B-566BE1C31254}" srcOrd="1" destOrd="0" presId="urn:microsoft.com/office/officeart/2018/5/layout/IconLeafLabelList"/>
    <dgm:cxn modelId="{69830109-DFB6-4AA0-82B8-42CB8243FB4E}" type="presParOf" srcId="{5C3124E2-FF64-4318-85CD-10471ACC941D}" destId="{53A7C076-AED4-4DAE-9212-1FDC8A84094F}" srcOrd="2" destOrd="0" presId="urn:microsoft.com/office/officeart/2018/5/layout/IconLeafLabelList"/>
    <dgm:cxn modelId="{F1182AA0-A9F9-4AF9-BE5F-85BB264EB47B}" type="presParOf" srcId="{53A7C076-AED4-4DAE-9212-1FDC8A84094F}" destId="{067DF302-E61D-4E22-92E9-0BC3A71E8AB5}" srcOrd="0" destOrd="0" presId="urn:microsoft.com/office/officeart/2018/5/layout/IconLeafLabelList"/>
    <dgm:cxn modelId="{3924E5C7-EB39-48DA-8246-B1ABD2A59DB0}" type="presParOf" srcId="{53A7C076-AED4-4DAE-9212-1FDC8A84094F}" destId="{61F4C2A3-CFF3-487B-A26D-6FD70CD0FC34}" srcOrd="1" destOrd="0" presId="urn:microsoft.com/office/officeart/2018/5/layout/IconLeafLabelList"/>
    <dgm:cxn modelId="{6CA0EB38-8C17-4CD8-AB60-4144A98D8207}" type="presParOf" srcId="{53A7C076-AED4-4DAE-9212-1FDC8A84094F}" destId="{A5B15198-CB40-4384-BADD-1B6DA7BF0310}" srcOrd="2" destOrd="0" presId="urn:microsoft.com/office/officeart/2018/5/layout/IconLeafLabelList"/>
    <dgm:cxn modelId="{DCD5AE03-2136-4010-9612-4B0075CDAAE3}" type="presParOf" srcId="{53A7C076-AED4-4DAE-9212-1FDC8A84094F}" destId="{1E2D5B4A-31B8-4574-9D2F-2317B27B5726}" srcOrd="3" destOrd="0" presId="urn:microsoft.com/office/officeart/2018/5/layout/IconLeafLabelList"/>
    <dgm:cxn modelId="{71FC948C-7BF4-4403-8627-0450F6E6E00C}" type="presParOf" srcId="{5C3124E2-FF64-4318-85CD-10471ACC941D}" destId="{D786EF9D-58D1-4286-9FC9-67A9010D7E9D}" srcOrd="3" destOrd="0" presId="urn:microsoft.com/office/officeart/2018/5/layout/IconLeafLabelList"/>
    <dgm:cxn modelId="{E0D05304-C172-488F-ACA6-AFCD3F544BAF}" type="presParOf" srcId="{5C3124E2-FF64-4318-85CD-10471ACC941D}" destId="{5E05A526-8141-4FAA-81F5-287D7AAB9A9D}" srcOrd="4" destOrd="0" presId="urn:microsoft.com/office/officeart/2018/5/layout/IconLeafLabelList"/>
    <dgm:cxn modelId="{A51704AB-4450-45A0-A91D-624DCC6E148A}" type="presParOf" srcId="{5E05A526-8141-4FAA-81F5-287D7AAB9A9D}" destId="{1FC07C5B-642E-492B-9A58-B942C6B3B515}" srcOrd="0" destOrd="0" presId="urn:microsoft.com/office/officeart/2018/5/layout/IconLeafLabelList"/>
    <dgm:cxn modelId="{03671DAD-C595-40D5-9282-544A2773E3EB}" type="presParOf" srcId="{5E05A526-8141-4FAA-81F5-287D7AAB9A9D}" destId="{8D64F556-5D9E-4BB8-B554-27923FCD96A1}" srcOrd="1" destOrd="0" presId="urn:microsoft.com/office/officeart/2018/5/layout/IconLeafLabelList"/>
    <dgm:cxn modelId="{29793AC7-BAC7-4613-9118-115544031584}" type="presParOf" srcId="{5E05A526-8141-4FAA-81F5-287D7AAB9A9D}" destId="{C368C809-6958-430C-8942-CC0E487111E3}" srcOrd="2" destOrd="0" presId="urn:microsoft.com/office/officeart/2018/5/layout/IconLeafLabelList"/>
    <dgm:cxn modelId="{14E0510E-3AE6-44BC-AD42-78FCED0C0DB4}" type="presParOf" srcId="{5E05A526-8141-4FAA-81F5-287D7AAB9A9D}" destId="{82B1FB67-A75F-457A-A259-0CB5F69EB8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BFB3B-FAF8-4483-9B59-2D81D169C586}">
      <dsp:nvSpPr>
        <dsp:cNvPr id="0" name=""/>
        <dsp:cNvSpPr/>
      </dsp:nvSpPr>
      <dsp:spPr>
        <a:xfrm>
          <a:off x="661619" y="46859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2538A-FEB5-4C66-B34F-97598E83AE23}">
      <dsp:nvSpPr>
        <dsp:cNvPr id="0" name=""/>
        <dsp:cNvSpPr/>
      </dsp:nvSpPr>
      <dsp:spPr>
        <a:xfrm>
          <a:off x="1049182" y="81798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6AE42-AD6E-4A12-844F-CC20074C66C9}">
      <dsp:nvSpPr>
        <dsp:cNvPr id="0" name=""/>
        <dsp:cNvSpPr/>
      </dsp:nvSpPr>
      <dsp:spPr>
        <a:xfrm>
          <a:off x="80276" y="28535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b="1" i="0" kern="1200" cap="none" baseline="0" dirty="0">
              <a:solidFill>
                <a:schemeClr val="bg2">
                  <a:lumMod val="50000"/>
                </a:schemeClr>
              </a:solidFill>
            </a:rPr>
            <a:t>Introduction</a:t>
          </a:r>
          <a:endParaRPr lang="en-US" sz="4000" kern="1200" cap="none" dirty="0">
            <a:solidFill>
              <a:schemeClr val="bg2">
                <a:lumMod val="50000"/>
              </a:schemeClr>
            </a:solidFill>
          </a:endParaRPr>
        </a:p>
      </dsp:txBody>
      <dsp:txXfrm>
        <a:off x="80276" y="2853594"/>
        <a:ext cx="2981250" cy="720000"/>
      </dsp:txXfrm>
    </dsp:sp>
    <dsp:sp modelId="{067DF302-E61D-4E22-92E9-0BC3A71E8AB5}">
      <dsp:nvSpPr>
        <dsp:cNvPr id="0" name=""/>
        <dsp:cNvSpPr/>
      </dsp:nvSpPr>
      <dsp:spPr>
        <a:xfrm>
          <a:off x="4164588" y="46859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2A3-CFF3-487B-A26D-6FD70CD0FC34}">
      <dsp:nvSpPr>
        <dsp:cNvPr id="0" name=""/>
        <dsp:cNvSpPr/>
      </dsp:nvSpPr>
      <dsp:spPr>
        <a:xfrm>
          <a:off x="4552151" y="85615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D5B4A-31B8-4574-9D2F-2317B27B5726}">
      <dsp:nvSpPr>
        <dsp:cNvPr id="0" name=""/>
        <dsp:cNvSpPr/>
      </dsp:nvSpPr>
      <dsp:spPr>
        <a:xfrm>
          <a:off x="3583245" y="28535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b="1" i="0" kern="1200" cap="none" baseline="0" dirty="0">
              <a:solidFill>
                <a:schemeClr val="bg2">
                  <a:lumMod val="50000"/>
                </a:schemeClr>
              </a:solidFill>
            </a:rPr>
            <a:t>Analysis</a:t>
          </a:r>
          <a:endParaRPr lang="en-US" sz="4000" kern="1200" cap="none" dirty="0">
            <a:solidFill>
              <a:schemeClr val="bg2">
                <a:lumMod val="50000"/>
              </a:schemeClr>
            </a:solidFill>
          </a:endParaRPr>
        </a:p>
      </dsp:txBody>
      <dsp:txXfrm>
        <a:off x="3583245" y="2853594"/>
        <a:ext cx="2981250" cy="720000"/>
      </dsp:txXfrm>
    </dsp:sp>
    <dsp:sp modelId="{1FC07C5B-642E-492B-9A58-B942C6B3B515}">
      <dsp:nvSpPr>
        <dsp:cNvPr id="0" name=""/>
        <dsp:cNvSpPr/>
      </dsp:nvSpPr>
      <dsp:spPr>
        <a:xfrm>
          <a:off x="7667557" y="46859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F556-5D9E-4BB8-B554-27923FCD96A1}">
      <dsp:nvSpPr>
        <dsp:cNvPr id="0" name=""/>
        <dsp:cNvSpPr/>
      </dsp:nvSpPr>
      <dsp:spPr>
        <a:xfrm>
          <a:off x="8055120" y="84725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1FB67-A75F-457A-A259-0CB5F69EB847}">
      <dsp:nvSpPr>
        <dsp:cNvPr id="0" name=""/>
        <dsp:cNvSpPr/>
      </dsp:nvSpPr>
      <dsp:spPr>
        <a:xfrm>
          <a:off x="7086213" y="285359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b="1" i="0" kern="1200" cap="none" baseline="0" dirty="0">
              <a:solidFill>
                <a:schemeClr val="bg2">
                  <a:lumMod val="50000"/>
                </a:schemeClr>
              </a:solidFill>
            </a:rPr>
            <a:t>Conclusion</a:t>
          </a:r>
          <a:endParaRPr lang="en-US" sz="4000" kern="1200" cap="none" dirty="0">
            <a:solidFill>
              <a:schemeClr val="bg2">
                <a:lumMod val="50000"/>
              </a:schemeClr>
            </a:solidFill>
          </a:endParaRPr>
        </a:p>
      </dsp:txBody>
      <dsp:txXfrm>
        <a:off x="7086213" y="285359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90AF-78D4-4727-9B73-89C309948EBB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6AAC-9F6B-4B9C-9AFC-C19C29DFA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1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42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58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46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62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70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20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4D81-5319-4043-8E9F-F7C18FC22A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73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3F991E-164A-4358-9C08-33074CD82A7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25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B6998E-13DD-4622-BFB9-5AAD646C94C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03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FA9D-ADD6-41CE-B8D8-EB1C9BE9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7E24-07F5-4FF6-8E5F-603E5066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F5E-261B-4516-B14D-46549C9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1F1F-95E7-4587-842F-C93710A5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790-4AF3-458D-A101-D090F60E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132C-29FE-4649-8317-30F22C01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BB88-8825-43CE-A430-19192D19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EFE0-D808-4C7D-87C9-FDF2043E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12A9-23BF-4BDE-BA4F-7B6F6A3C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12B5-3512-4638-A15A-260F091A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EF8D5-43E7-49CB-8802-AB64B7418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22B3C-644A-455C-8017-CF3C84C9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6E5E-82E9-423C-A4AA-22280ED2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6FCA-AE42-403B-987B-EF02363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724-17E6-4B1C-84F1-7D4FB4A9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9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8CDD-2C29-48CB-A489-01139E91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7C59-50A3-4D1A-8C77-228F9DD1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E364-CE7F-45DF-8214-69D046D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B9E3-A201-423E-BDCC-7EAAB700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A63D-D5C0-4AFA-B6C6-5E714034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24DD-FD69-43CC-9A88-3C34949F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54FD-6598-43EB-BBEA-CC512A48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D9A4-B02B-485C-ADB2-5498E600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AF0B-D809-4C88-92E8-174DB02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8E33-19A9-45FE-9E21-3777D157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06AD-2FD8-4816-90CE-696B20F9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C4E0-A73A-4927-B57F-FC8C42F3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ECB9B-2EC4-453E-A30D-397FFE03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1EF6C-55D9-4891-8754-F32EBBED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EEB2-B48E-4285-BBD9-C1B5FB71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60DC-EC31-4AFC-886D-DFBA433A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09B8-A052-49C2-8A44-41A551A4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7496F-0F13-4965-9C14-0294063E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6FD1-7125-4359-A0A5-80637926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C050-BB60-4E2F-9295-2193E1A8B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0DA42-E1CA-445F-87B9-20ACA1B0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2769A-C827-4029-AB15-B007F567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8720-2382-4050-9F42-9C2622D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C947-3CC3-4893-8DFC-5EE9A38B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D925-5EAB-4725-A805-E4278DD4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FCC20-E9F5-45C0-9A23-4C29D64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447F-D46A-45AC-990A-7A9C6322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E51E-B7DA-48BA-A44D-8120813D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8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4F27E-BDFC-4FE4-B541-E804D31C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782A-55DF-4349-8FA8-9FC53B88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6C3D-963C-490E-A229-2FB26B6B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C6A3-B5BB-4F2D-97C0-8F6FCBE1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05D4-B4D9-49BE-A2E3-E23F42EF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C53E6-BF21-4F7F-B1BD-D8BFCEB01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D242-258F-49B5-83E6-2E89BDA6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05C1F-93A7-4536-B111-A7543FD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62E1-1104-48EE-B05A-4FF8FD53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7572-5069-4A6C-8CC1-AC8CCF4D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E6FA0-2589-47BB-A620-342F06669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52B59-397B-4E68-8E91-1FB90096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2CC1-A754-416D-931F-4E45502F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E6FC-6B41-4E46-B219-44E34869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BB98-0E45-40FA-8571-59553674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4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EF662-959A-470F-A6AB-E00552E4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5AD0-89DE-44DF-9588-DC37C962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0677-FC70-4712-99B2-41916F7AC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F8B0-F18F-4BEF-995C-F0313D9992A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5A42-8945-467F-BC94-A282D2A6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CEA3-E0BB-4123-AEE3-BDB79A3A9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84FD-B603-4FAC-BAC1-E329FBEE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mha.ca/brochure/fast-facts-about-mental-illness/" TargetMode="External"/><Relationship Id="rId7" Type="http://schemas.openxmlformats.org/officeDocument/2006/relationships/hyperlink" Target="https://www.sciencedirect.com/science/article/pii/S0165032719306202" TargetMode="External"/><Relationship Id="rId2" Type="http://schemas.openxmlformats.org/officeDocument/2006/relationships/hyperlink" Target="https://open.canada.ca/data/en/dataset/1baf70c0-777f-4fb1-8acf-ef787d0400f2.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canadianencyclopedia.ca/en/article/suicide#:%7E:text=Suicide%20is%20typically%20among%20the,(ranked%2012th)%20in%202020." TargetMode="External"/><Relationship Id="rId5" Type="http://schemas.openxmlformats.org/officeDocument/2006/relationships/hyperlink" Target="https://doi.org/10.1177/070674371405901006." TargetMode="External"/><Relationship Id="rId4" Type="http://schemas.openxmlformats.org/officeDocument/2006/relationships/hyperlink" Target="https://www150.statcan.gc.ca/t1/tbl1/en/tv.action?pid=131000980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5FAD9E2-7D57-4E43-BC7A-8586B7BC9093}"/>
              </a:ext>
            </a:extLst>
          </p:cNvPr>
          <p:cNvSpPr txBox="1"/>
          <p:nvPr/>
        </p:nvSpPr>
        <p:spPr>
          <a:xfrm>
            <a:off x="2275564" y="466181"/>
            <a:ext cx="9562550" cy="89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Mental Health And Suicides In Canada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F6984-A6F8-4F19-A7C6-C9837F7A6F38}"/>
              </a:ext>
            </a:extLst>
          </p:cNvPr>
          <p:cNvSpPr txBox="1"/>
          <p:nvPr/>
        </p:nvSpPr>
        <p:spPr>
          <a:xfrm>
            <a:off x="2275564" y="1666379"/>
            <a:ext cx="9562550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Presentation by Health Care Industry Group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Analytics Consulting Capstone Project (BAN 240-NAA)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E9DCDF-D812-4A4E-ABE0-199D38E8A86D}"/>
              </a:ext>
            </a:extLst>
          </p:cNvPr>
          <p:cNvSpPr txBox="1">
            <a:spLocks/>
          </p:cNvSpPr>
          <p:nvPr/>
        </p:nvSpPr>
        <p:spPr>
          <a:xfrm>
            <a:off x="2275564" y="3972233"/>
            <a:ext cx="6897933" cy="2797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Gurleen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(112566211)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Jasmeet Kaur (107154213)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Manasi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Yeole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(152536207)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Pavansanjusha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Gowrisetty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(121944219)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Shantanu Malhotra (152156204)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Vaibhav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Nitinkumar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Gosai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(152568200)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6ECDC-AC25-4516-B9CD-617FAF3A36D3}"/>
              </a:ext>
            </a:extLst>
          </p:cNvPr>
          <p:cNvSpPr/>
          <p:nvPr/>
        </p:nvSpPr>
        <p:spPr>
          <a:xfrm>
            <a:off x="3046" y="-1"/>
            <a:ext cx="1127664" cy="68924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EB2D0-FC5C-4172-A942-8020CCDD877F}"/>
              </a:ext>
            </a:extLst>
          </p:cNvPr>
          <p:cNvSpPr/>
          <p:nvPr/>
        </p:nvSpPr>
        <p:spPr>
          <a:xfrm>
            <a:off x="1258529" y="0"/>
            <a:ext cx="299280" cy="6875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CB3C5-0202-4842-95E2-3B5C76A1E022}"/>
              </a:ext>
            </a:extLst>
          </p:cNvPr>
          <p:cNvSpPr/>
          <p:nvPr/>
        </p:nvSpPr>
        <p:spPr>
          <a:xfrm>
            <a:off x="1691148" y="-1"/>
            <a:ext cx="157317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50A5F22-0A30-453E-A378-16AF8F050888}"/>
              </a:ext>
            </a:extLst>
          </p:cNvPr>
          <p:cNvSpPr/>
          <p:nvPr/>
        </p:nvSpPr>
        <p:spPr>
          <a:xfrm rot="16200000">
            <a:off x="10246148" y="4959440"/>
            <a:ext cx="1815922" cy="206969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470" y="5368840"/>
            <a:ext cx="8211400" cy="12936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Out of all the deaths in Canada, </a:t>
            </a:r>
            <a:r>
              <a:rPr lang="en-US" sz="2000" b="1" dirty="0"/>
              <a:t>Mental and behavioral </a:t>
            </a:r>
            <a:r>
              <a:rPr lang="en-US" sz="2000" dirty="0"/>
              <a:t>deaths accounted for </a:t>
            </a:r>
            <a:r>
              <a:rPr lang="en-US" sz="2000" b="1" dirty="0"/>
              <a:t>7.61%. </a:t>
            </a:r>
          </a:p>
          <a:p>
            <a:r>
              <a:rPr lang="en-US" sz="2000" dirty="0"/>
              <a:t>Around 45,000 of the total deaths were related to </a:t>
            </a:r>
            <a:r>
              <a:rPr lang="en-US" sz="2000" b="1" dirty="0"/>
              <a:t>Mental and behavioral disorder.</a:t>
            </a:r>
            <a:endParaRPr lang="en-US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470" y="230147"/>
            <a:ext cx="8192183" cy="5084803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49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5371629"/>
            <a:ext cx="8211400" cy="129364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Among all the deaths caused by Mental and behavioral disorders, </a:t>
            </a:r>
            <a:r>
              <a:rPr lang="en-US" sz="2000" b="1" dirty="0"/>
              <a:t>Organic mental disorders</a:t>
            </a:r>
            <a:r>
              <a:rPr lang="en-US" sz="2000" dirty="0"/>
              <a:t> accounted for more than </a:t>
            </a:r>
            <a:r>
              <a:rPr lang="en-US" sz="2000" b="1" dirty="0"/>
              <a:t>42,000</a:t>
            </a:r>
            <a:r>
              <a:rPr lang="en-US" sz="2000" dirty="0"/>
              <a:t> deaths in Canada for 2015 and 2019.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second most prominent </a:t>
            </a:r>
            <a:r>
              <a:rPr lang="en-US" sz="2000" dirty="0"/>
              <a:t>cause of death related to mental and behavioral disorder is triggered by </a:t>
            </a:r>
            <a:r>
              <a:rPr lang="en-US" sz="2000" b="1" dirty="0"/>
              <a:t>psychoactive substance use</a:t>
            </a:r>
            <a:r>
              <a:rPr lang="en-US" sz="2000" dirty="0"/>
              <a:t>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565" y="839547"/>
            <a:ext cx="8192183" cy="4303953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62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809" y="5438274"/>
            <a:ext cx="8211400" cy="12936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Under </a:t>
            </a:r>
            <a:r>
              <a:rPr lang="en-US" sz="2000" b="1" dirty="0"/>
              <a:t>organic mental disorders</a:t>
            </a:r>
            <a:r>
              <a:rPr lang="en-US" sz="2000" dirty="0"/>
              <a:t>, </a:t>
            </a:r>
            <a:r>
              <a:rPr lang="en-US" sz="2000" b="1" dirty="0"/>
              <a:t>unspecified dementia </a:t>
            </a:r>
            <a:r>
              <a:rPr lang="en-US" sz="2000" dirty="0"/>
              <a:t>caused most deaths in Canada in the years 2015 and 2019.</a:t>
            </a:r>
          </a:p>
          <a:p>
            <a:r>
              <a:rPr lang="en-US" sz="2000" b="1" dirty="0"/>
              <a:t>Vascular dementia </a:t>
            </a:r>
            <a:r>
              <a:rPr lang="en-US" sz="2000" dirty="0"/>
              <a:t>was </a:t>
            </a:r>
            <a:r>
              <a:rPr lang="en-US" sz="2000" b="1" dirty="0"/>
              <a:t>second leading </a:t>
            </a:r>
            <a:r>
              <a:rPr lang="en-US" sz="2000" dirty="0"/>
              <a:t>cause of deaths under organic mental disorder, taking more than </a:t>
            </a:r>
            <a:r>
              <a:rPr lang="en-US" sz="2000" b="1" dirty="0"/>
              <a:t>3000 deaths</a:t>
            </a:r>
            <a:r>
              <a:rPr lang="en-US" sz="2000" dirty="0"/>
              <a:t>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39" y="1038785"/>
            <a:ext cx="8192183" cy="3921503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causes of mental disorders leading to suicides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55" y="2257041"/>
            <a:ext cx="7702624" cy="2062550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0772" y="2256503"/>
            <a:ext cx="3397759" cy="360826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People who suffered  from these 5 mental disorders were found to be </a:t>
            </a:r>
            <a:r>
              <a:rPr lang="en-US" sz="2000" b="1" dirty="0"/>
              <a:t>more likely to die from suicide</a:t>
            </a:r>
            <a:r>
              <a:rPr lang="en-US" sz="2000" dirty="0"/>
              <a:t>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The AOR of people with </a:t>
            </a:r>
            <a:r>
              <a:rPr lang="en-US" sz="2000" b="1" dirty="0"/>
              <a:t>depression</a:t>
            </a:r>
            <a:r>
              <a:rPr lang="en-US" sz="2000" dirty="0"/>
              <a:t> was very high at 3.90.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563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of committing suicide post diagnosis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4021" y="2272227"/>
            <a:ext cx="6522633" cy="2348148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4052" y="2272227"/>
            <a:ext cx="4004479" cy="39047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After the diagnosis of a Mental disorder, the risk of suicide is observed to be </a:t>
            </a:r>
            <a:r>
              <a:rPr lang="en-US" sz="2000" b="1" dirty="0"/>
              <a:t>maximum between 1 to 90 days</a:t>
            </a:r>
            <a:r>
              <a:rPr lang="en-US" sz="2000" dirty="0"/>
              <a:t> of initial diagnosis.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The odds suicide drops as we go above 90 days.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People with </a:t>
            </a:r>
            <a:r>
              <a:rPr lang="en-US" sz="2000" b="1" dirty="0"/>
              <a:t>Schizophrenia</a:t>
            </a:r>
            <a:r>
              <a:rPr lang="en-US" sz="2000" dirty="0"/>
              <a:t> were at the maximum risk of committing suicide.</a:t>
            </a:r>
          </a:p>
        </p:txBody>
      </p:sp>
    </p:spTree>
    <p:extLst>
      <p:ext uri="{BB962C8B-B14F-4D97-AF65-F5344CB8AC3E}">
        <p14:creationId xmlns:p14="http://schemas.microsoft.com/office/powerpoint/2010/main" val="243658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34516D4-9D52-439A-8103-3E1E6612797E}"/>
              </a:ext>
            </a:extLst>
          </p:cNvPr>
          <p:cNvSpPr txBox="1">
            <a:spLocks/>
          </p:cNvSpPr>
          <p:nvPr/>
        </p:nvSpPr>
        <p:spPr>
          <a:xfrm>
            <a:off x="517358" y="1062098"/>
            <a:ext cx="9047747" cy="5597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years 2015 and 2019,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Ontario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recorded the most suicidal thoughts among its citizens.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Among all the age groups,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adults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more suicidal thoughts in Ontario.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Females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experience more suicidal thoughts than males in Ontario.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age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females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constitute more than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total count of people having suicidal thoughts.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7.61%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total deaths are caused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and behavioral disorders.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mental and behavioral disorders,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organic mental disorder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constitutes to the cause of most number of deaths.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Unspecified dementia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caused the most number of deaths under organic mental disorder.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showing early signs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depression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most likely to commit suicide.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are more likely to commit suicide between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1-90 days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diagnosis.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A3010A-AE13-4A6F-9B18-6BF7F3BF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404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438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22" y="89161"/>
            <a:ext cx="10905066" cy="8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Conclusion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028227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 interprovincial differences exist in Canada. 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Female young adults in Ontario have experienced suicidal thoughts the most.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death rate caused by unspecified dementia is the highest.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risk of suicide is indirectly proportional to the number of days after diagnosis.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suffering from early signs of depression are more inclined towards committing suicide.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Better mental health care and its access is essential to reduce the risk of suicide.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04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Recommendation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161815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Explore interprovincial differences and their impact on mental health care.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Comparisons of these results to more recent administrative data.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of a more granular dataset pertaining to a larger timeframe.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the dependence of suicide on psychosocial factors, relationship between repulsiveness and suicide, etc.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36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Recommendation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161815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specific groups of patients identified through the analysis.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 mental health facilities in the provinces with high risk of suicide.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 attention to patients especially during initial diagnosis.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 mental health awareness programs.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0985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Implications for Business Analytics Managers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161815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Carry out further analysis to identify specific mental health services for women.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Improvise strategies to tackle mental health challenges faced by young adults.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Formulate strategies to prevent death or suicide in patients suffering from unspecified dementia and depression.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Highlight unidentified factors that contribute to suicide.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5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3103B-D96C-4B74-9042-59DA0CDEBA56}"/>
              </a:ext>
            </a:extLst>
          </p:cNvPr>
          <p:cNvSpPr txBox="1"/>
          <p:nvPr/>
        </p:nvSpPr>
        <p:spPr>
          <a:xfrm>
            <a:off x="771228" y="635508"/>
            <a:ext cx="9562550" cy="89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47B49497-8701-7A8F-A4B1-3E2C98DD6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191116"/>
              </p:ext>
            </p:extLst>
          </p:nvPr>
        </p:nvGraphicFramePr>
        <p:xfrm>
          <a:off x="507030" y="1306298"/>
          <a:ext cx="10147740" cy="4042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itle 3">
            <a:extLst>
              <a:ext uri="{FF2B5EF4-FFF2-40B4-BE49-F238E27FC236}">
                <a16:creationId xmlns:a16="http://schemas.microsoft.com/office/drawing/2014/main" id="{144BBEB2-6AFA-48FE-8F1A-B7F3133E1C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705" y="238923"/>
            <a:ext cx="10906125" cy="11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70C0"/>
                </a:solidFill>
                <a:latin typeface="Segoe UI"/>
              </a:rPr>
              <a:t>Agenda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790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Limitation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161815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selected dataset pertains to the year 2015 and 2019.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Extensive quantitative data was not available.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studies available for analysis was also relatively small.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4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Isosceles Triangle 5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7121D-6DAE-4EB7-8D24-B7574447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Work Cited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3" name="Isosceles Triangle 5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AE8DBB6-DAB6-4DA3-9901-1FE17CC1333F}"/>
              </a:ext>
            </a:extLst>
          </p:cNvPr>
          <p:cNvSpPr txBox="1">
            <a:spLocks/>
          </p:cNvSpPr>
          <p:nvPr/>
        </p:nvSpPr>
        <p:spPr>
          <a:xfrm>
            <a:off x="1160476" y="1161815"/>
            <a:ext cx="10200290" cy="559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6341D2D-103E-4DBD-8E6F-4B3BAA81509F}"/>
              </a:ext>
            </a:extLst>
          </p:cNvPr>
          <p:cNvSpPr txBox="1">
            <a:spLocks/>
          </p:cNvSpPr>
          <p:nvPr/>
        </p:nvSpPr>
        <p:spPr>
          <a:xfrm>
            <a:off x="1312876" y="1314215"/>
            <a:ext cx="10200290" cy="515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“Deaths, by Cause, Chapter V: Mental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Disorders (F00 to F99).” 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Government Portal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tooltip="https://open.canada.ca/data/en/dataset/1baf70c0-777f-4fb1-8acf-ef787d0400f2."/>
              </a:rPr>
              <a:t>https://open.canada.ca/data/en/dataset/1baf70c0-777f-4fb1-8acf-ef787d0400f2.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“Fast Facts about Mental Health and Mental Illness.” CMHA National, 17 Nov. 2021,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mha.ca/brochure/fast-facts-about-mental-illness/"/>
              </a:rPr>
              <a:t>https://cmha.ca/brochure/fast-facts-about-mental-illness/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“Mental Health Characteristics and Suicidal Thoughts.” Statistics Canada, 6 Aug. 2020,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https://www150.statcan.gc.ca/t1/tbl1/en/tv.action?pid=1310009801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Randall, Jason R., et al. “Acute Risk of Suicide and Suicide Attempts Associated with Recent Diagnosis of Mental Disorders: A Population-Based, Propensity Score—Matched Analysis.” 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Canadian Journal of Psychiatry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vol. 59, no. 10, 2014, pp. 531–38. 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tooltip="https://doi.org/10.1177/070674371405901006."/>
              </a:rPr>
              <a:t>https://doi.org/10.1177/070674371405901006.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5FC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“Suicide in Canada.” </a:t>
            </a:r>
            <a:r>
              <a:rPr kumimoji="0" lang="en-CA" sz="1400" b="0" i="1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Canadian Encyclopedia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s://www.thecanadianencyclopedia.ca/en/article/suicide#:%7e:text=suicide%20is%20typically%20among%20the,(ranked%2012th)%20in%202020."/>
              </a:rPr>
              <a:t>www.thecanadianencyclopedia.ca/en/article/suicide#:%7E:text=Suicide%20is%20typically%20among%20the,(ranked%2012th)%20in%202020.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Accessed 3 Apr. 2022.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Too, Lay San, et al. “The association between mental disorders and suicide: A systematic review and meta-analysis of record linkage studies”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www.sciencedirect.com/science/article/pii/s0165032719306202"/>
              </a:rPr>
              <a:t>https://www.sciencedirect.com/science/article/pii/S0165032719306202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17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5FAD9E2-7D57-4E43-BC7A-8586B7BC9093}"/>
              </a:ext>
            </a:extLst>
          </p:cNvPr>
          <p:cNvSpPr txBox="1"/>
          <p:nvPr/>
        </p:nvSpPr>
        <p:spPr>
          <a:xfrm>
            <a:off x="1314725" y="2980978"/>
            <a:ext cx="9562550" cy="89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6ECDC-AC25-4516-B9CD-617FAF3A36D3}"/>
              </a:ext>
            </a:extLst>
          </p:cNvPr>
          <p:cNvSpPr/>
          <p:nvPr/>
        </p:nvSpPr>
        <p:spPr>
          <a:xfrm>
            <a:off x="3046" y="-1"/>
            <a:ext cx="1127664" cy="68924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EB2D0-FC5C-4172-A942-8020CCDD877F}"/>
              </a:ext>
            </a:extLst>
          </p:cNvPr>
          <p:cNvSpPr/>
          <p:nvPr/>
        </p:nvSpPr>
        <p:spPr>
          <a:xfrm>
            <a:off x="1258529" y="0"/>
            <a:ext cx="299280" cy="6875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CB3C5-0202-4842-95E2-3B5C76A1E022}"/>
              </a:ext>
            </a:extLst>
          </p:cNvPr>
          <p:cNvSpPr/>
          <p:nvPr/>
        </p:nvSpPr>
        <p:spPr>
          <a:xfrm>
            <a:off x="1691148" y="-1"/>
            <a:ext cx="157317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50A5F22-0A30-453E-A378-16AF8F050888}"/>
              </a:ext>
            </a:extLst>
          </p:cNvPr>
          <p:cNvSpPr/>
          <p:nvPr/>
        </p:nvSpPr>
        <p:spPr>
          <a:xfrm rot="16200000">
            <a:off x="10246148" y="4959440"/>
            <a:ext cx="1815922" cy="206969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82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7C5AACB-3BD2-40DD-A31F-13CA48DBD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705" y="238923"/>
            <a:ext cx="10906125" cy="11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EE47-4F85-4547-9C99-66469722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397363"/>
            <a:ext cx="10245217" cy="439398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 Mental illnesses had an economic cost of approximately $80 billion for the year 2021 to the Canadian healthcare and social support system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 Individuals that suffer from a mental disorder have an approximately eight-fold increased risk of suicide in comparison to those without a mental health problem.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 Suicide is one of the top ten causes of death in Canada </a:t>
            </a:r>
            <a:endParaRPr lang="en-IN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8C6071-46A4-45DD-94AA-D7F3150E240D}"/>
              </a:ext>
            </a:extLst>
          </p:cNvPr>
          <p:cNvSpPr/>
          <p:nvPr/>
        </p:nvSpPr>
        <p:spPr>
          <a:xfrm rot="16200000">
            <a:off x="10246148" y="4959440"/>
            <a:ext cx="1815922" cy="2069690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9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7C5AACB-3BD2-40DD-A31F-13CA48DBD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937" y="308154"/>
            <a:ext cx="10906125" cy="11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70C0"/>
                </a:solidFill>
                <a:latin typeface="Segoe UI"/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EE47-4F85-4547-9C99-66469722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356227"/>
            <a:ext cx="10276031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/>
              <a:t>Through this project, we aim to examine the relationship between mental health and suicides in Canada and answer the following questions: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200" dirty="0"/>
              <a:t>Which age group and gender are more affected by mental health problems in Ontario?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 Patients with which mental disorders are most likely to die?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 What are the early signs of suicide in mental health patients?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339 Problem Statement Illustrations &amp; Clip Art - iStock">
            <a:extLst>
              <a:ext uri="{FF2B5EF4-FFF2-40B4-BE49-F238E27FC236}">
                <a16:creationId xmlns:a16="http://schemas.microsoft.com/office/drawing/2014/main" id="{E8FE16A9-38C6-4CB9-9F51-BD27EB9E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13" y="3967040"/>
            <a:ext cx="2895487" cy="28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7C5AACB-3BD2-40DD-A31F-13CA48DBD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533" y="408903"/>
            <a:ext cx="10906125" cy="11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EE47-4F85-4547-9C99-66469722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2" y="1639457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Secondary Data Collection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Mixed method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Pragmatic methodology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Type of Qualitative UX Research Methods Should I Use? (2022)">
            <a:extLst>
              <a:ext uri="{FF2B5EF4-FFF2-40B4-BE49-F238E27FC236}">
                <a16:creationId xmlns:a16="http://schemas.microsoft.com/office/drawing/2014/main" id="{CF5873F2-2F44-44EA-8741-9EAC487D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73" y="36755"/>
            <a:ext cx="2109590" cy="20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5616E62-B781-4D37-A52E-550FA80E2948}"/>
              </a:ext>
            </a:extLst>
          </p:cNvPr>
          <p:cNvSpPr/>
          <p:nvPr/>
        </p:nvSpPr>
        <p:spPr>
          <a:xfrm rot="16200000">
            <a:off x="10249194" y="4915194"/>
            <a:ext cx="1815922" cy="2069690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6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59003-57A6-4149-AEFB-1E04D1307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3968" y="527035"/>
            <a:ext cx="8985588" cy="5570401"/>
          </a:xfrm>
          <a:prstGeom prst="rect">
            <a:avLst/>
          </a:prstGeom>
          <a:ln>
            <a:noFill/>
          </a:ln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55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799" y="5486400"/>
            <a:ext cx="8211400" cy="1293647"/>
          </a:xfrm>
        </p:spPr>
        <p:txBody>
          <a:bodyPr>
            <a:normAutofit/>
          </a:bodyPr>
          <a:lstStyle/>
          <a:p>
            <a:r>
              <a:rPr lang="en-US" sz="2000" dirty="0"/>
              <a:t>Around </a:t>
            </a:r>
            <a:r>
              <a:rPr lang="en-US" sz="2000" b="1" dirty="0"/>
              <a:t>1 million young adults </a:t>
            </a:r>
            <a:r>
              <a:rPr lang="en-US" sz="2000" dirty="0"/>
              <a:t>in Ontario have suicidal thoughts.</a:t>
            </a:r>
          </a:p>
          <a:p>
            <a:r>
              <a:rPr lang="en-US" sz="2000" dirty="0"/>
              <a:t>Suicidal thoughts were observed </a:t>
            </a:r>
            <a:r>
              <a:rPr lang="en-US" sz="2000" b="1" dirty="0"/>
              <a:t>least in teenagers</a:t>
            </a:r>
            <a:r>
              <a:rPr lang="en-US" sz="2000" dirty="0"/>
              <a:t>.</a:t>
            </a:r>
          </a:p>
          <a:p>
            <a:r>
              <a:rPr lang="en-US" sz="2000" b="1" dirty="0"/>
              <a:t>Middle-aged</a:t>
            </a:r>
            <a:r>
              <a:rPr lang="en-US" sz="2000" dirty="0"/>
              <a:t> people in Ontario had </a:t>
            </a:r>
            <a:r>
              <a:rPr lang="en-US" sz="2000" b="1" dirty="0"/>
              <a:t>moderate</a:t>
            </a:r>
            <a:r>
              <a:rPr lang="en-US" sz="2000" dirty="0"/>
              <a:t> suicidal thoughts.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362" y="395333"/>
            <a:ext cx="8202274" cy="5091067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8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799" y="5502166"/>
            <a:ext cx="8211400" cy="1293647"/>
          </a:xfrm>
        </p:spPr>
        <p:txBody>
          <a:bodyPr>
            <a:normAutofit/>
          </a:bodyPr>
          <a:lstStyle/>
          <a:p>
            <a:r>
              <a:rPr lang="en-US" sz="2000" b="1" dirty="0"/>
              <a:t>Females</a:t>
            </a:r>
            <a:r>
              <a:rPr lang="en-US" sz="2000" dirty="0"/>
              <a:t> in Ontario recorded to have more suicidal thoughts in comparison to males.</a:t>
            </a:r>
          </a:p>
          <a:p>
            <a:r>
              <a:rPr lang="en-US" sz="2000" dirty="0"/>
              <a:t>Around </a:t>
            </a:r>
            <a:r>
              <a:rPr lang="en-US" sz="2000" b="1" dirty="0"/>
              <a:t>1.5 million </a:t>
            </a:r>
            <a:r>
              <a:rPr lang="en-US" sz="2000" dirty="0"/>
              <a:t>females had suicidal thoughts.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362" y="398464"/>
            <a:ext cx="8202274" cy="5084804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89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813FB45-3EF0-3DC7-E3B6-8A5082B4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5418931"/>
            <a:ext cx="8211400" cy="1293647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Females</a:t>
            </a:r>
            <a:r>
              <a:rPr lang="en-US" sz="2000" dirty="0"/>
              <a:t> in Ontario recorded to have more suicidal thoughts in comparison to males among </a:t>
            </a:r>
            <a:r>
              <a:rPr lang="en-US" sz="2000" b="1" dirty="0"/>
              <a:t>young adults</a:t>
            </a:r>
            <a:r>
              <a:rPr lang="en-US" sz="2000" dirty="0"/>
              <a:t>.</a:t>
            </a:r>
          </a:p>
          <a:p>
            <a:r>
              <a:rPr lang="en-US" sz="2000" dirty="0"/>
              <a:t>In all the age groups, </a:t>
            </a:r>
            <a:r>
              <a:rPr lang="en-US" sz="2000" b="1" dirty="0"/>
              <a:t>females</a:t>
            </a:r>
            <a:r>
              <a:rPr lang="en-US" sz="2000" dirty="0"/>
              <a:t> constituted for more than </a:t>
            </a:r>
            <a:r>
              <a:rPr lang="en-US" sz="2000" b="1" dirty="0"/>
              <a:t>50% of suicidal thoughts.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72352-26BF-49A3-A921-85BD2606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535" y="846259"/>
            <a:ext cx="8202274" cy="4297241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1163</Words>
  <Application>Microsoft Office PowerPoint</Application>
  <PresentationFormat>Widescreen</PresentationFormat>
  <Paragraphs>137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Agenda</vt:lpstr>
      <vt:lpstr>Introduction </vt:lpstr>
      <vt:lpstr>Problem Statement</vt:lpstr>
      <vt:lpstr>Research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causes of mental disorders leading to suicides</vt:lpstr>
      <vt:lpstr>Risk of committing suicide post diagnosis </vt:lpstr>
      <vt:lpstr>Results</vt:lpstr>
      <vt:lpstr>Conclusion</vt:lpstr>
      <vt:lpstr>Recommendation</vt:lpstr>
      <vt:lpstr>Recommendation</vt:lpstr>
      <vt:lpstr>Implications for Business Analytics Managers</vt:lpstr>
      <vt:lpstr>Limitation</vt:lpstr>
      <vt:lpstr>Work Cited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Jasmeet Kaur</dc:creator>
  <cp:lastModifiedBy>Jasmeet Kaur</cp:lastModifiedBy>
  <cp:revision>7</cp:revision>
  <dcterms:created xsi:type="dcterms:W3CDTF">2022-04-03T01:51:14Z</dcterms:created>
  <dcterms:modified xsi:type="dcterms:W3CDTF">2023-04-05T19:05:19Z</dcterms:modified>
</cp:coreProperties>
</file>