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9" r:id="rId5"/>
    <p:sldId id="259" r:id="rId6"/>
    <p:sldId id="260" r:id="rId7"/>
    <p:sldId id="270" r:id="rId8"/>
    <p:sldId id="271" r:id="rId9"/>
    <p:sldId id="272" r:id="rId10"/>
    <p:sldId id="273" r:id="rId11"/>
    <p:sldId id="274" r:id="rId12"/>
    <p:sldId id="275"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E:\burndown_templa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1"/>
  <c:style val="18"/>
  <c:chart>
    <c:autoTitleDeleted val="1"/>
    <c:plotArea>
      <c:layout/>
      <c:lineChart>
        <c:grouping val="standard"/>
        <c:varyColors val="1"/>
        <c:ser>
          <c:idx val="0"/>
          <c:order val="0"/>
          <c:spPr>
            <a:ln w="25400" cmpd="sng">
              <a:solidFill>
                <a:srgbClr val="4F81BD"/>
              </a:solidFill>
            </a:ln>
          </c:spPr>
          <c:marker>
            <c:symbol val="none"/>
          </c:marker>
          <c:cat>
            <c:numRef>
              <c:f>Task4.1P!$A$3:$A$6</c:f>
              <c:numCache>
                <c:formatCode>hh:mm</c:formatCode>
                <c:ptCount val="4"/>
                <c:pt idx="0">
                  <c:v>0.70833333333333337</c:v>
                </c:pt>
                <c:pt idx="1">
                  <c:v>0.75</c:v>
                </c:pt>
                <c:pt idx="2">
                  <c:v>0.79166666666666663</c:v>
                </c:pt>
                <c:pt idx="3">
                  <c:v>0.83333333333333337</c:v>
                </c:pt>
              </c:numCache>
            </c:numRef>
          </c:cat>
          <c:val>
            <c:numRef>
              <c:f>Task4.1P!$D$3:$D$6</c:f>
              <c:numCache>
                <c:formatCode>General</c:formatCode>
                <c:ptCount val="4"/>
                <c:pt idx="0">
                  <c:v>25</c:v>
                </c:pt>
                <c:pt idx="1">
                  <c:v>20</c:v>
                </c:pt>
                <c:pt idx="2">
                  <c:v>15</c:v>
                </c:pt>
                <c:pt idx="3">
                  <c:v>0</c:v>
                </c:pt>
              </c:numCache>
            </c:numRef>
          </c:val>
        </c:ser>
        <c:ser>
          <c:idx val="1"/>
          <c:order val="1"/>
          <c:spPr>
            <a:ln w="25400" cmpd="sng">
              <a:solidFill>
                <a:srgbClr val="C0504D"/>
              </a:solidFill>
            </a:ln>
          </c:spPr>
          <c:marker>
            <c:symbol val="none"/>
          </c:marker>
          <c:cat>
            <c:numRef>
              <c:f>Task4.1P!$A$3:$A$6</c:f>
              <c:numCache>
                <c:formatCode>hh:mm</c:formatCode>
                <c:ptCount val="4"/>
                <c:pt idx="0">
                  <c:v>0.70833333333333337</c:v>
                </c:pt>
                <c:pt idx="1">
                  <c:v>0.75</c:v>
                </c:pt>
                <c:pt idx="2">
                  <c:v>0.79166666666666663</c:v>
                </c:pt>
                <c:pt idx="3">
                  <c:v>0.83333333333333337</c:v>
                </c:pt>
              </c:numCache>
            </c:numRef>
          </c:cat>
          <c:val>
            <c:numRef>
              <c:f>Task4.1P!$E$3:$E$6</c:f>
              <c:numCache>
                <c:formatCode>General</c:formatCode>
                <c:ptCount val="4"/>
                <c:pt idx="0">
                  <c:v>25</c:v>
                </c:pt>
                <c:pt idx="1">
                  <c:v>17</c:v>
                </c:pt>
                <c:pt idx="2">
                  <c:v>5</c:v>
                </c:pt>
                <c:pt idx="3">
                  <c:v>0</c:v>
                </c:pt>
              </c:numCache>
            </c:numRef>
          </c:val>
        </c:ser>
        <c:marker val="1"/>
        <c:axId val="96638080"/>
        <c:axId val="96640384"/>
      </c:lineChart>
      <c:catAx>
        <c:axId val="96638080"/>
        <c:scaling>
          <c:orientation val="minMax"/>
        </c:scaling>
        <c:axPos val="b"/>
        <c:numFmt formatCode="hh:mm" sourceLinked="1"/>
        <c:majorTickMark val="cross"/>
        <c:minorTickMark val="cross"/>
        <c:tickLblPos val="nextTo"/>
        <c:txPr>
          <a:bodyPr/>
          <a:lstStyle/>
          <a:p>
            <a:pPr lvl="0">
              <a:defRPr lang="en-AU"/>
            </a:pPr>
            <a:endParaRPr lang="en-US"/>
          </a:p>
        </c:txPr>
        <c:crossAx val="96640384"/>
        <c:crosses val="autoZero"/>
        <c:auto val="1"/>
        <c:lblAlgn val="ctr"/>
        <c:lblOffset val="100"/>
      </c:catAx>
      <c:valAx>
        <c:axId val="96640384"/>
        <c:scaling>
          <c:orientation val="minMax"/>
        </c:scaling>
        <c:axPos val="l"/>
        <c:majorGridlines>
          <c:spPr>
            <a:ln>
              <a:solidFill>
                <a:srgbClr val="B7B7B7"/>
              </a:solidFill>
            </a:ln>
          </c:spPr>
        </c:majorGridlines>
        <c:numFmt formatCode="General" sourceLinked="1"/>
        <c:majorTickMark val="cross"/>
        <c:minorTickMark val="cross"/>
        <c:tickLblPos val="nextTo"/>
        <c:spPr>
          <a:ln w="47625">
            <a:noFill/>
          </a:ln>
        </c:spPr>
        <c:txPr>
          <a:bodyPr/>
          <a:lstStyle/>
          <a:p>
            <a:pPr lvl="0">
              <a:defRPr lang="en-AU"/>
            </a:pPr>
            <a:endParaRPr lang="en-US"/>
          </a:p>
        </c:txPr>
        <c:crossAx val="96638080"/>
        <c:crosses val="autoZero"/>
        <c:crossBetween val="between"/>
      </c:valAx>
      <c:spPr>
        <a:solidFill>
          <a:srgbClr val="FFFFFF"/>
        </a:solidFill>
      </c:spPr>
    </c:plotArea>
    <c:legend>
      <c:legendPos val="r"/>
      <c:layout/>
      <c:txPr>
        <a:bodyPr/>
        <a:lstStyle/>
        <a:p>
          <a:pPr>
            <a:defRPr lang="en-AU"/>
          </a:pPr>
          <a:endParaRPr lang="en-US"/>
        </a:p>
      </c:txPr>
    </c:legend>
    <c:plotVisOnly val="1"/>
    <c:dispBlanksAs val="zero"/>
    <c:showDLblsOverMax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1DADFE-60E1-47B1-8619-FC574CA3B203}"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CA333-FFCC-4A53-BC54-E85ED694E1F7}" type="slidenum">
              <a:rPr lang="en-US" smtClean="0"/>
              <a:pPr/>
              <a:t>‹#›</a:t>
            </a:fld>
            <a:endParaRPr lang="en-US"/>
          </a:p>
        </p:txBody>
      </p:sp>
    </p:spTree>
    <p:extLst>
      <p:ext uri="{BB962C8B-B14F-4D97-AF65-F5344CB8AC3E}">
        <p14:creationId xmlns:p14="http://schemas.microsoft.com/office/powerpoint/2010/main" xmlns="" val="1307931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1DADFE-60E1-47B1-8619-FC574CA3B203}"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CA333-FFCC-4A53-BC54-E85ED694E1F7}" type="slidenum">
              <a:rPr lang="en-US" smtClean="0"/>
              <a:pPr/>
              <a:t>‹#›</a:t>
            </a:fld>
            <a:endParaRPr lang="en-US"/>
          </a:p>
        </p:txBody>
      </p:sp>
    </p:spTree>
    <p:extLst>
      <p:ext uri="{BB962C8B-B14F-4D97-AF65-F5344CB8AC3E}">
        <p14:creationId xmlns:p14="http://schemas.microsoft.com/office/powerpoint/2010/main" xmlns="" val="317787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1DADFE-60E1-47B1-8619-FC574CA3B203}"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CA333-FFCC-4A53-BC54-E85ED694E1F7}"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710401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1DADFE-60E1-47B1-8619-FC574CA3B203}"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CA333-FFCC-4A53-BC54-E85ED694E1F7}" type="slidenum">
              <a:rPr lang="en-US" smtClean="0"/>
              <a:pPr/>
              <a:t>‹#›</a:t>
            </a:fld>
            <a:endParaRPr lang="en-US"/>
          </a:p>
        </p:txBody>
      </p:sp>
    </p:spTree>
    <p:extLst>
      <p:ext uri="{BB962C8B-B14F-4D97-AF65-F5344CB8AC3E}">
        <p14:creationId xmlns:p14="http://schemas.microsoft.com/office/powerpoint/2010/main" xmlns="" val="2208953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1DADFE-60E1-47B1-8619-FC574CA3B203}"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CA333-FFCC-4A53-BC54-E85ED694E1F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204470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1DADFE-60E1-47B1-8619-FC574CA3B203}"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CA333-FFCC-4A53-BC54-E85ED694E1F7}" type="slidenum">
              <a:rPr lang="en-US" smtClean="0"/>
              <a:pPr/>
              <a:t>‹#›</a:t>
            </a:fld>
            <a:endParaRPr lang="en-US"/>
          </a:p>
        </p:txBody>
      </p:sp>
    </p:spTree>
    <p:extLst>
      <p:ext uri="{BB962C8B-B14F-4D97-AF65-F5344CB8AC3E}">
        <p14:creationId xmlns:p14="http://schemas.microsoft.com/office/powerpoint/2010/main" xmlns="" val="3900369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1DADFE-60E1-47B1-8619-FC574CA3B203}"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CA333-FFCC-4A53-BC54-E85ED694E1F7}" type="slidenum">
              <a:rPr lang="en-US" smtClean="0"/>
              <a:pPr/>
              <a:t>‹#›</a:t>
            </a:fld>
            <a:endParaRPr lang="en-US"/>
          </a:p>
        </p:txBody>
      </p:sp>
    </p:spTree>
    <p:extLst>
      <p:ext uri="{BB962C8B-B14F-4D97-AF65-F5344CB8AC3E}">
        <p14:creationId xmlns:p14="http://schemas.microsoft.com/office/powerpoint/2010/main" xmlns="" val="654331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1DADFE-60E1-47B1-8619-FC574CA3B203}"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CA333-FFCC-4A53-BC54-E85ED694E1F7}" type="slidenum">
              <a:rPr lang="en-US" smtClean="0"/>
              <a:pPr/>
              <a:t>‹#›</a:t>
            </a:fld>
            <a:endParaRPr lang="en-US"/>
          </a:p>
        </p:txBody>
      </p:sp>
    </p:spTree>
    <p:extLst>
      <p:ext uri="{BB962C8B-B14F-4D97-AF65-F5344CB8AC3E}">
        <p14:creationId xmlns:p14="http://schemas.microsoft.com/office/powerpoint/2010/main" xmlns="" val="409883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1DADFE-60E1-47B1-8619-FC574CA3B203}"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CA333-FFCC-4A53-BC54-E85ED694E1F7}" type="slidenum">
              <a:rPr lang="en-US" smtClean="0"/>
              <a:pPr/>
              <a:t>‹#›</a:t>
            </a:fld>
            <a:endParaRPr lang="en-US"/>
          </a:p>
        </p:txBody>
      </p:sp>
    </p:spTree>
    <p:extLst>
      <p:ext uri="{BB962C8B-B14F-4D97-AF65-F5344CB8AC3E}">
        <p14:creationId xmlns:p14="http://schemas.microsoft.com/office/powerpoint/2010/main" xmlns="" val="247768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1DADFE-60E1-47B1-8619-FC574CA3B203}"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CA333-FFCC-4A53-BC54-E85ED694E1F7}" type="slidenum">
              <a:rPr lang="en-US" smtClean="0"/>
              <a:pPr/>
              <a:t>‹#›</a:t>
            </a:fld>
            <a:endParaRPr lang="en-US"/>
          </a:p>
        </p:txBody>
      </p:sp>
    </p:spTree>
    <p:extLst>
      <p:ext uri="{BB962C8B-B14F-4D97-AF65-F5344CB8AC3E}">
        <p14:creationId xmlns:p14="http://schemas.microsoft.com/office/powerpoint/2010/main" xmlns="" val="259546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1DADFE-60E1-47B1-8619-FC574CA3B203}" type="datetimeFigureOut">
              <a:rPr lang="en-US" smtClean="0"/>
              <a:pPr/>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CA333-FFCC-4A53-BC54-E85ED694E1F7}" type="slidenum">
              <a:rPr lang="en-US" smtClean="0"/>
              <a:pPr/>
              <a:t>‹#›</a:t>
            </a:fld>
            <a:endParaRPr lang="en-US"/>
          </a:p>
        </p:txBody>
      </p:sp>
    </p:spTree>
    <p:extLst>
      <p:ext uri="{BB962C8B-B14F-4D97-AF65-F5344CB8AC3E}">
        <p14:creationId xmlns:p14="http://schemas.microsoft.com/office/powerpoint/2010/main" xmlns="" val="377105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1DADFE-60E1-47B1-8619-FC574CA3B203}" type="datetimeFigureOut">
              <a:rPr lang="en-US" smtClean="0"/>
              <a:pPr/>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CCA333-FFCC-4A53-BC54-E85ED694E1F7}" type="slidenum">
              <a:rPr lang="en-US" smtClean="0"/>
              <a:pPr/>
              <a:t>‹#›</a:t>
            </a:fld>
            <a:endParaRPr lang="en-US"/>
          </a:p>
        </p:txBody>
      </p:sp>
    </p:spTree>
    <p:extLst>
      <p:ext uri="{BB962C8B-B14F-4D97-AF65-F5344CB8AC3E}">
        <p14:creationId xmlns:p14="http://schemas.microsoft.com/office/powerpoint/2010/main" xmlns="" val="337387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1DADFE-60E1-47B1-8619-FC574CA3B203}" type="datetimeFigureOut">
              <a:rPr lang="en-US" smtClean="0"/>
              <a:pPr/>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CCA333-FFCC-4A53-BC54-E85ED694E1F7}" type="slidenum">
              <a:rPr lang="en-US" smtClean="0"/>
              <a:pPr/>
              <a:t>‹#›</a:t>
            </a:fld>
            <a:endParaRPr lang="en-US"/>
          </a:p>
        </p:txBody>
      </p:sp>
    </p:spTree>
    <p:extLst>
      <p:ext uri="{BB962C8B-B14F-4D97-AF65-F5344CB8AC3E}">
        <p14:creationId xmlns:p14="http://schemas.microsoft.com/office/powerpoint/2010/main" xmlns="" val="1412666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DADFE-60E1-47B1-8619-FC574CA3B203}" type="datetimeFigureOut">
              <a:rPr lang="en-US" smtClean="0"/>
              <a:pPr/>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CCA333-FFCC-4A53-BC54-E85ED694E1F7}" type="slidenum">
              <a:rPr lang="en-US" smtClean="0"/>
              <a:pPr/>
              <a:t>‹#›</a:t>
            </a:fld>
            <a:endParaRPr lang="en-US"/>
          </a:p>
        </p:txBody>
      </p:sp>
    </p:spTree>
    <p:extLst>
      <p:ext uri="{BB962C8B-B14F-4D97-AF65-F5344CB8AC3E}">
        <p14:creationId xmlns:p14="http://schemas.microsoft.com/office/powerpoint/2010/main" xmlns="" val="276946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1DADFE-60E1-47B1-8619-FC574CA3B203}" type="datetimeFigureOut">
              <a:rPr lang="en-US" smtClean="0"/>
              <a:pPr/>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CA333-FFCC-4A53-BC54-E85ED694E1F7}" type="slidenum">
              <a:rPr lang="en-US" smtClean="0"/>
              <a:pPr/>
              <a:t>‹#›</a:t>
            </a:fld>
            <a:endParaRPr lang="en-US"/>
          </a:p>
        </p:txBody>
      </p:sp>
    </p:spTree>
    <p:extLst>
      <p:ext uri="{BB962C8B-B14F-4D97-AF65-F5344CB8AC3E}">
        <p14:creationId xmlns:p14="http://schemas.microsoft.com/office/powerpoint/2010/main" xmlns="" val="227787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81DADFE-60E1-47B1-8619-FC574CA3B203}" type="datetimeFigureOut">
              <a:rPr lang="en-US" smtClean="0"/>
              <a:pPr/>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CA333-FFCC-4A53-BC54-E85ED694E1F7}" type="slidenum">
              <a:rPr lang="en-US" smtClean="0"/>
              <a:pPr/>
              <a:t>‹#›</a:t>
            </a:fld>
            <a:endParaRPr lang="en-US"/>
          </a:p>
        </p:txBody>
      </p:sp>
    </p:spTree>
    <p:extLst>
      <p:ext uri="{BB962C8B-B14F-4D97-AF65-F5344CB8AC3E}">
        <p14:creationId xmlns:p14="http://schemas.microsoft.com/office/powerpoint/2010/main" xmlns="" val="1129790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1DADFE-60E1-47B1-8619-FC574CA3B203}" type="datetimeFigureOut">
              <a:rPr lang="en-US" smtClean="0"/>
              <a:pPr/>
              <a:t>9/24/2019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CCA333-FFCC-4A53-BC54-E85ED694E1F7}" type="slidenum">
              <a:rPr lang="en-US" smtClean="0"/>
              <a:pPr/>
              <a:t>‹#›</a:t>
            </a:fld>
            <a:endParaRPr lang="en-US"/>
          </a:p>
        </p:txBody>
      </p:sp>
    </p:spTree>
    <p:extLst>
      <p:ext uri="{BB962C8B-B14F-4D97-AF65-F5344CB8AC3E}">
        <p14:creationId xmlns:p14="http://schemas.microsoft.com/office/powerpoint/2010/main" xmlns="" val="18656974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asmeetsi4/Smart-Temperature-System/blob/master/MLOG01.CSV" TargetMode="External"/><Relationship Id="rId2" Type="http://schemas.openxmlformats.org/officeDocument/2006/relationships/hyperlink" Target="https://github.com/jasmeetsi4/Smart-Temperature-System/blob/master/temp.in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C:\Users\admin\Downloads\WhatsApp%20Video%202019-09-19%20at%206.07.07%20AM.mp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rello.com/b/tA2HxAn2/smart-temperature-syste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B777DC-A2C7-49DB-B75E-E5A3803A3DF3}"/>
              </a:ext>
            </a:extLst>
          </p:cNvPr>
          <p:cNvSpPr>
            <a:spLocks noGrp="1"/>
          </p:cNvSpPr>
          <p:nvPr>
            <p:ph type="ctrTitle"/>
          </p:nvPr>
        </p:nvSpPr>
        <p:spPr/>
        <p:txBody>
          <a:bodyPr/>
          <a:lstStyle/>
          <a:p>
            <a:r>
              <a:rPr lang="en-US" dirty="0"/>
              <a:t>Smart Temperature System</a:t>
            </a:r>
          </a:p>
        </p:txBody>
      </p:sp>
      <p:sp>
        <p:nvSpPr>
          <p:cNvPr id="3" name="Subtitle 2">
            <a:extLst>
              <a:ext uri="{FF2B5EF4-FFF2-40B4-BE49-F238E27FC236}">
                <a16:creationId xmlns:a16="http://schemas.microsoft.com/office/drawing/2014/main" xmlns="" id="{A28049CD-74EA-45BB-A184-E783BC2C3E26}"/>
              </a:ext>
            </a:extLst>
          </p:cNvPr>
          <p:cNvSpPr>
            <a:spLocks noGrp="1"/>
          </p:cNvSpPr>
          <p:nvPr>
            <p:ph type="subTitle" idx="1"/>
          </p:nvPr>
        </p:nvSpPr>
        <p:spPr>
          <a:xfrm>
            <a:off x="1507067" y="4050833"/>
            <a:ext cx="7766936" cy="2463089"/>
          </a:xfrm>
        </p:spPr>
        <p:txBody>
          <a:bodyPr>
            <a:normAutofit/>
          </a:bodyPr>
          <a:lstStyle/>
          <a:p>
            <a:r>
              <a:rPr lang="en-US" sz="2400" dirty="0"/>
              <a:t>Made by:</a:t>
            </a:r>
          </a:p>
          <a:p>
            <a:r>
              <a:rPr lang="en-US" sz="2400" dirty="0"/>
              <a:t> </a:t>
            </a:r>
            <a:r>
              <a:rPr lang="en-US" sz="2400" dirty="0" err="1"/>
              <a:t>Divesh</a:t>
            </a:r>
            <a:r>
              <a:rPr lang="en-US" sz="2400" dirty="0"/>
              <a:t> </a:t>
            </a:r>
          </a:p>
          <a:p>
            <a:r>
              <a:rPr lang="en-US" sz="2400" dirty="0" err="1"/>
              <a:t>Inderpal</a:t>
            </a:r>
            <a:endParaRPr lang="en-US" sz="2400" dirty="0"/>
          </a:p>
          <a:p>
            <a:r>
              <a:rPr lang="en-US" sz="2400" dirty="0"/>
              <a:t> Jasmeet</a:t>
            </a:r>
          </a:p>
        </p:txBody>
      </p:sp>
    </p:spTree>
    <p:extLst>
      <p:ext uri="{BB962C8B-B14F-4D97-AF65-F5344CB8AC3E}">
        <p14:creationId xmlns:p14="http://schemas.microsoft.com/office/powerpoint/2010/main" xmlns="" val="2421663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Burn down Chart</a:t>
            </a:r>
            <a:endParaRPr lang="en-US" dirty="0"/>
          </a:p>
        </p:txBody>
      </p:sp>
      <p:graphicFrame>
        <p:nvGraphicFramePr>
          <p:cNvPr id="6" name="Content Placeholder 5"/>
          <p:cNvGraphicFramePr>
            <a:graphicFrameLocks noGrp="1"/>
          </p:cNvGraphicFramePr>
          <p:nvPr>
            <p:ph idx="1"/>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4174731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and data</a:t>
            </a:r>
            <a:endParaRPr lang="en-US" dirty="0"/>
          </a:p>
        </p:txBody>
      </p:sp>
      <p:sp>
        <p:nvSpPr>
          <p:cNvPr id="3" name="Content Placeholder 2"/>
          <p:cNvSpPr>
            <a:spLocks noGrp="1"/>
          </p:cNvSpPr>
          <p:nvPr>
            <p:ph idx="1"/>
          </p:nvPr>
        </p:nvSpPr>
        <p:spPr/>
        <p:txBody>
          <a:bodyPr/>
          <a:lstStyle/>
          <a:p>
            <a:r>
              <a:rPr lang="en-US" dirty="0" smtClean="0"/>
              <a:t>Link of the code : </a:t>
            </a:r>
            <a:r>
              <a:rPr lang="en-US" dirty="0" smtClean="0">
                <a:hlinkClick r:id="rId2"/>
              </a:rPr>
              <a:t>https://github.com/jasmeetsi4/Smart-Temperature-System/blob/master/temp.ino</a:t>
            </a:r>
            <a:endParaRPr lang="en-US" dirty="0" smtClean="0"/>
          </a:p>
          <a:p>
            <a:r>
              <a:rPr lang="en-US" dirty="0" smtClean="0"/>
              <a:t>Link of the data collected: </a:t>
            </a:r>
            <a:r>
              <a:rPr lang="en-US" dirty="0" smtClean="0">
                <a:hlinkClick r:id="rId3"/>
              </a:rPr>
              <a:t>https://github.com/jasmeetsi4/Smart-Temperature-System/blob/master/MLOG01.CSV</a:t>
            </a:r>
            <a:endParaRPr lang="en-US" dirty="0" smtClean="0"/>
          </a:p>
          <a:p>
            <a:r>
              <a:rPr lang="en-US" dirty="0" smtClean="0"/>
              <a:t>The data collected is of two sensors because the one sensor system was not working at all and code is also of two sensors</a:t>
            </a:r>
            <a:endParaRPr lang="en-US" dirty="0"/>
          </a:p>
        </p:txBody>
      </p:sp>
    </p:spTree>
    <p:extLst>
      <p:ext uri="{BB962C8B-B14F-4D97-AF65-F5344CB8AC3E}">
        <p14:creationId xmlns:p14="http://schemas.microsoft.com/office/powerpoint/2010/main" xmlns="" val="162979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Photos of the system</a:t>
            </a:r>
            <a:endParaRPr lang="en-US" dirty="0"/>
          </a:p>
        </p:txBody>
      </p:sp>
      <p:pic>
        <p:nvPicPr>
          <p:cNvPr id="4" name="Content Placeholder 3" descr="WhatsApp Image 2019-09-19 at 6.20.09 AM.jpeg"/>
          <p:cNvPicPr>
            <a:picLocks noGrp="1" noChangeAspect="1"/>
          </p:cNvPicPr>
          <p:nvPr>
            <p:ph idx="1"/>
          </p:nvPr>
        </p:nvPicPr>
        <p:blipFill>
          <a:blip r:embed="rId2" cstate="print"/>
          <a:stretch>
            <a:fillRect/>
          </a:stretch>
        </p:blipFill>
        <p:spPr>
          <a:xfrm flipH="1">
            <a:off x="6099395" y="1267098"/>
            <a:ext cx="3082830" cy="2312125"/>
          </a:xfrm>
        </p:spPr>
      </p:pic>
      <p:pic>
        <p:nvPicPr>
          <p:cNvPr id="5" name="Picture 4" descr="WhatsApp Image 2019-09-19 at 6.20.13 AM.jpeg"/>
          <p:cNvPicPr>
            <a:picLocks noChangeAspect="1"/>
          </p:cNvPicPr>
          <p:nvPr/>
        </p:nvPicPr>
        <p:blipFill>
          <a:blip r:embed="rId3" cstate="print"/>
          <a:stretch>
            <a:fillRect/>
          </a:stretch>
        </p:blipFill>
        <p:spPr>
          <a:xfrm rot="5400000" flipH="1">
            <a:off x="6470693" y="3351234"/>
            <a:ext cx="2378782" cy="3171710"/>
          </a:xfrm>
          <a:prstGeom prst="rect">
            <a:avLst/>
          </a:prstGeom>
        </p:spPr>
      </p:pic>
      <p:pic>
        <p:nvPicPr>
          <p:cNvPr id="7" name="Picture 6" descr="WhatsApp Image 2019-09-19 at 6.20.26 AM.jpeg"/>
          <p:cNvPicPr>
            <a:picLocks noChangeAspect="1"/>
          </p:cNvPicPr>
          <p:nvPr/>
        </p:nvPicPr>
        <p:blipFill>
          <a:blip r:embed="rId4"/>
          <a:stretch>
            <a:fillRect/>
          </a:stretch>
        </p:blipFill>
        <p:spPr>
          <a:xfrm flipH="1">
            <a:off x="272578" y="1323128"/>
            <a:ext cx="5017879" cy="3763408"/>
          </a:xfrm>
          <a:prstGeom prst="rect">
            <a:avLst/>
          </a:prstGeom>
        </p:spPr>
      </p:pic>
    </p:spTree>
    <p:extLst>
      <p:ext uri="{BB962C8B-B14F-4D97-AF65-F5344CB8AC3E}">
        <p14:creationId xmlns:p14="http://schemas.microsoft.com/office/powerpoint/2010/main" xmlns="" val="808704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Diagram of the system</a:t>
            </a:r>
            <a:endParaRPr lang="en-US" dirty="0"/>
          </a:p>
        </p:txBody>
      </p:sp>
      <p:pic>
        <p:nvPicPr>
          <p:cNvPr id="4" name="Content Placeholder 3" descr="WhatsApp Image 2019-09-19 at 6.29.28 AM.jpeg"/>
          <p:cNvPicPr>
            <a:picLocks noGrp="1" noChangeAspect="1"/>
          </p:cNvPicPr>
          <p:nvPr>
            <p:ph idx="1"/>
          </p:nvPr>
        </p:nvPicPr>
        <p:blipFill>
          <a:blip r:embed="rId2"/>
          <a:stretch>
            <a:fillRect/>
          </a:stretch>
        </p:blipFill>
        <p:spPr>
          <a:xfrm>
            <a:off x="1656482" y="2160588"/>
            <a:ext cx="6639073" cy="3881437"/>
          </a:xfrm>
        </p:spPr>
      </p:pic>
    </p:spTree>
    <p:extLst>
      <p:ext uri="{BB962C8B-B14F-4D97-AF65-F5344CB8AC3E}">
        <p14:creationId xmlns:p14="http://schemas.microsoft.com/office/powerpoint/2010/main" xmlns="" val="114667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Challenges faced</a:t>
            </a:r>
            <a:endParaRPr lang="en-US" dirty="0"/>
          </a:p>
        </p:txBody>
      </p:sp>
      <p:sp>
        <p:nvSpPr>
          <p:cNvPr id="3" name="Content Placeholder 2"/>
          <p:cNvSpPr>
            <a:spLocks noGrp="1"/>
          </p:cNvSpPr>
          <p:nvPr>
            <p:ph idx="1"/>
          </p:nvPr>
        </p:nvSpPr>
        <p:spPr/>
        <p:txBody>
          <a:bodyPr/>
          <a:lstStyle/>
          <a:p>
            <a:r>
              <a:rPr lang="en-US" dirty="0" smtClean="0"/>
              <a:t>Most difficult challenge face was how the comparison of both the datasets will be done.</a:t>
            </a:r>
          </a:p>
          <a:p>
            <a:r>
              <a:rPr lang="en-US" dirty="0" smtClean="0"/>
              <a:t>Another challenge was that the stability and placing the outside sensor for the stability and durability.</a:t>
            </a:r>
          </a:p>
          <a:p>
            <a:r>
              <a:rPr lang="en-US" dirty="0" smtClean="0"/>
              <a:t>Also, a challenge arise of the storing the data in which manner and the values required.</a:t>
            </a:r>
            <a:endParaRPr lang="en-US" dirty="0"/>
          </a:p>
        </p:txBody>
      </p:sp>
    </p:spTree>
    <p:extLst>
      <p:ext uri="{BB962C8B-B14F-4D97-AF65-F5344CB8AC3E}">
        <p14:creationId xmlns:p14="http://schemas.microsoft.com/office/powerpoint/2010/main" xmlns="" val="250861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27CFB5-BF3D-4D7F-8657-1DAE26992FBF}"/>
              </a:ext>
            </a:extLst>
          </p:cNvPr>
          <p:cNvSpPr>
            <a:spLocks noGrp="1"/>
          </p:cNvSpPr>
          <p:nvPr>
            <p:ph type="title"/>
          </p:nvPr>
        </p:nvSpPr>
        <p:spPr/>
        <p:txBody>
          <a:bodyPr/>
          <a:lstStyle/>
          <a:p>
            <a:r>
              <a:rPr lang="en-US" dirty="0"/>
              <a:t>Why do we need it?</a:t>
            </a:r>
          </a:p>
        </p:txBody>
      </p:sp>
      <p:sp>
        <p:nvSpPr>
          <p:cNvPr id="3" name="Content Placeholder 2">
            <a:extLst>
              <a:ext uri="{FF2B5EF4-FFF2-40B4-BE49-F238E27FC236}">
                <a16:creationId xmlns:a16="http://schemas.microsoft.com/office/drawing/2014/main" xmlns="" id="{E500049F-9A93-4727-BACE-3A3A40CFCF16}"/>
              </a:ext>
            </a:extLst>
          </p:cNvPr>
          <p:cNvSpPr>
            <a:spLocks noGrp="1"/>
          </p:cNvSpPr>
          <p:nvPr>
            <p:ph idx="1"/>
          </p:nvPr>
        </p:nvSpPr>
        <p:spPr/>
        <p:txBody>
          <a:bodyPr/>
          <a:lstStyle/>
          <a:p>
            <a:r>
              <a:rPr lang="en-US" dirty="0"/>
              <a:t>In recent times, weather around the world has become unpredictable and extreme due to which heating and cooling appliances are used more frequently. </a:t>
            </a:r>
          </a:p>
          <a:p>
            <a:r>
              <a:rPr lang="en-US" dirty="0"/>
              <a:t>But, in the fast pace of life people usually forget to turn off the appliances. </a:t>
            </a:r>
          </a:p>
          <a:p>
            <a:r>
              <a:rPr lang="en-US" dirty="0"/>
              <a:t>So what we need is a system that automatically triggers the heating/cooling system to keep the house temperature at a normal level</a:t>
            </a:r>
          </a:p>
          <a:p>
            <a:endParaRPr lang="en-US" dirty="0"/>
          </a:p>
        </p:txBody>
      </p:sp>
    </p:spTree>
    <p:extLst>
      <p:ext uri="{BB962C8B-B14F-4D97-AF65-F5344CB8AC3E}">
        <p14:creationId xmlns:p14="http://schemas.microsoft.com/office/powerpoint/2010/main" xmlns="" val="25456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AED48-BE1D-49D9-8AB5-CBCEFA0A81C8}"/>
              </a:ext>
            </a:extLst>
          </p:cNvPr>
          <p:cNvSpPr>
            <a:spLocks noGrp="1"/>
          </p:cNvSpPr>
          <p:nvPr>
            <p:ph type="title"/>
          </p:nvPr>
        </p:nvSpPr>
        <p:spPr>
          <a:xfrm>
            <a:off x="2940288" y="551031"/>
            <a:ext cx="3851123" cy="1320800"/>
          </a:xfrm>
        </p:spPr>
        <p:txBody>
          <a:bodyPr>
            <a:normAutofit/>
          </a:bodyPr>
          <a:lstStyle/>
          <a:p>
            <a:pPr algn="ctr"/>
            <a:r>
              <a:rPr lang="en-US" dirty="0"/>
              <a:t>Sensing </a:t>
            </a:r>
          </a:p>
        </p:txBody>
      </p:sp>
      <p:sp>
        <p:nvSpPr>
          <p:cNvPr id="3" name="Content Placeholder 2">
            <a:extLst>
              <a:ext uri="{FF2B5EF4-FFF2-40B4-BE49-F238E27FC236}">
                <a16:creationId xmlns:a16="http://schemas.microsoft.com/office/drawing/2014/main" xmlns="" id="{11FA3FD1-9E67-422A-8E33-DD4B3DBFB64E}"/>
              </a:ext>
            </a:extLst>
          </p:cNvPr>
          <p:cNvSpPr>
            <a:spLocks noGrp="1"/>
          </p:cNvSpPr>
          <p:nvPr>
            <p:ph idx="1"/>
          </p:nvPr>
        </p:nvSpPr>
        <p:spPr>
          <a:xfrm>
            <a:off x="497304" y="1871831"/>
            <a:ext cx="9288379" cy="3880773"/>
          </a:xfrm>
        </p:spPr>
        <p:txBody>
          <a:bodyPr>
            <a:normAutofit/>
          </a:bodyPr>
          <a:lstStyle/>
          <a:p>
            <a:pPr marL="0" indent="0">
              <a:buNone/>
            </a:pPr>
            <a:r>
              <a:rPr lang="en-US" dirty="0"/>
              <a:t>In this system, there will be sensing of the outdoor and indoor temperatures level for further taking an action. We will be using DHT22 temperature and humidity </a:t>
            </a:r>
            <a:r>
              <a:rPr lang="en-US" dirty="0" smtClean="0"/>
              <a:t>sensor.</a:t>
            </a:r>
          </a:p>
          <a:p>
            <a:pPr marL="0" indent="0">
              <a:buNone/>
            </a:pPr>
            <a:r>
              <a:rPr lang="en-US" dirty="0" smtClean="0"/>
              <a:t> We used one sensor for sensing the data firstly and then we used two sensor in which one sensor compares the inside and one compares the outside temperature.</a:t>
            </a:r>
            <a:r>
              <a:rPr lang="en-AU" dirty="0"/>
              <a:t> </a:t>
            </a:r>
            <a:endParaRPr lang="en-AU" dirty="0" smtClean="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283310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t>Difference about the sensing</a:t>
            </a:r>
            <a:endParaRPr lang="en-AU" dirty="0"/>
          </a:p>
        </p:txBody>
      </p:sp>
      <p:pic>
        <p:nvPicPr>
          <p:cNvPr id="4" name="Content Placeholder 3" descr="Task  9.2.PNG"/>
          <p:cNvPicPr>
            <a:picLocks noGrp="1" noChangeAspect="1"/>
          </p:cNvPicPr>
          <p:nvPr>
            <p:ph idx="1"/>
          </p:nvPr>
        </p:nvPicPr>
        <p:blipFill>
          <a:blip r:embed="rId2"/>
          <a:stretch>
            <a:fillRect/>
          </a:stretch>
        </p:blipFill>
        <p:spPr>
          <a:xfrm>
            <a:off x="1812648" y="2160588"/>
            <a:ext cx="6326742" cy="3881437"/>
          </a:xfrm>
        </p:spPr>
      </p:pic>
    </p:spTree>
    <p:extLst>
      <p:ext uri="{BB962C8B-B14F-4D97-AF65-F5344CB8AC3E}">
        <p14:creationId xmlns:p14="http://schemas.microsoft.com/office/powerpoint/2010/main" xmlns="" val="9075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5075F1-4653-46BA-9FDC-897D0E038C10}"/>
              </a:ext>
            </a:extLst>
          </p:cNvPr>
          <p:cNvSpPr>
            <a:spLocks noGrp="1"/>
          </p:cNvSpPr>
          <p:nvPr>
            <p:ph type="title"/>
          </p:nvPr>
        </p:nvSpPr>
        <p:spPr/>
        <p:txBody>
          <a:bodyPr/>
          <a:lstStyle/>
          <a:p>
            <a:pPr algn="ctr"/>
            <a:r>
              <a:rPr lang="en-US" dirty="0"/>
              <a:t>Thinking</a:t>
            </a:r>
          </a:p>
        </p:txBody>
      </p:sp>
      <p:sp>
        <p:nvSpPr>
          <p:cNvPr id="3" name="Content Placeholder 2">
            <a:extLst>
              <a:ext uri="{FF2B5EF4-FFF2-40B4-BE49-F238E27FC236}">
                <a16:creationId xmlns:a16="http://schemas.microsoft.com/office/drawing/2014/main" xmlns="" id="{71AEBA4E-8E3B-4386-B052-1D03AE55818F}"/>
              </a:ext>
            </a:extLst>
          </p:cNvPr>
          <p:cNvSpPr>
            <a:spLocks noGrp="1"/>
          </p:cNvSpPr>
          <p:nvPr>
            <p:ph idx="1"/>
          </p:nvPr>
        </p:nvSpPr>
        <p:spPr/>
        <p:txBody>
          <a:bodyPr/>
          <a:lstStyle/>
          <a:p>
            <a:r>
              <a:rPr lang="en-US" dirty="0"/>
              <a:t>Sensor will compare the temperatures recorded to reach a middle temperature value that is neither too hot or cold.</a:t>
            </a:r>
          </a:p>
          <a:p>
            <a:r>
              <a:rPr lang="en-US" dirty="0"/>
              <a:t>In this system will compare the datasets of the outside and inside temperatures so that the appliances get triggers</a:t>
            </a:r>
            <a:r>
              <a:rPr lang="en-US" dirty="0" smtClean="0"/>
              <a:t>.</a:t>
            </a:r>
          </a:p>
          <a:p>
            <a:r>
              <a:rPr lang="en-US" dirty="0" smtClean="0"/>
              <a:t>The system firstly senses the data and then takes the decision but after adding the two sensors to the system then the temperature of both the sensors are compared and respective decision is made</a:t>
            </a:r>
            <a:endParaRPr lang="en-US" dirty="0"/>
          </a:p>
        </p:txBody>
      </p:sp>
    </p:spTree>
    <p:extLst>
      <p:ext uri="{BB962C8B-B14F-4D97-AF65-F5344CB8AC3E}">
        <p14:creationId xmlns:p14="http://schemas.microsoft.com/office/powerpoint/2010/main" xmlns="" val="1870662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67FEE-AAA5-424A-9EA2-4043D31ACAEC}"/>
              </a:ext>
            </a:extLst>
          </p:cNvPr>
          <p:cNvSpPr>
            <a:spLocks noGrp="1"/>
          </p:cNvSpPr>
          <p:nvPr>
            <p:ph type="title"/>
          </p:nvPr>
        </p:nvSpPr>
        <p:spPr/>
        <p:txBody>
          <a:bodyPr/>
          <a:lstStyle/>
          <a:p>
            <a:pPr algn="ctr"/>
            <a:r>
              <a:rPr lang="en-US" dirty="0"/>
              <a:t>Act</a:t>
            </a:r>
          </a:p>
        </p:txBody>
      </p:sp>
      <p:sp>
        <p:nvSpPr>
          <p:cNvPr id="3" name="Content Placeholder 2">
            <a:extLst>
              <a:ext uri="{FF2B5EF4-FFF2-40B4-BE49-F238E27FC236}">
                <a16:creationId xmlns:a16="http://schemas.microsoft.com/office/drawing/2014/main" xmlns="" id="{7B7948CA-9EEA-47A4-BFA7-A97ECF19DF71}"/>
              </a:ext>
            </a:extLst>
          </p:cNvPr>
          <p:cNvSpPr>
            <a:spLocks noGrp="1"/>
          </p:cNvSpPr>
          <p:nvPr>
            <p:ph idx="1"/>
          </p:nvPr>
        </p:nvSpPr>
        <p:spPr/>
        <p:txBody>
          <a:bodyPr/>
          <a:lstStyle/>
          <a:p>
            <a:r>
              <a:rPr lang="en-US" dirty="0"/>
              <a:t>After the comparison of the two datasets the system will act and make the appliance turn on and off.</a:t>
            </a:r>
          </a:p>
          <a:p>
            <a:r>
              <a:rPr lang="en-US" dirty="0"/>
              <a:t>This act will be automated and making a smart living system</a:t>
            </a:r>
            <a:r>
              <a:rPr lang="en-US" dirty="0" smtClean="0"/>
              <a:t>.</a:t>
            </a:r>
          </a:p>
          <a:p>
            <a:r>
              <a:rPr lang="en-US" dirty="0" smtClean="0"/>
              <a:t>The acting of the one sensor system was worst that it doesn’t work much but the acting of the two sensor was very good which seems to works for mostly 70-80% of the appliances.</a:t>
            </a:r>
            <a:endParaRPr lang="en-US" dirty="0"/>
          </a:p>
        </p:txBody>
      </p:sp>
    </p:spTree>
    <p:extLst>
      <p:ext uri="{BB962C8B-B14F-4D97-AF65-F5344CB8AC3E}">
        <p14:creationId xmlns:p14="http://schemas.microsoft.com/office/powerpoint/2010/main" xmlns="" val="382117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Demonstration of the Prototype</a:t>
            </a:r>
            <a:endParaRPr lang="en-US" dirty="0"/>
          </a:p>
        </p:txBody>
      </p:sp>
      <p:pic>
        <p:nvPicPr>
          <p:cNvPr id="4" name="WhatsApp Video 2019-09-19 at 6.07.07 AM.mp4">
            <a:hlinkClick r:id="" action="ppaction://media"/>
          </p:cNvPr>
          <p:cNvPicPr>
            <a:picLocks noGrp="1" noRot="1" noChangeAspect="1"/>
          </p:cNvPicPr>
          <p:nvPr>
            <p:ph idx="1"/>
            <a:videoFile r:link="rId1"/>
          </p:nvPr>
        </p:nvPicPr>
        <p:blipFill>
          <a:blip r:embed="rId3"/>
          <a:stretch>
            <a:fillRect/>
          </a:stretch>
        </p:blipFill>
        <p:spPr>
          <a:xfrm>
            <a:off x="1867988" y="1768894"/>
            <a:ext cx="6949441" cy="3967843"/>
          </a:xfrm>
          <a:prstGeom prst="rect">
            <a:avLst/>
          </a:prstGeom>
        </p:spPr>
      </p:pic>
    </p:spTree>
    <p:extLst>
      <p:ext uri="{BB962C8B-B14F-4D97-AF65-F5344CB8AC3E}">
        <p14:creationId xmlns:p14="http://schemas.microsoft.com/office/powerpoint/2010/main" xmlns="" val="6672911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Group Members Roles</a:t>
            </a:r>
            <a:endParaRPr lang="en-US" dirty="0"/>
          </a:p>
        </p:txBody>
      </p:sp>
      <p:graphicFrame>
        <p:nvGraphicFramePr>
          <p:cNvPr id="4" name="Content Placeholder 3"/>
          <p:cNvGraphicFramePr>
            <a:graphicFrameLocks noGrp="1"/>
          </p:cNvGraphicFramePr>
          <p:nvPr>
            <p:ph idx="1"/>
          </p:nvPr>
        </p:nvGraphicFramePr>
        <p:xfrm>
          <a:off x="677863" y="2160588"/>
          <a:ext cx="8596312" cy="148336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xmlns="" val="20000"/>
                    </a:ext>
                  </a:extLst>
                </a:gridCol>
                <a:gridCol w="4298156">
                  <a:extLst>
                    <a:ext uri="{9D8B030D-6E8A-4147-A177-3AD203B41FA5}">
                      <a16:colId xmlns:a16="http://schemas.microsoft.com/office/drawing/2014/main" xmlns="" val="20001"/>
                    </a:ext>
                  </a:extLst>
                </a:gridCol>
              </a:tblGrid>
              <a:tr h="370840">
                <a:tc>
                  <a:txBody>
                    <a:bodyPr/>
                    <a:lstStyle/>
                    <a:p>
                      <a:r>
                        <a:rPr lang="en-US" dirty="0" smtClean="0"/>
                        <a:t>Name</a:t>
                      </a:r>
                      <a:endParaRPr lang="en-US" dirty="0"/>
                    </a:p>
                  </a:txBody>
                  <a:tcPr/>
                </a:tc>
                <a:tc>
                  <a:txBody>
                    <a:bodyPr/>
                    <a:lstStyle/>
                    <a:p>
                      <a:r>
                        <a:rPr lang="en-US" dirty="0" smtClean="0"/>
                        <a:t>Role</a:t>
                      </a:r>
                      <a:endParaRPr lang="en-US" dirty="0"/>
                    </a:p>
                  </a:txBody>
                  <a:tcPr/>
                </a:tc>
                <a:extLst>
                  <a:ext uri="{0D108BD9-81ED-4DB2-BD59-A6C34878D82A}">
                    <a16:rowId xmlns:a16="http://schemas.microsoft.com/office/drawing/2014/main" xmlns="" val="10000"/>
                  </a:ext>
                </a:extLst>
              </a:tr>
              <a:tr h="370840">
                <a:tc>
                  <a:txBody>
                    <a:bodyPr/>
                    <a:lstStyle/>
                    <a:p>
                      <a:r>
                        <a:rPr lang="en-US" dirty="0" err="1" smtClean="0"/>
                        <a:t>Jasmeet</a:t>
                      </a:r>
                      <a:r>
                        <a:rPr lang="en-US" dirty="0" smtClean="0"/>
                        <a:t> Singh</a:t>
                      </a:r>
                      <a:endParaRPr lang="en-US" dirty="0"/>
                    </a:p>
                  </a:txBody>
                  <a:tcPr/>
                </a:tc>
                <a:tc>
                  <a:txBody>
                    <a:bodyPr/>
                    <a:lstStyle/>
                    <a:p>
                      <a:r>
                        <a:rPr lang="en-US" dirty="0" smtClean="0"/>
                        <a:t>Developer</a:t>
                      </a:r>
                      <a:endParaRPr lang="en-US" dirty="0"/>
                    </a:p>
                  </a:txBody>
                  <a:tcPr/>
                </a:tc>
                <a:extLst>
                  <a:ext uri="{0D108BD9-81ED-4DB2-BD59-A6C34878D82A}">
                    <a16:rowId xmlns:a16="http://schemas.microsoft.com/office/drawing/2014/main" xmlns="" val="10001"/>
                  </a:ext>
                </a:extLst>
              </a:tr>
              <a:tr h="370840">
                <a:tc>
                  <a:txBody>
                    <a:bodyPr/>
                    <a:lstStyle/>
                    <a:p>
                      <a:r>
                        <a:rPr lang="en-US" dirty="0" err="1" smtClean="0"/>
                        <a:t>Divesh</a:t>
                      </a:r>
                      <a:endParaRPr lang="en-US" dirty="0"/>
                    </a:p>
                  </a:txBody>
                  <a:tcPr/>
                </a:tc>
                <a:tc>
                  <a:txBody>
                    <a:bodyPr/>
                    <a:lstStyle/>
                    <a:p>
                      <a:r>
                        <a:rPr lang="en-US" dirty="0" smtClean="0"/>
                        <a:t>Project</a:t>
                      </a:r>
                      <a:r>
                        <a:rPr lang="en-US" baseline="0" dirty="0" smtClean="0"/>
                        <a:t> Researcher</a:t>
                      </a:r>
                      <a:endParaRPr lang="en-US" dirty="0"/>
                    </a:p>
                  </a:txBody>
                  <a:tcPr/>
                </a:tc>
                <a:extLst>
                  <a:ext uri="{0D108BD9-81ED-4DB2-BD59-A6C34878D82A}">
                    <a16:rowId xmlns:a16="http://schemas.microsoft.com/office/drawing/2014/main" xmlns="" val="10002"/>
                  </a:ext>
                </a:extLst>
              </a:tr>
              <a:tr h="370840">
                <a:tc>
                  <a:txBody>
                    <a:bodyPr/>
                    <a:lstStyle/>
                    <a:p>
                      <a:r>
                        <a:rPr lang="en-US" dirty="0" err="1" smtClean="0"/>
                        <a:t>Inderpal</a:t>
                      </a:r>
                      <a:r>
                        <a:rPr lang="en-US" dirty="0" smtClean="0"/>
                        <a:t> </a:t>
                      </a:r>
                      <a:r>
                        <a:rPr lang="en-US" dirty="0" err="1" smtClean="0"/>
                        <a:t>Kaur</a:t>
                      </a:r>
                      <a:endParaRPr lang="en-US" dirty="0"/>
                    </a:p>
                  </a:txBody>
                  <a:tcPr/>
                </a:tc>
                <a:tc>
                  <a:txBody>
                    <a:bodyPr/>
                    <a:lstStyle/>
                    <a:p>
                      <a:r>
                        <a:rPr lang="en-US" dirty="0" smtClean="0"/>
                        <a:t>Data</a:t>
                      </a:r>
                      <a:r>
                        <a:rPr lang="en-US" baseline="0" dirty="0" smtClean="0"/>
                        <a:t> handler and tester</a:t>
                      </a:r>
                      <a:endParaRPr lang="en-US"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2748623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Trello</a:t>
            </a:r>
            <a:r>
              <a:rPr lang="en-US" dirty="0" smtClean="0"/>
              <a:t> Board</a:t>
            </a:r>
            <a:endParaRPr lang="en-US" dirty="0"/>
          </a:p>
        </p:txBody>
      </p:sp>
      <p:sp>
        <p:nvSpPr>
          <p:cNvPr id="3" name="Content Placeholder 2"/>
          <p:cNvSpPr>
            <a:spLocks noGrp="1"/>
          </p:cNvSpPr>
          <p:nvPr>
            <p:ph idx="1"/>
          </p:nvPr>
        </p:nvSpPr>
        <p:spPr/>
        <p:txBody>
          <a:bodyPr/>
          <a:lstStyle/>
          <a:p>
            <a:r>
              <a:rPr lang="en-US" dirty="0" smtClean="0">
                <a:hlinkClick r:id="rId2"/>
              </a:rPr>
              <a:t>https://trello.com/b/tA2HxAn2/smart-temperature-system </a:t>
            </a:r>
          </a:p>
          <a:p>
            <a:pPr marL="0" indent="0">
              <a:buNone/>
            </a:pPr>
            <a:r>
              <a:rPr lang="en-US" dirty="0" smtClean="0">
                <a:hlinkClick r:id="rId2"/>
              </a:rPr>
              <a:t> </a:t>
            </a:r>
            <a:endParaRPr lang="en-US" dirty="0"/>
          </a:p>
        </p:txBody>
      </p:sp>
    </p:spTree>
    <p:extLst>
      <p:ext uri="{BB962C8B-B14F-4D97-AF65-F5344CB8AC3E}">
        <p14:creationId xmlns:p14="http://schemas.microsoft.com/office/powerpoint/2010/main" xmlns="" val="135035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150</TotalTime>
  <Words>426</Words>
  <Application>Microsoft Office PowerPoint</Application>
  <PresentationFormat>Custom</PresentationFormat>
  <Paragraphs>46</Paragraphs>
  <Slides>14</Slides>
  <Notes>0</Notes>
  <HiddenSlides>0</HiddenSlides>
  <MMClips>1</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Smart Temperature System</vt:lpstr>
      <vt:lpstr>Why do we need it?</vt:lpstr>
      <vt:lpstr>Sensing </vt:lpstr>
      <vt:lpstr>Difference about the sensing</vt:lpstr>
      <vt:lpstr>Thinking</vt:lpstr>
      <vt:lpstr>Act</vt:lpstr>
      <vt:lpstr>Demonstration of the Prototype</vt:lpstr>
      <vt:lpstr>Group Members Roles</vt:lpstr>
      <vt:lpstr>Trello Board</vt:lpstr>
      <vt:lpstr>Burn down Chart</vt:lpstr>
      <vt:lpstr>Code and data</vt:lpstr>
      <vt:lpstr>Photos of the system</vt:lpstr>
      <vt:lpstr>Diagram of the system</vt:lpstr>
      <vt:lpstr>Challenges faced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DIVESH RAJPUT</dc:creator>
  <cp:lastModifiedBy>admin</cp:lastModifiedBy>
  <cp:revision>14</cp:revision>
  <dcterms:created xsi:type="dcterms:W3CDTF">2019-09-09T04:55:43Z</dcterms:created>
  <dcterms:modified xsi:type="dcterms:W3CDTF">2019-09-24T05:47:51Z</dcterms:modified>
</cp:coreProperties>
</file>