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015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1662708"/>
            <a:ext cx="7477601"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Podcasting: The Gateway to a World of Knowledge</a:t>
            </a:r>
            <a:endParaRPr lang="en-US" sz="5249" dirty="0"/>
          </a:p>
        </p:txBody>
      </p:sp>
      <p:sp>
        <p:nvSpPr>
          <p:cNvPr id="5" name="Text 3"/>
          <p:cNvSpPr/>
          <p:nvPr/>
        </p:nvSpPr>
        <p:spPr>
          <a:xfrm>
            <a:off x="833199" y="449556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Podcasting is one of the fastest-growing mediums of today, allowing anyone to share their knowledge, insights and stories with a worldwide audience. In this presentation, we will discuss the benefits, process, and monetization strategies of podcasting.</a:t>
            </a:r>
            <a:endParaRPr lang="en-US" sz="1750" dirty="0"/>
          </a:p>
        </p:txBody>
      </p:sp>
      <p:sp>
        <p:nvSpPr>
          <p:cNvPr id="6" name="Shape 4"/>
          <p:cNvSpPr/>
          <p:nvPr/>
        </p:nvSpPr>
        <p:spPr>
          <a:xfrm>
            <a:off x="833199" y="6167080"/>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7" name="Image 0" descr="preencoded.png"/>
          <p:cNvPicPr>
            <a:picLocks noChangeAspect="1"/>
          </p:cNvPicPr>
          <p:nvPr/>
        </p:nvPicPr>
        <p:blipFill>
          <a:blip r:embed="rId3"/>
          <a:stretch>
            <a:fillRect/>
          </a:stretch>
        </p:blipFill>
        <p:spPr>
          <a:xfrm>
            <a:off x="840819" y="6174700"/>
            <a:ext cx="340162" cy="340162"/>
          </a:xfrm>
          <a:prstGeom prst="rect">
            <a:avLst/>
          </a:prstGeom>
        </p:spPr>
      </p:pic>
      <p:sp>
        <p:nvSpPr>
          <p:cNvPr id="8" name="Text 5"/>
          <p:cNvSpPr/>
          <p:nvPr/>
        </p:nvSpPr>
        <p:spPr>
          <a:xfrm>
            <a:off x="1299686" y="6172557"/>
            <a:ext cx="2313980"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Jasmeet Singh</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265396"/>
            <a:ext cx="590466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The Rise of Podcasting</a:t>
            </a:r>
            <a:endParaRPr lang="en-US" sz="4374" dirty="0"/>
          </a:p>
        </p:txBody>
      </p:sp>
      <p:sp>
        <p:nvSpPr>
          <p:cNvPr id="5" name="Shape 3"/>
          <p:cNvSpPr/>
          <p:nvPr/>
        </p:nvSpPr>
        <p:spPr>
          <a:xfrm>
            <a:off x="2037993" y="4684157"/>
            <a:ext cx="10554414" cy="44410"/>
          </a:xfrm>
          <a:prstGeom prst="rect">
            <a:avLst/>
          </a:prstGeom>
          <a:solidFill>
            <a:srgbClr val="B5B7E3"/>
          </a:solidFill>
          <a:ln/>
        </p:spPr>
        <p:txBody>
          <a:bodyPr/>
          <a:lstStyle/>
          <a:p>
            <a:endParaRPr lang="en-IN"/>
          </a:p>
        </p:txBody>
      </p:sp>
      <p:sp>
        <p:nvSpPr>
          <p:cNvPr id="6" name="Shape 4"/>
          <p:cNvSpPr/>
          <p:nvPr/>
        </p:nvSpPr>
        <p:spPr>
          <a:xfrm>
            <a:off x="4598849" y="4684157"/>
            <a:ext cx="44410" cy="777597"/>
          </a:xfrm>
          <a:prstGeom prst="rect">
            <a:avLst/>
          </a:prstGeom>
          <a:solidFill>
            <a:srgbClr val="B5B7E3"/>
          </a:solidFill>
          <a:ln/>
        </p:spPr>
        <p:txBody>
          <a:bodyPr/>
          <a:lstStyle/>
          <a:p>
            <a:endParaRPr lang="en-IN"/>
          </a:p>
        </p:txBody>
      </p:sp>
      <p:sp>
        <p:nvSpPr>
          <p:cNvPr id="7" name="Shape 5"/>
          <p:cNvSpPr/>
          <p:nvPr/>
        </p:nvSpPr>
        <p:spPr>
          <a:xfrm>
            <a:off x="4371142"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6"/>
          <p:cNvSpPr/>
          <p:nvPr/>
        </p:nvSpPr>
        <p:spPr>
          <a:xfrm>
            <a:off x="4539496" y="4475917"/>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3510082" y="5684044"/>
            <a:ext cx="2221944"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Inter" pitchFamily="34" charset="0"/>
                <a:ea typeface="Inter" pitchFamily="34" charset="-122"/>
                <a:cs typeface="Inter" pitchFamily="34" charset="-120"/>
              </a:rPr>
              <a:t>2000</a:t>
            </a:r>
            <a:endParaRPr lang="en-US" sz="2187" dirty="0"/>
          </a:p>
        </p:txBody>
      </p:sp>
      <p:sp>
        <p:nvSpPr>
          <p:cNvPr id="10" name="Text 8"/>
          <p:cNvSpPr/>
          <p:nvPr/>
        </p:nvSpPr>
        <p:spPr>
          <a:xfrm>
            <a:off x="2260163" y="6253401"/>
            <a:ext cx="4721781" cy="710803"/>
          </a:xfrm>
          <a:prstGeom prst="rect">
            <a:avLst/>
          </a:prstGeom>
          <a:noFill/>
          <a:ln/>
        </p:spPr>
        <p:txBody>
          <a:bodyPr wrap="square" rtlCol="0" anchor="t"/>
          <a:lstStyle/>
          <a:p>
            <a:pPr marL="0" indent="0" algn="ctr">
              <a:lnSpc>
                <a:spcPts val="2799"/>
              </a:lnSpc>
              <a:buNone/>
            </a:pPr>
            <a:r>
              <a:rPr lang="en-US" sz="1750" kern="0" spc="-35" dirty="0">
                <a:solidFill>
                  <a:srgbClr val="272525"/>
                </a:solidFill>
                <a:latin typeface="Inter" pitchFamily="34" charset="0"/>
                <a:ea typeface="Inter" pitchFamily="34" charset="-122"/>
                <a:cs typeface="Inter" pitchFamily="34" charset="-120"/>
              </a:rPr>
              <a:t>Adam Curry and Dave Winer develop the first podcasting tools</a:t>
            </a:r>
            <a:endParaRPr lang="en-US" sz="1750" dirty="0"/>
          </a:p>
        </p:txBody>
      </p:sp>
      <p:sp>
        <p:nvSpPr>
          <p:cNvPr id="11" name="Shape 9"/>
          <p:cNvSpPr/>
          <p:nvPr/>
        </p:nvSpPr>
        <p:spPr>
          <a:xfrm>
            <a:off x="7292995" y="3906560"/>
            <a:ext cx="44410" cy="777597"/>
          </a:xfrm>
          <a:prstGeom prst="rect">
            <a:avLst/>
          </a:prstGeom>
          <a:solidFill>
            <a:srgbClr val="B5B7E3"/>
          </a:solidFill>
          <a:ln/>
        </p:spPr>
        <p:txBody>
          <a:bodyPr/>
          <a:lstStyle/>
          <a:p>
            <a:endParaRPr lang="en-IN"/>
          </a:p>
        </p:txBody>
      </p:sp>
      <p:sp>
        <p:nvSpPr>
          <p:cNvPr id="12" name="Shape 10"/>
          <p:cNvSpPr/>
          <p:nvPr/>
        </p:nvSpPr>
        <p:spPr>
          <a:xfrm>
            <a:off x="7065288"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3" name="Text 11"/>
          <p:cNvSpPr/>
          <p:nvPr/>
        </p:nvSpPr>
        <p:spPr>
          <a:xfrm>
            <a:off x="7214592" y="447591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6204228" y="2404110"/>
            <a:ext cx="2221944"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Inter" pitchFamily="34" charset="0"/>
                <a:ea typeface="Inter" pitchFamily="34" charset="-122"/>
                <a:cs typeface="Inter" pitchFamily="34" charset="-120"/>
              </a:rPr>
              <a:t>2004</a:t>
            </a:r>
            <a:endParaRPr lang="en-US" sz="2187" dirty="0"/>
          </a:p>
        </p:txBody>
      </p:sp>
      <p:sp>
        <p:nvSpPr>
          <p:cNvPr id="15" name="Text 13"/>
          <p:cNvSpPr/>
          <p:nvPr/>
        </p:nvSpPr>
        <p:spPr>
          <a:xfrm>
            <a:off x="4954310" y="2973467"/>
            <a:ext cx="4721781" cy="710803"/>
          </a:xfrm>
          <a:prstGeom prst="rect">
            <a:avLst/>
          </a:prstGeom>
          <a:noFill/>
          <a:ln/>
        </p:spPr>
        <p:txBody>
          <a:bodyPr wrap="square" rtlCol="0" anchor="t"/>
          <a:lstStyle/>
          <a:p>
            <a:pPr marL="0" indent="0" algn="ctr">
              <a:lnSpc>
                <a:spcPts val="2799"/>
              </a:lnSpc>
              <a:buNone/>
            </a:pPr>
            <a:r>
              <a:rPr lang="en-US" sz="1750" kern="0" spc="-35" dirty="0">
                <a:solidFill>
                  <a:srgbClr val="272525"/>
                </a:solidFill>
                <a:latin typeface="Inter" pitchFamily="34" charset="0"/>
                <a:ea typeface="Inter" pitchFamily="34" charset="-122"/>
                <a:cs typeface="Inter" pitchFamily="34" charset="-120"/>
              </a:rPr>
              <a:t>The term "podcasting" is coined and Apple integrates podcasts into iTunes</a:t>
            </a:r>
            <a:endParaRPr lang="en-US" sz="1750" dirty="0"/>
          </a:p>
        </p:txBody>
      </p:sp>
      <p:sp>
        <p:nvSpPr>
          <p:cNvPr id="16" name="Shape 14"/>
          <p:cNvSpPr/>
          <p:nvPr/>
        </p:nvSpPr>
        <p:spPr>
          <a:xfrm>
            <a:off x="9987141" y="4684157"/>
            <a:ext cx="44410" cy="777597"/>
          </a:xfrm>
          <a:prstGeom prst="rect">
            <a:avLst/>
          </a:prstGeom>
          <a:solidFill>
            <a:srgbClr val="B5B7E3"/>
          </a:solidFill>
          <a:ln/>
        </p:spPr>
        <p:txBody>
          <a:bodyPr/>
          <a:lstStyle/>
          <a:p>
            <a:endParaRPr lang="en-IN"/>
          </a:p>
        </p:txBody>
      </p:sp>
      <p:sp>
        <p:nvSpPr>
          <p:cNvPr id="17" name="Shape 15"/>
          <p:cNvSpPr/>
          <p:nvPr/>
        </p:nvSpPr>
        <p:spPr>
          <a:xfrm>
            <a:off x="9759434" y="4434245"/>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8" name="Text 16"/>
          <p:cNvSpPr/>
          <p:nvPr/>
        </p:nvSpPr>
        <p:spPr>
          <a:xfrm>
            <a:off x="9904928" y="4475917"/>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898374" y="5684044"/>
            <a:ext cx="2221944"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Inter" pitchFamily="34" charset="0"/>
                <a:ea typeface="Inter" pitchFamily="34" charset="-122"/>
                <a:cs typeface="Inter" pitchFamily="34" charset="-120"/>
              </a:rPr>
              <a:t>2021</a:t>
            </a:r>
            <a:endParaRPr lang="en-US" sz="2187" dirty="0"/>
          </a:p>
        </p:txBody>
      </p:sp>
      <p:sp>
        <p:nvSpPr>
          <p:cNvPr id="20" name="Text 18"/>
          <p:cNvSpPr/>
          <p:nvPr/>
        </p:nvSpPr>
        <p:spPr>
          <a:xfrm>
            <a:off x="7648456" y="6253401"/>
            <a:ext cx="4721781" cy="710803"/>
          </a:xfrm>
          <a:prstGeom prst="rect">
            <a:avLst/>
          </a:prstGeom>
          <a:noFill/>
          <a:ln/>
        </p:spPr>
        <p:txBody>
          <a:bodyPr wrap="square" rtlCol="0" anchor="t"/>
          <a:lstStyle/>
          <a:p>
            <a:pPr marL="0" indent="0" algn="ctr">
              <a:lnSpc>
                <a:spcPts val="2799"/>
              </a:lnSpc>
              <a:buNone/>
            </a:pPr>
            <a:r>
              <a:rPr lang="en-US" sz="1750" kern="0" spc="-35" dirty="0">
                <a:solidFill>
                  <a:srgbClr val="272525"/>
                </a:solidFill>
                <a:latin typeface="Inter" pitchFamily="34" charset="0"/>
                <a:ea typeface="Inter" pitchFamily="34" charset="-122"/>
                <a:cs typeface="Inter" pitchFamily="34" charset="-120"/>
              </a:rPr>
              <a:t>Over 1.5 million podcasts available worldwide, with over 34 million episodes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962626"/>
            <a:ext cx="694289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The Benefits of Podcasting</a:t>
            </a:r>
            <a:endParaRPr lang="en-US" sz="4374" dirty="0"/>
          </a:p>
        </p:txBody>
      </p:sp>
      <p:sp>
        <p:nvSpPr>
          <p:cNvPr id="5" name="Shape 3"/>
          <p:cNvSpPr/>
          <p:nvPr/>
        </p:nvSpPr>
        <p:spPr>
          <a:xfrm>
            <a:off x="2037993" y="3101340"/>
            <a:ext cx="3370064" cy="3165515"/>
          </a:xfrm>
          <a:prstGeom prst="roundRect">
            <a:avLst>
              <a:gd name="adj" fmla="val 3159"/>
            </a:avLst>
          </a:prstGeom>
          <a:solidFill>
            <a:srgbClr val="DADBF1"/>
          </a:solidFill>
          <a:ln w="13811">
            <a:solidFill>
              <a:srgbClr val="B5B7E3"/>
            </a:solidFill>
            <a:prstDash val="solid"/>
          </a:ln>
        </p:spPr>
        <p:txBody>
          <a:bodyPr/>
          <a:lstStyle/>
          <a:p>
            <a:endParaRPr lang="en-IN"/>
          </a:p>
        </p:txBody>
      </p:sp>
      <p:sp>
        <p:nvSpPr>
          <p:cNvPr id="6" name="Text 4"/>
          <p:cNvSpPr/>
          <p:nvPr/>
        </p:nvSpPr>
        <p:spPr>
          <a:xfrm>
            <a:off x="2273975" y="3337322"/>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Unleash Your Creativity</a:t>
            </a:r>
            <a:endParaRPr lang="en-US" sz="2187" dirty="0"/>
          </a:p>
        </p:txBody>
      </p:sp>
      <p:sp>
        <p:nvSpPr>
          <p:cNvPr id="7" name="Text 5"/>
          <p:cNvSpPr/>
          <p:nvPr/>
        </p:nvSpPr>
        <p:spPr>
          <a:xfrm>
            <a:off x="2273975" y="4253865"/>
            <a:ext cx="28981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Podcasting allows you to express yourself freely and creatively, without the limitations of traditional media.</a:t>
            </a:r>
            <a:endParaRPr lang="en-US" sz="1750" dirty="0"/>
          </a:p>
        </p:txBody>
      </p:sp>
      <p:sp>
        <p:nvSpPr>
          <p:cNvPr id="8" name="Shape 6"/>
          <p:cNvSpPr/>
          <p:nvPr/>
        </p:nvSpPr>
        <p:spPr>
          <a:xfrm>
            <a:off x="5630228" y="3101340"/>
            <a:ext cx="3370064" cy="3165515"/>
          </a:xfrm>
          <a:prstGeom prst="roundRect">
            <a:avLst>
              <a:gd name="adj" fmla="val 3159"/>
            </a:avLst>
          </a:prstGeom>
          <a:solidFill>
            <a:srgbClr val="DADBF1"/>
          </a:solidFill>
          <a:ln w="13811">
            <a:solidFill>
              <a:srgbClr val="B5B7E3"/>
            </a:solidFill>
            <a:prstDash val="solid"/>
          </a:ln>
        </p:spPr>
        <p:txBody>
          <a:bodyPr/>
          <a:lstStyle/>
          <a:p>
            <a:endParaRPr lang="en-IN"/>
          </a:p>
        </p:txBody>
      </p:sp>
      <p:sp>
        <p:nvSpPr>
          <p:cNvPr id="9" name="Text 7"/>
          <p:cNvSpPr/>
          <p:nvPr/>
        </p:nvSpPr>
        <p:spPr>
          <a:xfrm>
            <a:off x="5866209" y="3337322"/>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Built-in Audience</a:t>
            </a:r>
            <a:endParaRPr lang="en-US" sz="2187" dirty="0"/>
          </a:p>
        </p:txBody>
      </p:sp>
      <p:sp>
        <p:nvSpPr>
          <p:cNvPr id="10" name="Text 8"/>
          <p:cNvSpPr/>
          <p:nvPr/>
        </p:nvSpPr>
        <p:spPr>
          <a:xfrm>
            <a:off x="5866209" y="3906679"/>
            <a:ext cx="28981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Podcasts have a loyal and growing audience, giving you the opportunity to connect with people from all over the world.</a:t>
            </a:r>
            <a:endParaRPr lang="en-US" sz="1750" dirty="0"/>
          </a:p>
        </p:txBody>
      </p:sp>
      <p:sp>
        <p:nvSpPr>
          <p:cNvPr id="11" name="Shape 9"/>
          <p:cNvSpPr/>
          <p:nvPr/>
        </p:nvSpPr>
        <p:spPr>
          <a:xfrm>
            <a:off x="9222462" y="3101340"/>
            <a:ext cx="3370064" cy="3165515"/>
          </a:xfrm>
          <a:prstGeom prst="roundRect">
            <a:avLst>
              <a:gd name="adj" fmla="val 3159"/>
            </a:avLst>
          </a:prstGeom>
          <a:solidFill>
            <a:srgbClr val="DADBF1"/>
          </a:solidFill>
          <a:ln w="13811">
            <a:solidFill>
              <a:srgbClr val="B5B7E3"/>
            </a:solidFill>
            <a:prstDash val="solid"/>
          </a:ln>
        </p:spPr>
        <p:txBody>
          <a:bodyPr/>
          <a:lstStyle/>
          <a:p>
            <a:endParaRPr lang="en-IN"/>
          </a:p>
        </p:txBody>
      </p:sp>
      <p:sp>
        <p:nvSpPr>
          <p:cNvPr id="12" name="Text 10"/>
          <p:cNvSpPr/>
          <p:nvPr/>
        </p:nvSpPr>
        <p:spPr>
          <a:xfrm>
            <a:off x="9458444" y="3337322"/>
            <a:ext cx="258496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Low Cost &amp; High ROI</a:t>
            </a:r>
            <a:endParaRPr lang="en-US" sz="2187" dirty="0"/>
          </a:p>
        </p:txBody>
      </p:sp>
      <p:sp>
        <p:nvSpPr>
          <p:cNvPr id="13" name="Text 11"/>
          <p:cNvSpPr/>
          <p:nvPr/>
        </p:nvSpPr>
        <p:spPr>
          <a:xfrm>
            <a:off x="9458444" y="3906679"/>
            <a:ext cx="28981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All you need to get started is a microphone and editing software. Podcasting can also be a lucrative source of income.</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041321"/>
            <a:ext cx="899040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Planning &amp; Recording Your Podcast</a:t>
            </a:r>
            <a:endParaRPr lang="en-US" sz="4374" dirty="0"/>
          </a:p>
        </p:txBody>
      </p:sp>
      <p:pic>
        <p:nvPicPr>
          <p:cNvPr id="5" name="Image 0" descr="preencoded.png"/>
          <p:cNvPicPr>
            <a:picLocks noChangeAspect="1"/>
          </p:cNvPicPr>
          <p:nvPr/>
        </p:nvPicPr>
        <p:blipFill>
          <a:blip r:embed="rId3"/>
          <a:stretch>
            <a:fillRect/>
          </a:stretch>
        </p:blipFill>
        <p:spPr>
          <a:xfrm>
            <a:off x="2037993" y="2180034"/>
            <a:ext cx="3295888" cy="2036921"/>
          </a:xfrm>
          <a:prstGeom prst="rect">
            <a:avLst/>
          </a:prstGeom>
        </p:spPr>
      </p:pic>
      <p:sp>
        <p:nvSpPr>
          <p:cNvPr id="6" name="Text 3"/>
          <p:cNvSpPr/>
          <p:nvPr/>
        </p:nvSpPr>
        <p:spPr>
          <a:xfrm>
            <a:off x="2037993" y="4494609"/>
            <a:ext cx="3295888"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Establish Your Theme &amp; Format</a:t>
            </a:r>
            <a:endParaRPr lang="en-US" sz="2187" dirty="0"/>
          </a:p>
        </p:txBody>
      </p:sp>
      <p:sp>
        <p:nvSpPr>
          <p:cNvPr id="7" name="Text 4"/>
          <p:cNvSpPr/>
          <p:nvPr/>
        </p:nvSpPr>
        <p:spPr>
          <a:xfrm>
            <a:off x="2037993" y="5411152"/>
            <a:ext cx="3295888"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Choose a topic that you're passionate and knowledgeable about, then decide on the format that best suits your content.</a:t>
            </a:r>
            <a:endParaRPr lang="en-US" sz="1750" dirty="0"/>
          </a:p>
        </p:txBody>
      </p:sp>
      <p:pic>
        <p:nvPicPr>
          <p:cNvPr id="8" name="Image 1" descr="preencoded.png"/>
          <p:cNvPicPr>
            <a:picLocks noChangeAspect="1"/>
          </p:cNvPicPr>
          <p:nvPr/>
        </p:nvPicPr>
        <p:blipFill>
          <a:blip r:embed="rId4"/>
          <a:stretch>
            <a:fillRect/>
          </a:stretch>
        </p:blipFill>
        <p:spPr>
          <a:xfrm>
            <a:off x="5667137" y="2180034"/>
            <a:ext cx="3296007" cy="2037040"/>
          </a:xfrm>
          <a:prstGeom prst="rect">
            <a:avLst/>
          </a:prstGeom>
        </p:spPr>
      </p:pic>
      <p:sp>
        <p:nvSpPr>
          <p:cNvPr id="9" name="Text 5"/>
          <p:cNvSpPr/>
          <p:nvPr/>
        </p:nvSpPr>
        <p:spPr>
          <a:xfrm>
            <a:off x="5667137" y="4494728"/>
            <a:ext cx="3296007"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Invest in Quality Audio Equipment</a:t>
            </a:r>
            <a:endParaRPr lang="en-US" sz="2187" dirty="0"/>
          </a:p>
        </p:txBody>
      </p:sp>
      <p:sp>
        <p:nvSpPr>
          <p:cNvPr id="10" name="Text 6"/>
          <p:cNvSpPr/>
          <p:nvPr/>
        </p:nvSpPr>
        <p:spPr>
          <a:xfrm>
            <a:off x="5667137" y="5411272"/>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Your podcast's audio quality can make or break its success, so invest in a high-quality microphone and soundproofing gear.</a:t>
            </a:r>
            <a:endParaRPr lang="en-US" sz="1750" dirty="0"/>
          </a:p>
        </p:txBody>
      </p:sp>
      <p:pic>
        <p:nvPicPr>
          <p:cNvPr id="11" name="Image 2" descr="preencoded.png"/>
          <p:cNvPicPr>
            <a:picLocks noChangeAspect="1"/>
          </p:cNvPicPr>
          <p:nvPr/>
        </p:nvPicPr>
        <p:blipFill>
          <a:blip r:embed="rId5"/>
          <a:stretch>
            <a:fillRect/>
          </a:stretch>
        </p:blipFill>
        <p:spPr>
          <a:xfrm>
            <a:off x="9296400" y="2180034"/>
            <a:ext cx="3296007" cy="2037040"/>
          </a:xfrm>
          <a:prstGeom prst="rect">
            <a:avLst/>
          </a:prstGeom>
        </p:spPr>
      </p:pic>
      <p:sp>
        <p:nvSpPr>
          <p:cNvPr id="12" name="Text 7"/>
          <p:cNvSpPr/>
          <p:nvPr/>
        </p:nvSpPr>
        <p:spPr>
          <a:xfrm>
            <a:off x="9296400" y="4494728"/>
            <a:ext cx="2736652"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Interview Techniques</a:t>
            </a:r>
            <a:endParaRPr lang="en-US" sz="2187" dirty="0"/>
          </a:p>
        </p:txBody>
      </p:sp>
      <p:sp>
        <p:nvSpPr>
          <p:cNvPr id="13" name="Text 8"/>
          <p:cNvSpPr/>
          <p:nvPr/>
        </p:nvSpPr>
        <p:spPr>
          <a:xfrm>
            <a:off x="9296400" y="5064085"/>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Prepare your questions and research your guest. Listen carefully and be responsive during the interview to make it engaging.</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433632"/>
            <a:ext cx="950571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Publishing &amp; Promoting Your Podcast</a:t>
            </a:r>
            <a:endParaRPr lang="en-US" sz="4374" dirty="0"/>
          </a:p>
        </p:txBody>
      </p:sp>
      <p:sp>
        <p:nvSpPr>
          <p:cNvPr id="5" name="Shape 3"/>
          <p:cNvSpPr/>
          <p:nvPr/>
        </p:nvSpPr>
        <p:spPr>
          <a:xfrm>
            <a:off x="2037993" y="2572345"/>
            <a:ext cx="3370064" cy="4223504"/>
          </a:xfrm>
          <a:prstGeom prst="roundRect">
            <a:avLst>
              <a:gd name="adj" fmla="val 2967"/>
            </a:avLst>
          </a:prstGeom>
          <a:solidFill>
            <a:srgbClr val="DADBF1"/>
          </a:solidFill>
          <a:ln w="13811">
            <a:solidFill>
              <a:srgbClr val="B5B7E3"/>
            </a:solidFill>
            <a:prstDash val="solid"/>
          </a:ln>
        </p:spPr>
        <p:txBody>
          <a:bodyPr/>
          <a:lstStyle/>
          <a:p>
            <a:endParaRPr lang="en-IN"/>
          </a:p>
        </p:txBody>
      </p:sp>
      <p:sp>
        <p:nvSpPr>
          <p:cNvPr id="6" name="Text 4"/>
          <p:cNvSpPr/>
          <p:nvPr/>
        </p:nvSpPr>
        <p:spPr>
          <a:xfrm>
            <a:off x="2273975" y="2808327"/>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Choose a Platform and Host</a:t>
            </a:r>
            <a:endParaRPr lang="en-US" sz="2187" dirty="0"/>
          </a:p>
        </p:txBody>
      </p:sp>
      <p:sp>
        <p:nvSpPr>
          <p:cNvPr id="7" name="Text 5"/>
          <p:cNvSpPr/>
          <p:nvPr/>
        </p:nvSpPr>
        <p:spPr>
          <a:xfrm>
            <a:off x="2273975" y="3724870"/>
            <a:ext cx="28981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There are many podcast hosting platforms to choose from. Pick one that matches your budget and technical needs.</a:t>
            </a:r>
            <a:endParaRPr lang="en-US" sz="1750" dirty="0"/>
          </a:p>
        </p:txBody>
      </p:sp>
      <p:sp>
        <p:nvSpPr>
          <p:cNvPr id="8" name="Shape 6"/>
          <p:cNvSpPr/>
          <p:nvPr/>
        </p:nvSpPr>
        <p:spPr>
          <a:xfrm>
            <a:off x="5630228" y="2572345"/>
            <a:ext cx="3370064" cy="4223504"/>
          </a:xfrm>
          <a:prstGeom prst="roundRect">
            <a:avLst>
              <a:gd name="adj" fmla="val 2967"/>
            </a:avLst>
          </a:prstGeom>
          <a:solidFill>
            <a:srgbClr val="DADBF1"/>
          </a:solidFill>
          <a:ln w="13811">
            <a:solidFill>
              <a:srgbClr val="B5B7E3"/>
            </a:solidFill>
            <a:prstDash val="solid"/>
          </a:ln>
        </p:spPr>
        <p:txBody>
          <a:bodyPr/>
          <a:lstStyle/>
          <a:p>
            <a:endParaRPr lang="en-IN"/>
          </a:p>
        </p:txBody>
      </p:sp>
      <p:sp>
        <p:nvSpPr>
          <p:cNvPr id="9" name="Text 7"/>
          <p:cNvSpPr/>
          <p:nvPr/>
        </p:nvSpPr>
        <p:spPr>
          <a:xfrm>
            <a:off x="5866209" y="2808327"/>
            <a:ext cx="2898100" cy="1041559"/>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Create an Eye-Catching Cover Art &amp; Description</a:t>
            </a:r>
            <a:endParaRPr lang="en-US" sz="2187" dirty="0"/>
          </a:p>
        </p:txBody>
      </p:sp>
      <p:sp>
        <p:nvSpPr>
          <p:cNvPr id="10" name="Text 8"/>
          <p:cNvSpPr/>
          <p:nvPr/>
        </p:nvSpPr>
        <p:spPr>
          <a:xfrm>
            <a:off x="5866209" y="4072057"/>
            <a:ext cx="28981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Your cover art and description are your podcast's first impression. Make it stand out by being unique and engaging.</a:t>
            </a:r>
            <a:endParaRPr lang="en-US" sz="1750" dirty="0"/>
          </a:p>
        </p:txBody>
      </p:sp>
      <p:sp>
        <p:nvSpPr>
          <p:cNvPr id="11" name="Shape 9"/>
          <p:cNvSpPr/>
          <p:nvPr/>
        </p:nvSpPr>
        <p:spPr>
          <a:xfrm>
            <a:off x="9222462" y="2572345"/>
            <a:ext cx="3370064" cy="4223504"/>
          </a:xfrm>
          <a:prstGeom prst="roundRect">
            <a:avLst>
              <a:gd name="adj" fmla="val 2967"/>
            </a:avLst>
          </a:prstGeom>
          <a:solidFill>
            <a:srgbClr val="DADBF1"/>
          </a:solidFill>
          <a:ln w="13811">
            <a:solidFill>
              <a:srgbClr val="B5B7E3"/>
            </a:solidFill>
            <a:prstDash val="solid"/>
          </a:ln>
        </p:spPr>
        <p:txBody>
          <a:bodyPr/>
          <a:lstStyle/>
          <a:p>
            <a:endParaRPr lang="en-IN"/>
          </a:p>
        </p:txBody>
      </p:sp>
      <p:sp>
        <p:nvSpPr>
          <p:cNvPr id="12" name="Text 10"/>
          <p:cNvSpPr/>
          <p:nvPr/>
        </p:nvSpPr>
        <p:spPr>
          <a:xfrm>
            <a:off x="9458444" y="2808327"/>
            <a:ext cx="2898100" cy="1041559"/>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Promote Your Podcast on Social Media &amp; Other Channels</a:t>
            </a:r>
            <a:endParaRPr lang="en-US" sz="2187" dirty="0"/>
          </a:p>
        </p:txBody>
      </p:sp>
      <p:sp>
        <p:nvSpPr>
          <p:cNvPr id="13" name="Text 11"/>
          <p:cNvSpPr/>
          <p:nvPr/>
        </p:nvSpPr>
        <p:spPr>
          <a:xfrm>
            <a:off x="9458444" y="4072057"/>
            <a:ext cx="28981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Use social media, email marketing and other channels to promote your podcast. Collaborate with other podcasters and invite guests to share your episodes.</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454">
            <a:solidFill>
              <a:srgbClr val="E5E0DF"/>
            </a:solidFill>
            <a:prstDash val="solid"/>
          </a:ln>
        </p:spPr>
        <p:txBody>
          <a:bodyPr/>
          <a:lstStyle/>
          <a:p>
            <a:endParaRPr lang="en-IN"/>
          </a:p>
        </p:txBody>
      </p:sp>
      <p:sp>
        <p:nvSpPr>
          <p:cNvPr id="4" name="Text 2"/>
          <p:cNvSpPr/>
          <p:nvPr/>
        </p:nvSpPr>
        <p:spPr>
          <a:xfrm>
            <a:off x="2171343" y="596860"/>
            <a:ext cx="6255901" cy="676870"/>
          </a:xfrm>
          <a:prstGeom prst="rect">
            <a:avLst/>
          </a:prstGeom>
          <a:noFill/>
          <a:ln/>
        </p:spPr>
        <p:txBody>
          <a:bodyPr wrap="none" rtlCol="0" anchor="t"/>
          <a:lstStyle/>
          <a:p>
            <a:pPr marL="0" indent="0">
              <a:lnSpc>
                <a:spcPts val="5329"/>
              </a:lnSpc>
              <a:buNone/>
            </a:pPr>
            <a:r>
              <a:rPr lang="en-US" sz="4263" b="1" kern="0" spc="-128" dirty="0">
                <a:solidFill>
                  <a:srgbClr val="000000"/>
                </a:solidFill>
                <a:latin typeface="Inter" pitchFamily="34" charset="0"/>
                <a:ea typeface="Inter" pitchFamily="34" charset="-122"/>
                <a:cs typeface="Inter" pitchFamily="34" charset="-120"/>
              </a:rPr>
              <a:t>Monetizing Your Podcast</a:t>
            </a:r>
            <a:endParaRPr lang="en-US" sz="4263" dirty="0"/>
          </a:p>
        </p:txBody>
      </p:sp>
      <p:sp>
        <p:nvSpPr>
          <p:cNvPr id="5" name="Shape 3"/>
          <p:cNvSpPr/>
          <p:nvPr/>
        </p:nvSpPr>
        <p:spPr>
          <a:xfrm>
            <a:off x="2474595" y="1706880"/>
            <a:ext cx="43220" cy="5925860"/>
          </a:xfrm>
          <a:prstGeom prst="rect">
            <a:avLst/>
          </a:prstGeom>
          <a:solidFill>
            <a:srgbClr val="B5B7E3"/>
          </a:solidFill>
          <a:ln/>
        </p:spPr>
        <p:txBody>
          <a:bodyPr/>
          <a:lstStyle/>
          <a:p>
            <a:endParaRPr lang="en-IN"/>
          </a:p>
        </p:txBody>
      </p:sp>
      <p:sp>
        <p:nvSpPr>
          <p:cNvPr id="6" name="Shape 4"/>
          <p:cNvSpPr/>
          <p:nvPr/>
        </p:nvSpPr>
        <p:spPr>
          <a:xfrm>
            <a:off x="2739747" y="2098060"/>
            <a:ext cx="757952" cy="43220"/>
          </a:xfrm>
          <a:prstGeom prst="rect">
            <a:avLst/>
          </a:prstGeom>
          <a:solidFill>
            <a:srgbClr val="B5B7E3"/>
          </a:solidFill>
          <a:ln/>
        </p:spPr>
        <p:txBody>
          <a:bodyPr/>
          <a:lstStyle/>
          <a:p>
            <a:endParaRPr lang="en-IN"/>
          </a:p>
        </p:txBody>
      </p:sp>
      <p:sp>
        <p:nvSpPr>
          <p:cNvPr id="7" name="Shape 5"/>
          <p:cNvSpPr/>
          <p:nvPr/>
        </p:nvSpPr>
        <p:spPr>
          <a:xfrm>
            <a:off x="2252543" y="1876068"/>
            <a:ext cx="487204" cy="487204"/>
          </a:xfrm>
          <a:prstGeom prst="roundRect">
            <a:avLst>
              <a:gd name="adj" fmla="val 20005"/>
            </a:avLst>
          </a:prstGeom>
          <a:solidFill>
            <a:srgbClr val="DADBF1"/>
          </a:solidFill>
          <a:ln w="13454">
            <a:solidFill>
              <a:srgbClr val="B5B7E3"/>
            </a:solidFill>
            <a:prstDash val="solid"/>
          </a:ln>
        </p:spPr>
        <p:txBody>
          <a:bodyPr/>
          <a:lstStyle/>
          <a:p>
            <a:endParaRPr lang="en-IN"/>
          </a:p>
        </p:txBody>
      </p:sp>
      <p:sp>
        <p:nvSpPr>
          <p:cNvPr id="8" name="Text 6"/>
          <p:cNvSpPr/>
          <p:nvPr/>
        </p:nvSpPr>
        <p:spPr>
          <a:xfrm>
            <a:off x="2418278" y="1916549"/>
            <a:ext cx="155734" cy="406122"/>
          </a:xfrm>
          <a:prstGeom prst="rect">
            <a:avLst/>
          </a:prstGeom>
          <a:noFill/>
          <a:ln/>
        </p:spPr>
        <p:txBody>
          <a:bodyPr wrap="none" rtlCol="0" anchor="t"/>
          <a:lstStyle/>
          <a:p>
            <a:pPr marL="0" indent="0" algn="ctr">
              <a:lnSpc>
                <a:spcPts val="3198"/>
              </a:lnSpc>
              <a:buNone/>
            </a:pPr>
            <a:r>
              <a:rPr lang="en-US" sz="2558" b="1" kern="0" spc="-34" dirty="0">
                <a:solidFill>
                  <a:srgbClr val="272525"/>
                </a:solidFill>
                <a:latin typeface="Inter" pitchFamily="34" charset="0"/>
                <a:ea typeface="Inter" pitchFamily="34" charset="-122"/>
                <a:cs typeface="Inter" pitchFamily="34" charset="-120"/>
              </a:rPr>
              <a:t>1</a:t>
            </a:r>
            <a:endParaRPr lang="en-US" sz="2558" dirty="0"/>
          </a:p>
        </p:txBody>
      </p:sp>
      <p:sp>
        <p:nvSpPr>
          <p:cNvPr id="9" name="Text 7"/>
          <p:cNvSpPr/>
          <p:nvPr/>
        </p:nvSpPr>
        <p:spPr>
          <a:xfrm>
            <a:off x="3687247" y="1923455"/>
            <a:ext cx="3294578" cy="338376"/>
          </a:xfrm>
          <a:prstGeom prst="rect">
            <a:avLst/>
          </a:prstGeom>
          <a:noFill/>
          <a:ln/>
        </p:spPr>
        <p:txBody>
          <a:bodyPr wrap="none" rtlCol="0" anchor="t"/>
          <a:lstStyle/>
          <a:p>
            <a:pPr marL="0" indent="0" algn="l">
              <a:lnSpc>
                <a:spcPts val="2665"/>
              </a:lnSpc>
              <a:buNone/>
            </a:pPr>
            <a:r>
              <a:rPr lang="en-US" sz="2132" b="1" kern="0" spc="-64" dirty="0">
                <a:solidFill>
                  <a:srgbClr val="272525"/>
                </a:solidFill>
                <a:latin typeface="Inter" pitchFamily="34" charset="0"/>
                <a:ea typeface="Inter" pitchFamily="34" charset="-122"/>
                <a:cs typeface="Inter" pitchFamily="34" charset="-120"/>
              </a:rPr>
              <a:t>Sponsorship &amp; Advertising</a:t>
            </a:r>
            <a:endParaRPr lang="en-US" sz="2132" dirty="0"/>
          </a:p>
        </p:txBody>
      </p:sp>
      <p:sp>
        <p:nvSpPr>
          <p:cNvPr id="10" name="Text 8"/>
          <p:cNvSpPr/>
          <p:nvPr/>
        </p:nvSpPr>
        <p:spPr>
          <a:xfrm>
            <a:off x="3687247" y="2478405"/>
            <a:ext cx="8771811" cy="1039416"/>
          </a:xfrm>
          <a:prstGeom prst="rect">
            <a:avLst/>
          </a:prstGeom>
          <a:noFill/>
          <a:ln/>
        </p:spPr>
        <p:txBody>
          <a:bodyPr wrap="square" rtlCol="0" anchor="t"/>
          <a:lstStyle/>
          <a:p>
            <a:pPr marL="0" indent="0" algn="l">
              <a:lnSpc>
                <a:spcPts val="2729"/>
              </a:lnSpc>
              <a:buNone/>
            </a:pPr>
            <a:r>
              <a:rPr lang="en-US" sz="1705" kern="0" spc="-34" dirty="0">
                <a:solidFill>
                  <a:srgbClr val="272525"/>
                </a:solidFill>
                <a:latin typeface="Inter" pitchFamily="34" charset="0"/>
                <a:ea typeface="Inter" pitchFamily="34" charset="-122"/>
                <a:cs typeface="Inter" pitchFamily="34" charset="-120"/>
              </a:rPr>
              <a:t>As your podcast grows, you can monetize it using sponsorships and advertising. Ask brands that you believe in, and who align with your audience and topics, to sponsor your show.</a:t>
            </a:r>
            <a:endParaRPr lang="en-US" sz="1705" dirty="0"/>
          </a:p>
        </p:txBody>
      </p:sp>
      <p:sp>
        <p:nvSpPr>
          <p:cNvPr id="11" name="Shape 9"/>
          <p:cNvSpPr/>
          <p:nvPr/>
        </p:nvSpPr>
        <p:spPr>
          <a:xfrm>
            <a:off x="2739747" y="4342150"/>
            <a:ext cx="757952" cy="43220"/>
          </a:xfrm>
          <a:prstGeom prst="rect">
            <a:avLst/>
          </a:prstGeom>
          <a:solidFill>
            <a:srgbClr val="B5B7E3"/>
          </a:solidFill>
          <a:ln/>
        </p:spPr>
        <p:txBody>
          <a:bodyPr/>
          <a:lstStyle/>
          <a:p>
            <a:endParaRPr lang="en-IN"/>
          </a:p>
        </p:txBody>
      </p:sp>
      <p:sp>
        <p:nvSpPr>
          <p:cNvPr id="12" name="Shape 10"/>
          <p:cNvSpPr/>
          <p:nvPr/>
        </p:nvSpPr>
        <p:spPr>
          <a:xfrm>
            <a:off x="2252543" y="4120158"/>
            <a:ext cx="487204" cy="487204"/>
          </a:xfrm>
          <a:prstGeom prst="roundRect">
            <a:avLst>
              <a:gd name="adj" fmla="val 20005"/>
            </a:avLst>
          </a:prstGeom>
          <a:solidFill>
            <a:srgbClr val="DADBF1"/>
          </a:solidFill>
          <a:ln w="13454">
            <a:solidFill>
              <a:srgbClr val="B5B7E3"/>
            </a:solidFill>
            <a:prstDash val="solid"/>
          </a:ln>
        </p:spPr>
        <p:txBody>
          <a:bodyPr/>
          <a:lstStyle/>
          <a:p>
            <a:endParaRPr lang="en-IN"/>
          </a:p>
        </p:txBody>
      </p:sp>
      <p:sp>
        <p:nvSpPr>
          <p:cNvPr id="13" name="Text 11"/>
          <p:cNvSpPr/>
          <p:nvPr/>
        </p:nvSpPr>
        <p:spPr>
          <a:xfrm>
            <a:off x="2399228" y="4160639"/>
            <a:ext cx="193834" cy="406122"/>
          </a:xfrm>
          <a:prstGeom prst="rect">
            <a:avLst/>
          </a:prstGeom>
          <a:noFill/>
          <a:ln/>
        </p:spPr>
        <p:txBody>
          <a:bodyPr wrap="none" rtlCol="0" anchor="t"/>
          <a:lstStyle/>
          <a:p>
            <a:pPr marL="0" indent="0" algn="ctr">
              <a:lnSpc>
                <a:spcPts val="3198"/>
              </a:lnSpc>
              <a:buNone/>
            </a:pPr>
            <a:r>
              <a:rPr lang="en-US" sz="2558" b="1" kern="0" spc="-34" dirty="0">
                <a:solidFill>
                  <a:srgbClr val="272525"/>
                </a:solidFill>
                <a:latin typeface="Inter" pitchFamily="34" charset="0"/>
                <a:ea typeface="Inter" pitchFamily="34" charset="-122"/>
                <a:cs typeface="Inter" pitchFamily="34" charset="-120"/>
              </a:rPr>
              <a:t>2</a:t>
            </a:r>
            <a:endParaRPr lang="en-US" sz="2558" dirty="0"/>
          </a:p>
        </p:txBody>
      </p:sp>
      <p:sp>
        <p:nvSpPr>
          <p:cNvPr id="14" name="Text 12"/>
          <p:cNvSpPr/>
          <p:nvPr/>
        </p:nvSpPr>
        <p:spPr>
          <a:xfrm>
            <a:off x="3687247" y="4167545"/>
            <a:ext cx="5725001" cy="338376"/>
          </a:xfrm>
          <a:prstGeom prst="rect">
            <a:avLst/>
          </a:prstGeom>
          <a:noFill/>
          <a:ln/>
        </p:spPr>
        <p:txBody>
          <a:bodyPr wrap="none" rtlCol="0" anchor="t"/>
          <a:lstStyle/>
          <a:p>
            <a:pPr marL="0" indent="0" algn="l">
              <a:lnSpc>
                <a:spcPts val="2665"/>
              </a:lnSpc>
              <a:buNone/>
            </a:pPr>
            <a:r>
              <a:rPr lang="en-US" sz="2132" b="1" kern="0" spc="-64" dirty="0">
                <a:solidFill>
                  <a:srgbClr val="272525"/>
                </a:solidFill>
                <a:latin typeface="Inter" pitchFamily="34" charset="0"/>
                <a:ea typeface="Inter" pitchFamily="34" charset="-122"/>
                <a:cs typeface="Inter" pitchFamily="34" charset="-120"/>
              </a:rPr>
              <a:t>Premium Content &amp; Donation-Based Programs</a:t>
            </a:r>
            <a:endParaRPr lang="en-US" sz="2132" dirty="0"/>
          </a:p>
        </p:txBody>
      </p:sp>
      <p:sp>
        <p:nvSpPr>
          <p:cNvPr id="15" name="Text 13"/>
          <p:cNvSpPr/>
          <p:nvPr/>
        </p:nvSpPr>
        <p:spPr>
          <a:xfrm>
            <a:off x="3687247" y="4722495"/>
            <a:ext cx="8771811" cy="692944"/>
          </a:xfrm>
          <a:prstGeom prst="rect">
            <a:avLst/>
          </a:prstGeom>
          <a:noFill/>
          <a:ln/>
        </p:spPr>
        <p:txBody>
          <a:bodyPr wrap="square" rtlCol="0" anchor="t"/>
          <a:lstStyle/>
          <a:p>
            <a:pPr marL="0" indent="0" algn="l">
              <a:lnSpc>
                <a:spcPts val="2729"/>
              </a:lnSpc>
              <a:buNone/>
            </a:pPr>
            <a:r>
              <a:rPr lang="en-US" sz="1705" kern="0" spc="-34" dirty="0">
                <a:solidFill>
                  <a:srgbClr val="272525"/>
                </a:solidFill>
                <a:latin typeface="Inter" pitchFamily="34" charset="0"/>
                <a:ea typeface="Inter" pitchFamily="34" charset="-122"/>
                <a:cs typeface="Inter" pitchFamily="34" charset="-120"/>
              </a:rPr>
              <a:t>Create premium content for loyal listeners, such as early access or bonus content, and set up a donation-based program via platforms such as Patreon.</a:t>
            </a:r>
            <a:endParaRPr lang="en-US" sz="1705" dirty="0"/>
          </a:p>
        </p:txBody>
      </p:sp>
      <p:sp>
        <p:nvSpPr>
          <p:cNvPr id="16" name="Shape 14"/>
          <p:cNvSpPr/>
          <p:nvPr/>
        </p:nvSpPr>
        <p:spPr>
          <a:xfrm>
            <a:off x="2739747" y="6291322"/>
            <a:ext cx="757952" cy="43220"/>
          </a:xfrm>
          <a:prstGeom prst="rect">
            <a:avLst/>
          </a:prstGeom>
          <a:solidFill>
            <a:srgbClr val="B5B7E3"/>
          </a:solidFill>
          <a:ln/>
        </p:spPr>
        <p:txBody>
          <a:bodyPr/>
          <a:lstStyle/>
          <a:p>
            <a:endParaRPr lang="en-IN"/>
          </a:p>
        </p:txBody>
      </p:sp>
      <p:sp>
        <p:nvSpPr>
          <p:cNvPr id="17" name="Shape 15"/>
          <p:cNvSpPr/>
          <p:nvPr/>
        </p:nvSpPr>
        <p:spPr>
          <a:xfrm>
            <a:off x="2252543" y="6069330"/>
            <a:ext cx="487204" cy="487204"/>
          </a:xfrm>
          <a:prstGeom prst="roundRect">
            <a:avLst>
              <a:gd name="adj" fmla="val 20005"/>
            </a:avLst>
          </a:prstGeom>
          <a:solidFill>
            <a:srgbClr val="DADBF1"/>
          </a:solidFill>
          <a:ln w="13454">
            <a:solidFill>
              <a:srgbClr val="B5B7E3"/>
            </a:solidFill>
            <a:prstDash val="solid"/>
          </a:ln>
        </p:spPr>
        <p:txBody>
          <a:bodyPr/>
          <a:lstStyle/>
          <a:p>
            <a:endParaRPr lang="en-IN"/>
          </a:p>
        </p:txBody>
      </p:sp>
      <p:sp>
        <p:nvSpPr>
          <p:cNvPr id="18" name="Text 16"/>
          <p:cNvSpPr/>
          <p:nvPr/>
        </p:nvSpPr>
        <p:spPr>
          <a:xfrm>
            <a:off x="2391608" y="6109811"/>
            <a:ext cx="209074" cy="406122"/>
          </a:xfrm>
          <a:prstGeom prst="rect">
            <a:avLst/>
          </a:prstGeom>
          <a:noFill/>
          <a:ln/>
        </p:spPr>
        <p:txBody>
          <a:bodyPr wrap="none" rtlCol="0" anchor="t"/>
          <a:lstStyle/>
          <a:p>
            <a:pPr marL="0" indent="0" algn="ctr">
              <a:lnSpc>
                <a:spcPts val="3198"/>
              </a:lnSpc>
              <a:buNone/>
            </a:pPr>
            <a:r>
              <a:rPr lang="en-US" sz="2558" b="1" kern="0" spc="-34" dirty="0">
                <a:solidFill>
                  <a:srgbClr val="272525"/>
                </a:solidFill>
                <a:latin typeface="Inter" pitchFamily="34" charset="0"/>
                <a:ea typeface="Inter" pitchFamily="34" charset="-122"/>
                <a:cs typeface="Inter" pitchFamily="34" charset="-120"/>
              </a:rPr>
              <a:t>3</a:t>
            </a:r>
            <a:endParaRPr lang="en-US" sz="2558" dirty="0"/>
          </a:p>
        </p:txBody>
      </p:sp>
      <p:sp>
        <p:nvSpPr>
          <p:cNvPr id="19" name="Text 17"/>
          <p:cNvSpPr/>
          <p:nvPr/>
        </p:nvSpPr>
        <p:spPr>
          <a:xfrm>
            <a:off x="3687247" y="6116717"/>
            <a:ext cx="3310295" cy="338376"/>
          </a:xfrm>
          <a:prstGeom prst="rect">
            <a:avLst/>
          </a:prstGeom>
          <a:noFill/>
          <a:ln/>
        </p:spPr>
        <p:txBody>
          <a:bodyPr wrap="none" rtlCol="0" anchor="t"/>
          <a:lstStyle/>
          <a:p>
            <a:pPr marL="0" indent="0" algn="l">
              <a:lnSpc>
                <a:spcPts val="2665"/>
              </a:lnSpc>
              <a:buNone/>
            </a:pPr>
            <a:r>
              <a:rPr lang="en-US" sz="2132" b="1" kern="0" spc="-64" dirty="0">
                <a:solidFill>
                  <a:srgbClr val="272525"/>
                </a:solidFill>
                <a:latin typeface="Inter" pitchFamily="34" charset="0"/>
                <a:ea typeface="Inter" pitchFamily="34" charset="-122"/>
                <a:cs typeface="Inter" pitchFamily="34" charset="-120"/>
              </a:rPr>
              <a:t>Live Shows &amp; Merchandise</a:t>
            </a:r>
            <a:endParaRPr lang="en-US" sz="2132" dirty="0"/>
          </a:p>
        </p:txBody>
      </p:sp>
      <p:sp>
        <p:nvSpPr>
          <p:cNvPr id="20" name="Text 18"/>
          <p:cNvSpPr/>
          <p:nvPr/>
        </p:nvSpPr>
        <p:spPr>
          <a:xfrm>
            <a:off x="3687247" y="6671667"/>
            <a:ext cx="8771811" cy="692944"/>
          </a:xfrm>
          <a:prstGeom prst="rect">
            <a:avLst/>
          </a:prstGeom>
          <a:noFill/>
          <a:ln/>
        </p:spPr>
        <p:txBody>
          <a:bodyPr wrap="square" rtlCol="0" anchor="t"/>
          <a:lstStyle/>
          <a:p>
            <a:pPr marL="0" indent="0" algn="l">
              <a:lnSpc>
                <a:spcPts val="2729"/>
              </a:lnSpc>
              <a:buNone/>
            </a:pPr>
            <a:r>
              <a:rPr lang="en-US" sz="1705" kern="0" spc="-34" dirty="0">
                <a:solidFill>
                  <a:srgbClr val="272525"/>
                </a:solidFill>
                <a:latin typeface="Inter" pitchFamily="34" charset="0"/>
                <a:ea typeface="Inter" pitchFamily="34" charset="-122"/>
                <a:cs typeface="Inter" pitchFamily="34" charset="-120"/>
              </a:rPr>
              <a:t>Host live shows and/or sell merchandise. Live shows can take different forms, from Q&amp;A sessions to full-fledge live recordings.</a:t>
            </a:r>
            <a:endParaRPr lang="en-US" sz="1705"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2037993" y="3067883"/>
            <a:ext cx="867310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Embrace the Power of Podcasting</a:t>
            </a:r>
            <a:endParaRPr lang="en-US" sz="4374" dirty="0"/>
          </a:p>
        </p:txBody>
      </p:sp>
      <p:sp>
        <p:nvSpPr>
          <p:cNvPr id="7" name="Text 4"/>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Podcasting opens doors for those who want to share their expertise, experiences, and knowledge with others. Aspiring podcasters, start with your unique voice and perspective, and let us guide you through the entire process.</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Words>
  <Application>Microsoft Office PowerPoint</Application>
  <PresentationFormat>Custom</PresentationFormat>
  <Paragraphs>53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jasmeet singh</cp:lastModifiedBy>
  <cp:revision>1</cp:revision>
  <dcterms:created xsi:type="dcterms:W3CDTF">2023-09-04T15:38:45Z</dcterms:created>
  <dcterms:modified xsi:type="dcterms:W3CDTF">2023-09-04T15:51:01Z</dcterms:modified>
</cp:coreProperties>
</file>