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71"/>
    <a:srgbClr val="0099AB"/>
    <a:srgbClr val="28C2DE"/>
    <a:srgbClr val="C6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1"/>
  </p:normalViewPr>
  <p:slideViewPr>
    <p:cSldViewPr snapToGrid="0" showGuides="1">
      <p:cViewPr varScale="1">
        <p:scale>
          <a:sx n="204" d="100"/>
          <a:sy n="204" d="100"/>
        </p:scale>
        <p:origin x="240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90A5-546C-F330-A844-A8979AF1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593DB-459F-3C89-3C4F-D2D54107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EA0F-EBD2-6B7C-B1D9-22E45F8B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CBB4-9BCB-4325-E698-C4D4157E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7A9A-D556-627B-F5CB-CA6A9222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2482-2D43-8566-E238-15FE96DD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F24EC-8741-D5D1-6690-EF59CAA1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6F29-8E9F-38E6-7ADA-B96A75FC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8471-3986-AF63-1357-CA6F4138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050F-C376-E646-3686-3ED18EE9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4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00CDA-5106-6D09-F967-6DB42CD47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2D02-FC29-AE3A-04AF-FF0E0287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CB37-4A76-6C94-F68F-D2B05EE9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87C7-CC4B-D0BD-8320-AB8081BF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923F-7B29-FA64-9E24-1987616F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5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EB23-75DB-C631-0693-EA39B79A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DDC-16CC-16B4-D42B-24C89E53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DA8C-F04E-4AE0-5B59-B5713813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BC11-4F93-2A81-A954-1263D35D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10CD-D423-42E4-09CD-4DD0691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FB9E-D91C-A5AC-887B-C318192C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71F8-3F05-CAC7-17FE-2CE31831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58778-4805-1F6A-2229-FE512C0E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AF60-3813-9B55-1CE9-D621E07D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2F3D-CDF6-6ED8-FE67-E273CCAB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57A6-8EB7-F431-1F48-3E1569FB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5735-10C6-B411-59A5-551820000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2BF08-52A9-EE75-4E5B-E9CF62D9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0F0A-F5B7-2709-993F-54DD1AAD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029B8-3913-8A94-EC42-BCBCF8D1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397D0-474E-99A3-801C-AC599BFE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1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CC1E-731C-4806-9E9E-C27866B3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5FCD-9C9C-E73A-C7A9-23AFBC7E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DDD8-A75F-BBE2-0E5B-4CDA1271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FA424-41D1-7B3C-93F0-BA52ED744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446E4-1FD1-B057-1733-892E0E79B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24B75-BE7B-E447-41E7-BE404B52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70D6E-AF30-B787-92D0-D9D2A40F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F0B3A-EDFE-2BA4-5DB2-6C7CD1D7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8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A563-50DD-D65E-3780-93B1CE91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45A61-954C-97F6-4BC4-D7618B5B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8BE32-4A3E-5685-DF23-F4C3415A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66F1-58FA-B9DB-ADD3-6BF2FBD8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4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2016-21FC-E50D-2D70-BA201D10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7F92F-4D7F-0998-2BD9-C95C2D7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ED8B6-F1B9-6C0A-827D-874367E8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7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5447-77F6-0ECD-C942-9E8E3816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A5D1-B452-1C18-A33C-41D65713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BA7E6-8A37-1935-BF49-CBCB742C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95A8-513E-CB1B-7689-268716B2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9F48B-962F-B891-BF39-6928E3B7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DD244-32BF-001D-FA88-7C864A9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6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F50E-28EA-F566-9FB2-1CB9C9E7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6C712-FACE-E771-C816-F58863ECA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C5414-D1C5-287B-ACC3-5919BD893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C57FC-2B5F-4885-79DA-77D4D7C3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0D45-E1E4-D953-57A8-B3BBB34A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5C990-71E3-A2C7-BB47-F8F25C3B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3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FFBDB-999D-B8B0-724E-B5302AD1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B7A4-D2E1-3534-1E62-71A2D549F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E565-A527-27C3-3B92-56098FD74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FE54-BC8F-FB4D-8A36-D75836803642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1A5E-9E88-AC1F-0830-582A47C6A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E146-F18D-D7FC-5EC9-E7565CAB3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9D33-4A0F-974D-9934-B002127EC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7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apezium 34">
            <a:extLst>
              <a:ext uri="{FF2B5EF4-FFF2-40B4-BE49-F238E27FC236}">
                <a16:creationId xmlns:a16="http://schemas.microsoft.com/office/drawing/2014/main" id="{176EF1D7-07FD-C549-BC5B-7D881FCE04DF}"/>
              </a:ext>
            </a:extLst>
          </p:cNvPr>
          <p:cNvSpPr/>
          <p:nvPr/>
        </p:nvSpPr>
        <p:spPr>
          <a:xfrm rot="5400000">
            <a:off x="3224287" y="2123285"/>
            <a:ext cx="2714739" cy="2625464"/>
          </a:xfrm>
          <a:prstGeom prst="trapezoid">
            <a:avLst>
              <a:gd name="adj" fmla="val 40557"/>
            </a:avLst>
          </a:prstGeom>
          <a:gradFill>
            <a:gsLst>
              <a:gs pos="50000">
                <a:srgbClr val="67C2CD"/>
              </a:gs>
              <a:gs pos="70000">
                <a:srgbClr val="A8DCE2"/>
              </a:gs>
              <a:gs pos="30000">
                <a:srgbClr val="0099AB"/>
              </a:gs>
              <a:gs pos="2000">
                <a:srgbClr val="004F71"/>
              </a:gs>
              <a:gs pos="31000">
                <a:srgbClr val="0099A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Diagram, shape, schematic&#10;&#10;Description automatically generated">
            <a:extLst>
              <a:ext uri="{FF2B5EF4-FFF2-40B4-BE49-F238E27FC236}">
                <a16:creationId xmlns:a16="http://schemas.microsoft.com/office/drawing/2014/main" id="{51E2C067-1E22-9EC4-94D4-EEC13935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15666">
            <a:off x="3461355" y="2302843"/>
            <a:ext cx="692410" cy="692410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8E6D622F-A4D6-6B13-F6B1-4607528F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22952">
            <a:off x="2762639" y="3745353"/>
            <a:ext cx="850520" cy="850520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4960F26D-82CE-49C3-7C64-ABAD2111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14707">
            <a:off x="5215381" y="3044787"/>
            <a:ext cx="589890" cy="589890"/>
          </a:xfrm>
          <a:prstGeom prst="rect">
            <a:avLst/>
          </a:prstGeom>
        </p:spPr>
      </p:pic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92DF977A-EF49-17F1-E1F9-21C4FB879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39831">
            <a:off x="3314977" y="3192770"/>
            <a:ext cx="710985" cy="710985"/>
          </a:xfrm>
          <a:prstGeom prst="rect">
            <a:avLst/>
          </a:prstGeom>
        </p:spPr>
      </p:pic>
      <p:pic>
        <p:nvPicPr>
          <p:cNvPr id="18" name="Picture 17" descr="Diagram, shape, schematic, arrow&#10;&#10;Description automatically generated">
            <a:extLst>
              <a:ext uri="{FF2B5EF4-FFF2-40B4-BE49-F238E27FC236}">
                <a16:creationId xmlns:a16="http://schemas.microsoft.com/office/drawing/2014/main" id="{BE8B2A89-4D86-7773-1A5B-B00A63CC2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307308">
            <a:off x="3655311" y="3786792"/>
            <a:ext cx="735957" cy="735957"/>
          </a:xfrm>
          <a:prstGeom prst="rect">
            <a:avLst/>
          </a:prstGeom>
        </p:spPr>
      </p:pic>
      <p:pic>
        <p:nvPicPr>
          <p:cNvPr id="20" name="Picture 19" descr="Diagram, schematic&#10;&#10;Description automatically generated">
            <a:extLst>
              <a:ext uri="{FF2B5EF4-FFF2-40B4-BE49-F238E27FC236}">
                <a16:creationId xmlns:a16="http://schemas.microsoft.com/office/drawing/2014/main" id="{F65E1727-41C7-F692-2BC4-7ABC6B818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4485454" y="3522483"/>
            <a:ext cx="589890" cy="589890"/>
          </a:xfrm>
          <a:prstGeom prst="rect">
            <a:avLst/>
          </a:prstGeom>
        </p:spPr>
      </p:pic>
      <p:pic>
        <p:nvPicPr>
          <p:cNvPr id="22" name="Picture 21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3C4135E-27A1-A4D4-D919-BB596918A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7080" y="2708432"/>
            <a:ext cx="589890" cy="589890"/>
          </a:xfrm>
          <a:prstGeom prst="rect">
            <a:avLst/>
          </a:prstGeom>
        </p:spPr>
      </p:pic>
      <p:pic>
        <p:nvPicPr>
          <p:cNvPr id="24" name="Picture 2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CAA6D5F-4F16-B962-512E-2C2E498A8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821929">
            <a:off x="4658461" y="2923075"/>
            <a:ext cx="589891" cy="589891"/>
          </a:xfrm>
          <a:prstGeom prst="rect">
            <a:avLst/>
          </a:prstGeom>
        </p:spPr>
      </p:pic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2DF4E7A-73D6-EB3F-FE89-52BBC8A77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190661">
            <a:off x="3954760" y="2982803"/>
            <a:ext cx="590577" cy="590577"/>
          </a:xfrm>
          <a:prstGeom prst="rect">
            <a:avLst/>
          </a:prstGeom>
        </p:spPr>
      </p:pic>
      <p:pic>
        <p:nvPicPr>
          <p:cNvPr id="28" name="Picture 27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CADFF85A-F24D-6FCA-8EAA-2E6F90CD4E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332898">
            <a:off x="4156795" y="3366655"/>
            <a:ext cx="589890" cy="589890"/>
          </a:xfrm>
          <a:prstGeom prst="rect">
            <a:avLst/>
          </a:prstGeom>
        </p:spPr>
      </p:pic>
      <p:pic>
        <p:nvPicPr>
          <p:cNvPr id="30" name="Picture 29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63643C2-A028-5EC3-C176-AAB9012DF8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2614505">
            <a:off x="3117070" y="2751318"/>
            <a:ext cx="673220" cy="6732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D1092A-9BF7-1F93-3E93-C091080CC84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757" t="12311" r="39618" b="3317"/>
          <a:stretch/>
        </p:blipFill>
        <p:spPr>
          <a:xfrm>
            <a:off x="768306" y="2523168"/>
            <a:ext cx="1535829" cy="1825696"/>
          </a:xfrm>
          <a:prstGeom prst="rect">
            <a:avLst/>
          </a:prstGeom>
        </p:spPr>
      </p:pic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D065264F-06C3-ECFB-779E-1EAC9A883B18}"/>
              </a:ext>
            </a:extLst>
          </p:cNvPr>
          <p:cNvSpPr/>
          <p:nvPr/>
        </p:nvSpPr>
        <p:spPr>
          <a:xfrm>
            <a:off x="2567417" y="3261276"/>
            <a:ext cx="501041" cy="349480"/>
          </a:xfrm>
          <a:prstGeom prst="notchedRightArrow">
            <a:avLst/>
          </a:prstGeom>
          <a:solidFill>
            <a:srgbClr val="004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 descr="Diagram, schematic&#10;&#10;Description automatically generated">
            <a:extLst>
              <a:ext uri="{FF2B5EF4-FFF2-40B4-BE49-F238E27FC236}">
                <a16:creationId xmlns:a16="http://schemas.microsoft.com/office/drawing/2014/main" id="{08531174-760D-0E4E-81DC-521E4E9CB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8542320">
            <a:off x="5048377" y="3153306"/>
            <a:ext cx="744940" cy="744940"/>
          </a:xfrm>
          <a:prstGeom prst="rect">
            <a:avLst/>
          </a:prstGeom>
        </p:spPr>
      </p:pic>
      <p:pic>
        <p:nvPicPr>
          <p:cNvPr id="42" name="Picture 4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2B4219-2949-6F67-C58A-4446D6114A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9529" y="2771560"/>
            <a:ext cx="1325063" cy="1325063"/>
          </a:xfrm>
          <a:prstGeom prst="rect">
            <a:avLst/>
          </a:prstGeom>
        </p:spPr>
      </p:pic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B25CA4A6-270F-4BE8-16E3-BDBE8E4633B1}"/>
              </a:ext>
            </a:extLst>
          </p:cNvPr>
          <p:cNvSpPr/>
          <p:nvPr/>
        </p:nvSpPr>
        <p:spPr>
          <a:xfrm>
            <a:off x="8062113" y="3263945"/>
            <a:ext cx="501041" cy="349480"/>
          </a:xfrm>
          <a:prstGeom prst="notchedRightArrow">
            <a:avLst/>
          </a:prstGeom>
          <a:solidFill>
            <a:srgbClr val="004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6A8B209-506C-D0DB-F982-9E63BC12AC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9432" y="2439180"/>
            <a:ext cx="3314032" cy="1979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F230D23-9378-5DD7-03F8-2DB409DBCD3D}"/>
              </a:ext>
            </a:extLst>
          </p:cNvPr>
          <p:cNvSpPr txBox="1"/>
          <p:nvPr/>
        </p:nvSpPr>
        <p:spPr>
          <a:xfrm>
            <a:off x="657198" y="4793387"/>
            <a:ext cx="191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Target </a:t>
            </a:r>
          </a:p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crystal structure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E80A5-A043-3C98-CEA5-D111B1AC5866}"/>
              </a:ext>
            </a:extLst>
          </p:cNvPr>
          <p:cNvSpPr txBox="1"/>
          <p:nvPr/>
        </p:nvSpPr>
        <p:spPr>
          <a:xfrm>
            <a:off x="3137753" y="4802068"/>
            <a:ext cx="256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Virtual screening with molecular docking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CAEB71-3466-E59E-4F9A-3B291BBDE74B}"/>
              </a:ext>
            </a:extLst>
          </p:cNvPr>
          <p:cNvSpPr txBox="1"/>
          <p:nvPr/>
        </p:nvSpPr>
        <p:spPr>
          <a:xfrm>
            <a:off x="5746977" y="4931886"/>
            <a:ext cx="256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Lead discovery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B62E89-9FC4-486E-8655-45637F2CB36E}"/>
              </a:ext>
            </a:extLst>
          </p:cNvPr>
          <p:cNvSpPr txBox="1"/>
          <p:nvPr/>
        </p:nvSpPr>
        <p:spPr>
          <a:xfrm>
            <a:off x="9123620" y="4654887"/>
            <a:ext cx="2565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Lead optimisation with alchemical free energy calculations</a:t>
            </a:r>
          </a:p>
        </p:txBody>
      </p:sp>
    </p:spTree>
    <p:extLst>
      <p:ext uri="{BB962C8B-B14F-4D97-AF65-F5344CB8AC3E}">
        <p14:creationId xmlns:p14="http://schemas.microsoft.com/office/powerpoint/2010/main" val="26593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2</cp:revision>
  <dcterms:created xsi:type="dcterms:W3CDTF">2022-08-15T12:17:28Z</dcterms:created>
  <dcterms:modified xsi:type="dcterms:W3CDTF">2022-08-17T15:06:36Z</dcterms:modified>
</cp:coreProperties>
</file>