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p:restoredTop sz="96132"/>
  </p:normalViewPr>
  <p:slideViewPr>
    <p:cSldViewPr snapToGrid="0" snapToObjects="1">
      <p:cViewPr varScale="1">
        <p:scale>
          <a:sx n="107" d="100"/>
          <a:sy n="107" d="100"/>
        </p:scale>
        <p:origin x="18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5/8/22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625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64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416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884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2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16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84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641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164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53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5/8/22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17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5/8/22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331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6DCD-719C-8B70-7967-64BB0A93B447}"/>
              </a:ext>
            </a:extLst>
          </p:cNvPr>
          <p:cNvSpPr>
            <a:spLocks noGrp="1"/>
          </p:cNvSpPr>
          <p:nvPr>
            <p:ph type="ctrTitle"/>
          </p:nvPr>
        </p:nvSpPr>
        <p:spPr/>
        <p:txBody>
          <a:bodyPr>
            <a:normAutofit/>
          </a:bodyPr>
          <a:lstStyle/>
          <a:p>
            <a:r>
              <a:rPr lang="en-US" dirty="0"/>
              <a:t>Credit One: Loan Approval Prediction</a:t>
            </a:r>
          </a:p>
        </p:txBody>
      </p:sp>
      <p:sp>
        <p:nvSpPr>
          <p:cNvPr id="3" name="Subtitle 2">
            <a:extLst>
              <a:ext uri="{FF2B5EF4-FFF2-40B4-BE49-F238E27FC236}">
                <a16:creationId xmlns:a16="http://schemas.microsoft.com/office/drawing/2014/main" id="{2128E61A-37C9-61D1-C519-F393F23C1B24}"/>
              </a:ext>
            </a:extLst>
          </p:cNvPr>
          <p:cNvSpPr>
            <a:spLocks noGrp="1"/>
          </p:cNvSpPr>
          <p:nvPr>
            <p:ph type="subTitle" idx="1"/>
          </p:nvPr>
        </p:nvSpPr>
        <p:spPr/>
        <p:txBody>
          <a:bodyPr/>
          <a:lstStyle/>
          <a:p>
            <a:r>
              <a:rPr lang="en-US" dirty="0" err="1"/>
              <a:t>Jasmina</a:t>
            </a:r>
            <a:r>
              <a:rPr lang="en-US" dirty="0"/>
              <a:t> </a:t>
            </a:r>
            <a:r>
              <a:rPr lang="en-US" dirty="0" err="1"/>
              <a:t>Trbakovic</a:t>
            </a:r>
            <a:endParaRPr lang="en-US" dirty="0"/>
          </a:p>
        </p:txBody>
      </p:sp>
    </p:spTree>
    <p:extLst>
      <p:ext uri="{BB962C8B-B14F-4D97-AF65-F5344CB8AC3E}">
        <p14:creationId xmlns:p14="http://schemas.microsoft.com/office/powerpoint/2010/main" val="248397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2CF8-5B7A-800F-1282-D82595AC5F0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6723E01-943F-9B22-61CA-6C1F18498C12}"/>
              </a:ext>
            </a:extLst>
          </p:cNvPr>
          <p:cNvSpPr>
            <a:spLocks noGrp="1"/>
          </p:cNvSpPr>
          <p:nvPr>
            <p:ph idx="1"/>
          </p:nvPr>
        </p:nvSpPr>
        <p:spPr/>
        <p:txBody>
          <a:bodyPr/>
          <a:lstStyle/>
          <a:p>
            <a:pPr marL="0" indent="0" algn="ctr">
              <a:buNone/>
            </a:pPr>
            <a:r>
              <a:rPr lang="en-US" dirty="0">
                <a:ln w="0"/>
                <a:effectLst>
                  <a:outerShdw blurRad="38100" dist="19050" dir="2700000" algn="tl" rotWithShape="0">
                    <a:schemeClr val="dk1">
                      <a:alpha val="40000"/>
                    </a:schemeClr>
                  </a:outerShdw>
                </a:effectLst>
              </a:rPr>
              <a:t>Credit One as a credit scoring service has seen an increase in customers that defaulted on their loans. </a:t>
            </a:r>
          </a:p>
          <a:p>
            <a:pPr>
              <a:buFont typeface="Wingdings" pitchFamily="2" charset="2"/>
              <a:buChar char="Ø"/>
            </a:pPr>
            <a:r>
              <a:rPr lang="en-US" dirty="0"/>
              <a:t>Examine current customer demographics to better understand what attributes might relate to whether or not a customer is likely to default on their current credit loan(s).</a:t>
            </a:r>
          </a:p>
          <a:p>
            <a:pPr>
              <a:buFont typeface="Wingdings" pitchFamily="2" charset="2"/>
              <a:buChar char="Ø"/>
            </a:pPr>
            <a:r>
              <a:rPr lang="en-US" dirty="0"/>
              <a:t>There are numerous factors that determine if someone should be approved for a loan and how much of a credit to approve them for. </a:t>
            </a:r>
          </a:p>
          <a:p>
            <a:pPr marL="0" indent="0">
              <a:buNone/>
            </a:pPr>
            <a:endParaRPr lang="en-US" dirty="0"/>
          </a:p>
        </p:txBody>
      </p:sp>
    </p:spTree>
    <p:extLst>
      <p:ext uri="{BB962C8B-B14F-4D97-AF65-F5344CB8AC3E}">
        <p14:creationId xmlns:p14="http://schemas.microsoft.com/office/powerpoint/2010/main" val="154118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829C-65C6-F2AC-7978-910C953E0228}"/>
              </a:ext>
            </a:extLst>
          </p:cNvPr>
          <p:cNvSpPr>
            <a:spLocks noGrp="1"/>
          </p:cNvSpPr>
          <p:nvPr>
            <p:ph type="title"/>
          </p:nvPr>
        </p:nvSpPr>
        <p:spPr/>
        <p:txBody>
          <a:bodyPr/>
          <a:lstStyle/>
          <a:p>
            <a:r>
              <a:rPr lang="en-US" dirty="0"/>
              <a:t>BADIR FRAMEWORK</a:t>
            </a:r>
          </a:p>
        </p:txBody>
      </p:sp>
      <p:sp>
        <p:nvSpPr>
          <p:cNvPr id="3" name="Content Placeholder 2">
            <a:extLst>
              <a:ext uri="{FF2B5EF4-FFF2-40B4-BE49-F238E27FC236}">
                <a16:creationId xmlns:a16="http://schemas.microsoft.com/office/drawing/2014/main" id="{8FC28F4F-9CB6-D74B-9103-89643235A15E}"/>
              </a:ext>
            </a:extLst>
          </p:cNvPr>
          <p:cNvSpPr>
            <a:spLocks noGrp="1"/>
          </p:cNvSpPr>
          <p:nvPr>
            <p:ph idx="1"/>
          </p:nvPr>
        </p:nvSpPr>
        <p:spPr/>
        <p:txBody>
          <a:bodyPr>
            <a:normAutofit fontScale="85000" lnSpcReduction="10000"/>
          </a:bodyPr>
          <a:lstStyle/>
          <a:p>
            <a:r>
              <a:rPr lang="en-US" b="1" dirty="0"/>
              <a:t>B</a:t>
            </a:r>
            <a:r>
              <a:rPr lang="en-US" dirty="0"/>
              <a:t>usiness Question – Analyze customer demographics to understand what attributes might relate to whether or not a customer is likely to default on their current credit loan(s). Also, determine how much credit to allow customers to use or if they should be approved or not. </a:t>
            </a:r>
          </a:p>
          <a:p>
            <a:r>
              <a:rPr lang="en-US" b="1" dirty="0"/>
              <a:t>A</a:t>
            </a:r>
            <a:r>
              <a:rPr lang="en-US" dirty="0"/>
              <a:t>nalysis Plan - Analyze the dataset using Python, related data analytics and machine learning libraries to predict patterns in customers that default and in those that do not default. </a:t>
            </a:r>
          </a:p>
          <a:p>
            <a:r>
              <a:rPr lang="en-US" b="1" dirty="0"/>
              <a:t>D</a:t>
            </a:r>
            <a:r>
              <a:rPr lang="en-US" dirty="0"/>
              <a:t>ata Collection - Data set was retrieved from Credit One MySQL database, which is a third party credit rating company that provides customer credit approval services to Blackwell. </a:t>
            </a:r>
          </a:p>
          <a:p>
            <a:r>
              <a:rPr lang="en-US" b="1" dirty="0"/>
              <a:t>I</a:t>
            </a:r>
            <a:r>
              <a:rPr lang="en-US" dirty="0"/>
              <a:t>nsights – What are the traits of an individual that defaults on a loan? Inspect the data to detect any obstacles and if there are any unexpected patterns in key variables. </a:t>
            </a:r>
          </a:p>
          <a:p>
            <a:r>
              <a:rPr lang="en-US" b="1" dirty="0"/>
              <a:t>R</a:t>
            </a:r>
            <a:r>
              <a:rPr lang="en-US" dirty="0"/>
              <a:t>ecommendation - Determine the type of customer we can recommend to Credit One and who should be approved for a loan and who should not be. </a:t>
            </a:r>
          </a:p>
        </p:txBody>
      </p:sp>
    </p:spTree>
    <p:extLst>
      <p:ext uri="{BB962C8B-B14F-4D97-AF65-F5344CB8AC3E}">
        <p14:creationId xmlns:p14="http://schemas.microsoft.com/office/powerpoint/2010/main" val="276599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CE77-6552-3B47-7B76-C4229FE468A9}"/>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FF0C2B3-BF1F-6B3A-A004-FBD4BDCE7338}"/>
              </a:ext>
            </a:extLst>
          </p:cNvPr>
          <p:cNvSpPr>
            <a:spLocks noGrp="1"/>
          </p:cNvSpPr>
          <p:nvPr>
            <p:ph idx="1"/>
          </p:nvPr>
        </p:nvSpPr>
        <p:spPr/>
        <p:txBody>
          <a:bodyPr/>
          <a:lstStyle/>
          <a:p>
            <a:pPr marL="0" indent="0">
              <a:buNone/>
            </a:pPr>
            <a:r>
              <a:rPr lang="en-US" dirty="0"/>
              <a:t>Credit One dataset consists of 30,000 customers with a credit line in the last six months and 25 variables in total. Available customer attributes include gender, education, marital status and age. </a:t>
            </a:r>
          </a:p>
        </p:txBody>
      </p:sp>
    </p:spTree>
    <p:extLst>
      <p:ext uri="{BB962C8B-B14F-4D97-AF65-F5344CB8AC3E}">
        <p14:creationId xmlns:p14="http://schemas.microsoft.com/office/powerpoint/2010/main" val="345105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1A35-8B41-6E0E-F57A-B6FD1BB0F393}"/>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D59C1259-E6C8-8321-1F55-B8BAA36A29A8}"/>
              </a:ext>
            </a:extLst>
          </p:cNvPr>
          <p:cNvSpPr>
            <a:spLocks noGrp="1"/>
          </p:cNvSpPr>
          <p:nvPr>
            <p:ph idx="1"/>
          </p:nvPr>
        </p:nvSpPr>
        <p:spPr/>
        <p:txBody>
          <a:bodyPr/>
          <a:lstStyle/>
          <a:p>
            <a:pPr marL="0" indent="0" algn="ctr">
              <a:buNone/>
            </a:pPr>
            <a:r>
              <a:rPr lang="en-US" dirty="0"/>
              <a:t>Data will be analyzed and managed using </a:t>
            </a:r>
            <a:r>
              <a:rPr lang="en-US" dirty="0" err="1"/>
              <a:t>Jupyter</a:t>
            </a:r>
            <a:r>
              <a:rPr lang="en-US" dirty="0"/>
              <a:t> Notebook to frame a predictor model by using pre-processing methods such as imputing missing values, variable names, data types and applying the model on training data set and evaluate the performance of classification algorithms like Decision Tree and Random Forest. </a:t>
            </a:r>
          </a:p>
        </p:txBody>
      </p:sp>
    </p:spTree>
    <p:extLst>
      <p:ext uri="{BB962C8B-B14F-4D97-AF65-F5344CB8AC3E}">
        <p14:creationId xmlns:p14="http://schemas.microsoft.com/office/powerpoint/2010/main" val="304720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71EE-387E-2C3B-86B9-0C01062B6C7F}"/>
              </a:ext>
            </a:extLst>
          </p:cNvPr>
          <p:cNvSpPr>
            <a:spLocks noGrp="1"/>
          </p:cNvSpPr>
          <p:nvPr>
            <p:ph type="title"/>
          </p:nvPr>
        </p:nvSpPr>
        <p:spPr/>
        <p:txBody>
          <a:bodyPr/>
          <a:lstStyle/>
          <a:p>
            <a:r>
              <a:rPr lang="en-US" dirty="0"/>
              <a:t>ISSUES WITH THE DATA</a:t>
            </a:r>
          </a:p>
        </p:txBody>
      </p:sp>
      <p:sp>
        <p:nvSpPr>
          <p:cNvPr id="3" name="Content Placeholder 2">
            <a:extLst>
              <a:ext uri="{FF2B5EF4-FFF2-40B4-BE49-F238E27FC236}">
                <a16:creationId xmlns:a16="http://schemas.microsoft.com/office/drawing/2014/main" id="{DBAD5337-8276-8F10-1BC7-9B78645B4967}"/>
              </a:ext>
            </a:extLst>
          </p:cNvPr>
          <p:cNvSpPr>
            <a:spLocks noGrp="1"/>
          </p:cNvSpPr>
          <p:nvPr>
            <p:ph idx="1"/>
          </p:nvPr>
        </p:nvSpPr>
        <p:spPr/>
        <p:txBody>
          <a:bodyPr/>
          <a:lstStyle/>
          <a:p>
            <a:pPr marL="0" indent="0">
              <a:buNone/>
            </a:pPr>
            <a:r>
              <a:rPr lang="en-US" dirty="0"/>
              <a:t>The data is large and contains some missing values. This will be resolved using Pandas. By cleaning the data, we make it ready for analysis with tools and methods provided. Converting data types and removing duplicate values will provide more accurate results which will benefit Credit One. </a:t>
            </a:r>
          </a:p>
        </p:txBody>
      </p:sp>
    </p:spTree>
    <p:extLst>
      <p:ext uri="{BB962C8B-B14F-4D97-AF65-F5344CB8AC3E}">
        <p14:creationId xmlns:p14="http://schemas.microsoft.com/office/powerpoint/2010/main" val="22153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FA32-B7C0-C021-ED14-B94BFA268121}"/>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4F768A23-99F6-3546-D44C-271139113AF1}"/>
              </a:ext>
            </a:extLst>
          </p:cNvPr>
          <p:cNvPicPr>
            <a:picLocks noGrp="1" noChangeAspect="1"/>
          </p:cNvPicPr>
          <p:nvPr>
            <p:ph idx="1"/>
          </p:nvPr>
        </p:nvPicPr>
        <p:blipFill>
          <a:blip r:embed="rId2"/>
          <a:stretch>
            <a:fillRect/>
          </a:stretch>
        </p:blipFill>
        <p:spPr>
          <a:xfrm>
            <a:off x="4821217" y="2349925"/>
            <a:ext cx="6892440" cy="2342846"/>
          </a:xfrm>
        </p:spPr>
      </p:pic>
    </p:spTree>
    <p:extLst>
      <p:ext uri="{BB962C8B-B14F-4D97-AF65-F5344CB8AC3E}">
        <p14:creationId xmlns:p14="http://schemas.microsoft.com/office/powerpoint/2010/main" val="28198377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{249FA776-5ADF-2A43-93CB-3490DBFF96F8}tf16401369</Template>
  <TotalTime>2167</TotalTime>
  <Words>402</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Credit One: Loan Approval Prediction</vt:lpstr>
      <vt:lpstr>GOALS</vt:lpstr>
      <vt:lpstr>BADIR FRAMEWORK</vt:lpstr>
      <vt:lpstr>THE DATA</vt:lpstr>
      <vt:lpstr>DATA MANAGEMENT</vt:lpstr>
      <vt:lpstr>ISSUES WITH THE DATA</vt:lpstr>
      <vt:lpstr>FLOWCHART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Loan Approval Prediction</dc:title>
  <dc:creator>Jasmina Trbaković</dc:creator>
  <cp:lastModifiedBy>Jasmina Trbaković</cp:lastModifiedBy>
  <cp:revision>2</cp:revision>
  <dcterms:created xsi:type="dcterms:W3CDTF">2022-05-08T12:23:16Z</dcterms:created>
  <dcterms:modified xsi:type="dcterms:W3CDTF">2022-05-10T00:30:20Z</dcterms:modified>
</cp:coreProperties>
</file>