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D674C-8130-4D33-85EA-C2A2F30F8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2AFC86-3810-4AC7-BFB4-C20D5CE8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70A4D8-4B42-4223-AF4D-8EA4CFA6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E2AB07-18BE-4EF7-A1C9-3294D659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7484DD-5069-4FD3-9F04-9CF9FCE5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063F27-2266-4F18-90DB-DCF825F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6B5C2C-235F-4E6D-AAEC-9C9FF3A68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A034AC-A471-4F66-8BE3-15E1455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4F6DB-51FA-4BFF-975E-D028A027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D79066-3BB9-46C5-A5AB-B938C335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51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A865E6-D349-41A8-9615-840E252A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EC2A67-430E-4D11-AD30-0927635A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2BEE2-6910-4C74-B394-45E4AF3B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AD97A2-592A-4D2D-80B0-D72672BA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1F396E-532B-4BE2-ADC9-3C24FCFF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2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413EC-3EB4-4C76-BB81-C50852D6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084D34-7D21-4078-9409-462BFA36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07DBD-F0AD-45E3-8824-78B382A7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8C238-E3B8-4F5B-8AE7-DEC136FC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97AFB0-B8E4-4CAB-B7EA-8EB1DC8E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1BFAB-A60A-4EAA-991E-36CDF804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0F627B-384A-4685-BF56-D88BFF34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F9A08C-49D4-4C4D-AEB4-4C447628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AFF75-2BCE-4697-B23D-DE874399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E1336B-F4C7-4D43-A0EB-7E1BC724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9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7E0CC-C545-42EB-986E-8D5AB795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EFFA4-C369-45D0-9D14-FDEBAD21A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8B31B5-396D-42AF-952F-61C479AA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65DC4-5FAC-41C1-9352-279375ED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A22AB1-B822-47C0-BE43-6641209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C5A246-0B5C-4BAB-A411-0B87DF93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6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7ADF2-60CB-4C4A-B1DE-FC4666C23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28EA7D-E6CF-4895-A099-E215307C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226E64-CB67-4AD1-97EE-D3D585FE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96FF9E-98C4-4F18-B0E6-2384FF93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4D98D-6E56-4C97-9242-B11822AA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AAF480-9F7A-4434-BDF1-47A69FE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51FA63-8AB4-4B05-826D-8603AE5A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83EC5C-1DD0-4CB7-A368-FDBB306F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8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98DC7-AE45-4B77-80F3-61DC77F0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4FF1F0-33EA-409E-A2B7-592397CB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9E7A51-EE78-440C-97E8-BB2EBF5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B57536-C18B-4FB7-AD61-2FF6F9AD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49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BB4847-5F9E-45CD-A53A-A0EC73D7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21F73D-FAB6-4D20-BDE8-3CA0CED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BF0A9B-53F5-4144-967E-47BC726A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DE50F-E837-4105-95F4-633512E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B53CC9-7558-43D4-BD61-063B792B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3565B5-0CC1-4DA9-8081-786C812F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25868-D67B-4125-A025-40A47CF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FDA451-AD4B-4BDB-A7E0-DD6752D8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D97944-9230-4066-9FFB-1B80DAD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01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A3CD1-7F97-42AA-9C3D-A9BDD8DC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081D07-9A5D-4064-9523-A851541F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E93E1B-19B7-4F5F-881C-B92469F4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9AD0D4-ADB1-482A-A481-4300318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EEE78B-4D57-4BF9-B6CD-C9796B09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759A3-C765-4659-9048-F31E4C4A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3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8DF7E10-ED91-49F6-A1A4-D35B25F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39ED91-DD83-411C-90E5-31587B82E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304197-14B4-46F2-B142-AA6EC98CF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818DB-7D6C-466C-92AB-191A2ADABED1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B83AE3-11F6-460F-BB74-BFE2D195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21A42D-54F7-4F08-99DA-3B39CE0E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95C2-0C58-48A8-978F-CC026F7D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E7F78-7670-44CA-82C3-73B56AFCB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165" y="694801"/>
            <a:ext cx="9144000" cy="2387600"/>
          </a:xfrm>
        </p:spPr>
        <p:txBody>
          <a:bodyPr/>
          <a:lstStyle/>
          <a:p>
            <a:pPr algn="r"/>
            <a:r>
              <a:rPr lang="it-IT" b="1" dirty="0" err="1"/>
              <a:t>TeamAngio</a:t>
            </a:r>
            <a:br>
              <a:rPr lang="it-IT" dirty="0"/>
            </a:br>
            <a:r>
              <a:rPr lang="it-IT" sz="4800" b="1" dirty="0" err="1"/>
              <a:t>Tablut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FC5B8C-D524-4C32-9489-74954D19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165" y="3909767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it-IT" dirty="0"/>
              <a:t>Jasmin De Cecco</a:t>
            </a:r>
          </a:p>
          <a:p>
            <a:pPr algn="r"/>
            <a:r>
              <a:rPr lang="it-IT" dirty="0"/>
              <a:t>Matteo Di Lorenzi</a:t>
            </a:r>
          </a:p>
          <a:p>
            <a:pPr algn="r"/>
            <a:r>
              <a:rPr lang="it-IT" dirty="0"/>
              <a:t>Lorenzo Magnanelli</a:t>
            </a:r>
          </a:p>
          <a:p>
            <a:pPr algn="r"/>
            <a:r>
              <a:rPr lang="it-IT" dirty="0"/>
              <a:t>Mattia Mazzoli THE LEGEND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22E482-25E8-4C9B-A176-924A8A5F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546" y="462912"/>
            <a:ext cx="8458759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93BD5FF7-987B-432E-8F49-82A736A2B7B4}"/>
              </a:ext>
            </a:extLst>
          </p:cNvPr>
          <p:cNvSpPr/>
          <p:nvPr/>
        </p:nvSpPr>
        <p:spPr>
          <a:xfrm>
            <a:off x="-292608" y="1130396"/>
            <a:ext cx="4946904" cy="122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2B8C63-5A0D-4053-8341-456E2D0F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Brief </a:t>
            </a:r>
            <a:r>
              <a:rPr lang="it-IT" b="1" dirty="0" err="1"/>
              <a:t>Description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36DA2C-19D1-4F0D-A7D3-5C870A4E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Smart agent </a:t>
            </a:r>
            <a:r>
              <a:rPr lang="it-IT" dirty="0" err="1"/>
              <a:t>built</a:t>
            </a:r>
            <a:r>
              <a:rPr lang="it-IT" dirty="0"/>
              <a:t> to play </a:t>
            </a:r>
            <a:r>
              <a:rPr lang="it-IT" dirty="0" err="1"/>
              <a:t>Tablut</a:t>
            </a:r>
            <a:r>
              <a:rPr lang="it-IT" dirty="0"/>
              <a:t> with Ashton rules.</a:t>
            </a:r>
          </a:p>
          <a:p>
            <a:r>
              <a:rPr lang="it-IT" dirty="0" err="1"/>
              <a:t>Bitboards</a:t>
            </a:r>
            <a:r>
              <a:rPr lang="it-IT" dirty="0"/>
              <a:t>: an </a:t>
            </a:r>
            <a:r>
              <a:rPr lang="it-IT" dirty="0" err="1"/>
              <a:t>efficient</a:t>
            </a:r>
            <a:r>
              <a:rPr lang="it-IT" dirty="0"/>
              <a:t> way to </a:t>
            </a:r>
            <a:r>
              <a:rPr lang="it-IT" dirty="0" err="1"/>
              <a:t>describe</a:t>
            </a:r>
            <a:r>
              <a:rPr lang="it-IT" dirty="0"/>
              <a:t> the state of the game.</a:t>
            </a:r>
          </a:p>
          <a:p>
            <a:r>
              <a:rPr lang="it-IT" dirty="0"/>
              <a:t>Monte Carlo </a:t>
            </a:r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 (</a:t>
            </a:r>
            <a:r>
              <a:rPr lang="it-IT" dirty="0" err="1"/>
              <a:t>without</a:t>
            </a:r>
            <a:r>
              <a:rPr lang="it-IT" dirty="0"/>
              <a:t> the </a:t>
            </a:r>
            <a:r>
              <a:rPr lang="it-IT" dirty="0" err="1"/>
              <a:t>neural</a:t>
            </a:r>
            <a:r>
              <a:rPr lang="it-IT" dirty="0"/>
              <a:t> network part </a:t>
            </a:r>
            <a:r>
              <a:rPr lang="it-IT" dirty="0">
                <a:sym typeface="Wingdings" panose="05000000000000000000" pitchFamily="2" charset="2"/>
              </a:rPr>
              <a:t></a:t>
            </a:r>
            <a:r>
              <a:rPr lang="it-IT" dirty="0"/>
              <a:t>).</a:t>
            </a:r>
          </a:p>
          <a:p>
            <a:r>
              <a:rPr lang="it-IT" dirty="0"/>
              <a:t>Multithreading: </a:t>
            </a:r>
            <a:r>
              <a:rPr lang="en-US" dirty="0"/>
              <a:t>tree parallelization allow us to takes full advantage of the available cores.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98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037875EA-788E-4DC9-978C-A7A2C7E58AF9}"/>
              </a:ext>
            </a:extLst>
          </p:cNvPr>
          <p:cNvSpPr/>
          <p:nvPr/>
        </p:nvSpPr>
        <p:spPr>
          <a:xfrm>
            <a:off x="-292608" y="1133856"/>
            <a:ext cx="3639312" cy="12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9E3C2B-C3B5-40CB-95EC-DDD3C0B5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Languages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1DC5F8-55C7-409E-84B2-0960022BD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Python</a:t>
            </a:r>
          </a:p>
          <a:p>
            <a:r>
              <a:rPr lang="it-IT" dirty="0"/>
              <a:t>Handle </a:t>
            </a:r>
            <a:r>
              <a:rPr lang="it-IT" dirty="0" err="1"/>
              <a:t>communication</a:t>
            </a:r>
            <a:r>
              <a:rPr lang="it-IT" dirty="0"/>
              <a:t> with server.</a:t>
            </a:r>
          </a:p>
          <a:p>
            <a:r>
              <a:rPr lang="it-IT" dirty="0" err="1"/>
              <a:t>Convert</a:t>
            </a:r>
            <a:r>
              <a:rPr lang="it-IT" dirty="0"/>
              <a:t> java board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state </a:t>
            </a:r>
            <a:r>
              <a:rPr lang="it-IT" dirty="0" err="1"/>
              <a:t>representation</a:t>
            </a:r>
            <a:r>
              <a:rPr lang="it-IT" dirty="0"/>
              <a:t> and viceversa.</a:t>
            </a:r>
          </a:p>
          <a:p>
            <a:r>
              <a:rPr lang="it-IT" dirty="0"/>
              <a:t>Trigger state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B86EF1E-CBED-40B4-B5F9-AC566B695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C</a:t>
            </a:r>
          </a:p>
          <a:p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 of the board.</a:t>
            </a:r>
          </a:p>
          <a:p>
            <a:r>
              <a:rPr lang="it-IT" dirty="0"/>
              <a:t>Compute the </a:t>
            </a:r>
            <a:r>
              <a:rPr lang="en-US" dirty="0"/>
              <a:t>possible</a:t>
            </a:r>
            <a:r>
              <a:rPr lang="it-IT" dirty="0"/>
              <a:t> </a:t>
            </a:r>
            <a:r>
              <a:rPr lang="it-IT" dirty="0" err="1"/>
              <a:t>legal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5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6E0C8AF2-AFF5-46FA-A745-8BAE016DDF5C}"/>
              </a:ext>
            </a:extLst>
          </p:cNvPr>
          <p:cNvSpPr/>
          <p:nvPr/>
        </p:nvSpPr>
        <p:spPr>
          <a:xfrm>
            <a:off x="-292608" y="1130396"/>
            <a:ext cx="3419856" cy="12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3FDAA7-919A-418D-AD47-039FD2C5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Bitboards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575845-C1D3-4FDF-8D9F-2291DC1A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Inspired</a:t>
            </a:r>
            <a:r>
              <a:rPr lang="it-IT" dirty="0"/>
              <a:t> by </a:t>
            </a:r>
            <a:r>
              <a:rPr lang="it-IT" dirty="0" err="1"/>
              <a:t>Chess</a:t>
            </a:r>
            <a:r>
              <a:rPr lang="it-IT" dirty="0"/>
              <a:t> </a:t>
            </a:r>
            <a:r>
              <a:rPr lang="it-IT" dirty="0" err="1"/>
              <a:t>engines</a:t>
            </a:r>
            <a:r>
              <a:rPr lang="it-IT" dirty="0"/>
              <a:t>.</a:t>
            </a:r>
          </a:p>
          <a:p>
            <a:r>
              <a:rPr lang="it-IT" dirty="0" err="1"/>
              <a:t>Bitboard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an array of </a:t>
            </a:r>
            <a:r>
              <a:rPr lang="it-IT" dirty="0" err="1"/>
              <a:t>three</a:t>
            </a:r>
            <a:r>
              <a:rPr lang="it-IT" dirty="0"/>
              <a:t> 32 bit </a:t>
            </a:r>
            <a:r>
              <a:rPr lang="it-IT" dirty="0" err="1"/>
              <a:t>integers</a:t>
            </a:r>
            <a:r>
              <a:rPr lang="it-IT" dirty="0"/>
              <a:t>.</a:t>
            </a:r>
          </a:p>
          <a:p>
            <a:r>
              <a:rPr lang="it-IT" dirty="0"/>
              <a:t>Constant </a:t>
            </a:r>
            <a:r>
              <a:rPr lang="it-IT" dirty="0" err="1"/>
              <a:t>bitboards</a:t>
            </a:r>
            <a:r>
              <a:rPr lang="it-IT" dirty="0"/>
              <a:t> for </a:t>
            </a:r>
            <a:r>
              <a:rPr lang="it-IT" dirty="0" err="1"/>
              <a:t>castle</a:t>
            </a:r>
            <a:r>
              <a:rPr lang="it-IT" dirty="0"/>
              <a:t>, </a:t>
            </a:r>
            <a:r>
              <a:rPr lang="it-IT" dirty="0" err="1"/>
              <a:t>citadels</a:t>
            </a:r>
            <a:r>
              <a:rPr lang="it-IT" dirty="0"/>
              <a:t> and </a:t>
            </a:r>
            <a:r>
              <a:rPr lang="it-IT" dirty="0" err="1"/>
              <a:t>escape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.</a:t>
            </a:r>
          </a:p>
          <a:p>
            <a:r>
              <a:rPr lang="it-IT" dirty="0"/>
              <a:t>Board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bitboards</a:t>
            </a:r>
            <a:r>
              <a:rPr lang="it-IT" dirty="0"/>
              <a:t>: king, white and black </a:t>
            </a:r>
            <a:r>
              <a:rPr lang="it-IT" dirty="0" err="1"/>
              <a:t>pawns</a:t>
            </a:r>
            <a:r>
              <a:rPr lang="it-IT" dirty="0"/>
              <a:t>.</a:t>
            </a:r>
          </a:p>
          <a:p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bitwise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and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68D79F-CB10-4AA6-BA33-845C80C14CFA}"/>
              </a:ext>
            </a:extLst>
          </p:cNvPr>
          <p:cNvSpPr txBox="1"/>
          <p:nvPr/>
        </p:nvSpPr>
        <p:spPr>
          <a:xfrm>
            <a:off x="1560576" y="5109684"/>
            <a:ext cx="36880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01000011 01101000 01100101 01110011 </a:t>
            </a:r>
          </a:p>
          <a:p>
            <a:r>
              <a:rPr lang="it-IT" sz="1600" dirty="0"/>
              <a:t>01100001 01101110 01101001 01010010 </a:t>
            </a:r>
          </a:p>
          <a:p>
            <a:r>
              <a:rPr lang="it-IT" sz="1600" dirty="0"/>
              <a:t>01101001 01100111 01101000 01110100 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7D9FBB0-C0BF-4884-A4B7-CBA8A9C45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37626"/>
              </p:ext>
            </p:extLst>
          </p:nvPr>
        </p:nvGraphicFramePr>
        <p:xfrm>
          <a:off x="6769610" y="4588268"/>
          <a:ext cx="2319525" cy="1904607"/>
        </p:xfrm>
        <a:graphic>
          <a:graphicData uri="http://schemas.openxmlformats.org/drawingml/2006/table">
            <a:tbl>
              <a:tblPr firstRow="1" firstCol="1" bandRow="1"/>
              <a:tblGrid>
                <a:gridCol w="257725">
                  <a:extLst>
                    <a:ext uri="{9D8B030D-6E8A-4147-A177-3AD203B41FA5}">
                      <a16:colId xmlns:a16="http://schemas.microsoft.com/office/drawing/2014/main" val="1950331743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397171772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948685214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4146799960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1869136080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2312968222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1334488425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3976620459"/>
                    </a:ext>
                  </a:extLst>
                </a:gridCol>
                <a:gridCol w="257725">
                  <a:extLst>
                    <a:ext uri="{9D8B030D-6E8A-4147-A177-3AD203B41FA5}">
                      <a16:colId xmlns:a16="http://schemas.microsoft.com/office/drawing/2014/main" val="540534216"/>
                    </a:ext>
                  </a:extLst>
                </a:gridCol>
              </a:tblGrid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046715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808580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355690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302474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593761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017382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469419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779605"/>
                  </a:ext>
                </a:extLst>
              </a:tr>
              <a:tr h="21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84649" marR="846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492939"/>
                  </a:ext>
                </a:extLst>
              </a:tr>
            </a:tbl>
          </a:graphicData>
        </a:graphic>
      </p:graphicFrame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F1CE99A-B379-4A88-B26E-540894FFCE12}"/>
              </a:ext>
            </a:extLst>
          </p:cNvPr>
          <p:cNvSpPr/>
          <p:nvPr/>
        </p:nvSpPr>
        <p:spPr>
          <a:xfrm>
            <a:off x="5568697" y="5422046"/>
            <a:ext cx="618744" cy="23705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2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5FE53FF-22E3-4CDB-B3A7-0D888FDB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716"/>
            <a:ext cx="10515600" cy="4351338"/>
          </a:xfrm>
        </p:spPr>
        <p:txBody>
          <a:bodyPr/>
          <a:lstStyle/>
          <a:p>
            <a:pPr algn="just"/>
            <a:r>
              <a:rPr lang="it-IT" dirty="0" err="1"/>
              <a:t>Inspired</a:t>
            </a:r>
            <a:r>
              <a:rPr lang="it-IT" dirty="0"/>
              <a:t> by </a:t>
            </a:r>
            <a:r>
              <a:rPr lang="it-IT" dirty="0" err="1"/>
              <a:t>AlphaZero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Monte Carlo </a:t>
            </a:r>
            <a:r>
              <a:rPr lang="it-IT" dirty="0" err="1"/>
              <a:t>consists</a:t>
            </a:r>
            <a:r>
              <a:rPr lang="it-IT" dirty="0"/>
              <a:t> in:</a:t>
            </a:r>
          </a:p>
          <a:p>
            <a:pPr lvl="1" algn="just"/>
            <a:r>
              <a:rPr lang="it-IT" b="1" dirty="0" err="1"/>
              <a:t>Selecting</a:t>
            </a:r>
            <a:r>
              <a:rPr lang="it-IT" dirty="0"/>
              <a:t>: </a:t>
            </a:r>
            <a:r>
              <a:rPr lang="it-IT" dirty="0" err="1"/>
              <a:t>select</a:t>
            </a:r>
            <a:r>
              <a:rPr lang="it-IT" dirty="0"/>
              <a:t> the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possibility</a:t>
            </a:r>
            <a:r>
              <a:rPr lang="it-IT" dirty="0"/>
              <a:t> of </a:t>
            </a:r>
            <a:r>
              <a:rPr lang="it-IT" dirty="0" err="1"/>
              <a:t>winning</a:t>
            </a:r>
            <a:r>
              <a:rPr lang="it-IT" dirty="0"/>
              <a:t>;</a:t>
            </a:r>
          </a:p>
          <a:p>
            <a:pPr lvl="1" algn="just"/>
            <a:r>
              <a:rPr lang="it-IT" b="1" dirty="0" err="1"/>
              <a:t>Expanding</a:t>
            </a:r>
            <a:r>
              <a:rPr lang="it-IT" dirty="0"/>
              <a:t>: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expantion</a:t>
            </a:r>
            <a:r>
              <a:rPr lang="it-IT" dirty="0"/>
              <a:t> from the </a:t>
            </a:r>
            <a:r>
              <a:rPr lang="it-IT" dirty="0" err="1"/>
              <a:t>selected</a:t>
            </a:r>
            <a:r>
              <a:rPr lang="it-IT" dirty="0"/>
              <a:t> one;</a:t>
            </a:r>
          </a:p>
          <a:p>
            <a:pPr lvl="1" algn="just"/>
            <a:r>
              <a:rPr lang="it-IT" b="1" dirty="0" err="1"/>
              <a:t>Simulating</a:t>
            </a:r>
            <a:r>
              <a:rPr lang="it-IT" dirty="0"/>
              <a:t>: play a game of </a:t>
            </a:r>
            <a:r>
              <a:rPr lang="it-IT" dirty="0" err="1"/>
              <a:t>completely</a:t>
            </a:r>
            <a:r>
              <a:rPr lang="it-IT" dirty="0"/>
              <a:t> random </a:t>
            </a:r>
            <a:r>
              <a:rPr lang="it-IT" dirty="0" err="1"/>
              <a:t>decisions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reaches</a:t>
            </a:r>
            <a:r>
              <a:rPr lang="it-IT" dirty="0"/>
              <a:t> a terminal state (</a:t>
            </a:r>
            <a:r>
              <a:rPr lang="it-IT" dirty="0" err="1"/>
              <a:t>win</a:t>
            </a:r>
            <a:r>
              <a:rPr lang="it-IT" dirty="0"/>
              <a:t>, </a:t>
            </a:r>
            <a:r>
              <a:rPr lang="it-IT" dirty="0" err="1"/>
              <a:t>lose</a:t>
            </a:r>
            <a:r>
              <a:rPr lang="it-IT" dirty="0"/>
              <a:t>, </a:t>
            </a:r>
            <a:r>
              <a:rPr lang="it-IT" dirty="0" err="1"/>
              <a:t>draw</a:t>
            </a:r>
            <a:r>
              <a:rPr lang="it-IT" dirty="0"/>
              <a:t> or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cap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) and </a:t>
            </a:r>
            <a:r>
              <a:rPr lang="it-IT" dirty="0" err="1"/>
              <a:t>return</a:t>
            </a:r>
            <a:r>
              <a:rPr lang="it-IT" dirty="0"/>
              <a:t> a score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;</a:t>
            </a:r>
          </a:p>
          <a:p>
            <a:pPr lvl="1" algn="just"/>
            <a:r>
              <a:rPr lang="it-IT" b="1" dirty="0" err="1"/>
              <a:t>Updating</a:t>
            </a:r>
            <a:r>
              <a:rPr lang="it-IT" dirty="0"/>
              <a:t>: propagate the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tree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E462A1-5706-43DA-9D31-5946C264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46" y="766430"/>
            <a:ext cx="4876802" cy="28285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52387BA-CDE4-4ABE-9126-75C7D1889D7C}"/>
              </a:ext>
            </a:extLst>
          </p:cNvPr>
          <p:cNvSpPr/>
          <p:nvPr/>
        </p:nvSpPr>
        <p:spPr>
          <a:xfrm>
            <a:off x="-292608" y="1130396"/>
            <a:ext cx="6702552" cy="12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48FCF32D-EE91-4F74-B1FC-C3924190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Monte Carlo </a:t>
            </a:r>
            <a:r>
              <a:rPr lang="it-IT" b="1" dirty="0" err="1"/>
              <a:t>Tree</a:t>
            </a:r>
            <a:r>
              <a:rPr lang="it-IT" b="1" dirty="0"/>
              <a:t> </a:t>
            </a:r>
            <a:r>
              <a:rPr lang="it-IT" b="1" dirty="0" err="1"/>
              <a:t>Search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6966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BDE76DBC-DD24-4DD2-AA30-E2F7889A608C}"/>
              </a:ext>
            </a:extLst>
          </p:cNvPr>
          <p:cNvSpPr/>
          <p:nvPr/>
        </p:nvSpPr>
        <p:spPr>
          <a:xfrm>
            <a:off x="-292608" y="1130396"/>
            <a:ext cx="7159752" cy="12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0CEEDEA-F5F4-4453-8DF0-C73F1655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Heuristic</a:t>
            </a:r>
            <a:r>
              <a:rPr lang="it-IT" b="1" dirty="0"/>
              <a:t> &amp; Multithreading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E390FC-8C1A-43D3-A340-71B609B79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Simple </a:t>
            </a:r>
            <a:r>
              <a:rPr lang="it-IT" dirty="0" err="1"/>
              <a:t>heuristic</a:t>
            </a:r>
            <a:r>
              <a:rPr lang="it-IT" dirty="0"/>
              <a:t>.</a:t>
            </a:r>
          </a:p>
          <a:p>
            <a:r>
              <a:rPr lang="it-IT" dirty="0" err="1"/>
              <a:t>Same</a:t>
            </a:r>
            <a:r>
              <a:rPr lang="it-IT" dirty="0"/>
              <a:t> for </a:t>
            </a:r>
            <a:r>
              <a:rPr lang="it-IT" dirty="0" err="1"/>
              <a:t>both</a:t>
            </a:r>
            <a:r>
              <a:rPr lang="it-IT" dirty="0"/>
              <a:t> black and white.</a:t>
            </a:r>
          </a:p>
          <a:p>
            <a:endParaRPr lang="it-IT" dirty="0"/>
          </a:p>
          <a:p>
            <a:r>
              <a:rPr lang="it-IT" dirty="0"/>
              <a:t>a) </a:t>
            </a:r>
            <a:r>
              <a:rPr lang="it-IT" dirty="0" err="1"/>
              <a:t>count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the </a:t>
            </a:r>
            <a:r>
              <a:rPr lang="it-IT" dirty="0" err="1"/>
              <a:t>node</a:t>
            </a:r>
            <a:r>
              <a:rPr lang="it-IT" dirty="0"/>
              <a:t> 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.</a:t>
            </a:r>
          </a:p>
          <a:p>
            <a:r>
              <a:rPr lang="it-IT" dirty="0"/>
              <a:t>b) </a:t>
            </a:r>
            <a:r>
              <a:rPr lang="it-IT" dirty="0" err="1"/>
              <a:t>count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times </a:t>
            </a:r>
            <a:r>
              <a:rPr lang="it-IT" dirty="0" err="1"/>
              <a:t>win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 </a:t>
            </a:r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n.</a:t>
            </a:r>
          </a:p>
          <a:p>
            <a:r>
              <a:rPr lang="it-IT" dirty="0" err="1"/>
              <a:t>Heuristic</a:t>
            </a:r>
            <a:r>
              <a:rPr lang="it-IT" dirty="0"/>
              <a:t>: b/a. The </a:t>
            </a:r>
            <a:r>
              <a:rPr lang="it-IT" dirty="0" err="1"/>
              <a:t>higer</a:t>
            </a:r>
            <a:r>
              <a:rPr lang="it-IT" dirty="0"/>
              <a:t> the </a:t>
            </a:r>
            <a:r>
              <a:rPr lang="it-IT" dirty="0" err="1"/>
              <a:t>better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0DCA07-6BE3-4FF7-B92B-90B87E7CC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Tree</a:t>
            </a:r>
            <a:r>
              <a:rPr lang="it-IT" dirty="0"/>
              <a:t> </a:t>
            </a:r>
            <a:r>
              <a:rPr lang="it-IT" dirty="0" err="1"/>
              <a:t>parallelization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MTCS on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core.</a:t>
            </a:r>
          </a:p>
          <a:p>
            <a:r>
              <a:rPr lang="it-IT" dirty="0"/>
              <a:t>At the end of a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collect</a:t>
            </a:r>
            <a:r>
              <a:rPr lang="it-IT" dirty="0"/>
              <a:t> the </a:t>
            </a:r>
            <a:r>
              <a:rPr lang="it-IT" dirty="0" err="1"/>
              <a:t>trees</a:t>
            </a:r>
            <a:r>
              <a:rPr lang="it-IT" dirty="0"/>
              <a:t> and </a:t>
            </a:r>
            <a:r>
              <a:rPr lang="it-IT" dirty="0" err="1"/>
              <a:t>return</a:t>
            </a:r>
            <a:r>
              <a:rPr lang="it-IT" dirty="0"/>
              <a:t> the best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24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1E52E30B-1443-41D0-8C67-ABFA5FEEB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3168" y="262827"/>
            <a:ext cx="9144000" cy="2387600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!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1BC6D03-7BC4-4EBF-BCB2-003A7372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639" y="866331"/>
            <a:ext cx="279373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9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409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TeamAngio Tablut</vt:lpstr>
      <vt:lpstr>Brief Description</vt:lpstr>
      <vt:lpstr>Languages</vt:lpstr>
      <vt:lpstr>Bitboards</vt:lpstr>
      <vt:lpstr>Monte Carlo Tree Search</vt:lpstr>
      <vt:lpstr>Heuristic &amp; Multithreading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TeamAngio - Tablut</dc:title>
  <dc:creator>lorenzo magnanelli</dc:creator>
  <cp:lastModifiedBy>lorenzo magnanelli</cp:lastModifiedBy>
  <cp:revision>14</cp:revision>
  <dcterms:created xsi:type="dcterms:W3CDTF">2021-05-22T09:10:31Z</dcterms:created>
  <dcterms:modified xsi:type="dcterms:W3CDTF">2021-05-23T13:23:03Z</dcterms:modified>
</cp:coreProperties>
</file>