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 id="275" r:id="rId18"/>
    <p:sldId id="274" r:id="rId19"/>
    <p:sldId id="272" r:id="rId20"/>
    <p:sldId id="276" r:id="rId21"/>
    <p:sldId id="273"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10" autoAdjust="0"/>
  </p:normalViewPr>
  <p:slideViewPr>
    <p:cSldViewPr snapToGrid="0">
      <p:cViewPr varScale="1">
        <p:scale>
          <a:sx n="66" d="100"/>
          <a:sy n="66" d="100"/>
        </p:scale>
        <p:origin x="259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EB736D-5400-448B-AAB9-9EFEE9B203DE}"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04CEC-A153-4AA6-912E-410C98BBCE54}" type="slidenum">
              <a:rPr lang="en-US" smtClean="0"/>
              <a:t>‹#›</a:t>
            </a:fld>
            <a:endParaRPr lang="en-US"/>
          </a:p>
        </p:txBody>
      </p:sp>
    </p:spTree>
    <p:extLst>
      <p:ext uri="{BB962C8B-B14F-4D97-AF65-F5344CB8AC3E}">
        <p14:creationId xmlns:p14="http://schemas.microsoft.com/office/powerpoint/2010/main" val="1464807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Jasmine Kim and I took a Database course at Queens College last semester with professor Peter Heller. I am going to present the final project and what I learned from it. I had to design a database made up of multiple tables from scratch based on raw, unorganized data. </a:t>
            </a:r>
          </a:p>
        </p:txBody>
      </p:sp>
      <p:sp>
        <p:nvSpPr>
          <p:cNvPr id="4" name="Slide Number Placeholder 3"/>
          <p:cNvSpPr>
            <a:spLocks noGrp="1"/>
          </p:cNvSpPr>
          <p:nvPr>
            <p:ph type="sldNum" sz="quarter" idx="5"/>
          </p:nvPr>
        </p:nvSpPr>
        <p:spPr/>
        <p:txBody>
          <a:bodyPr/>
          <a:lstStyle/>
          <a:p>
            <a:fld id="{73E04CEC-A153-4AA6-912E-410C98BBCE54}" type="slidenum">
              <a:rPr lang="en-US" smtClean="0"/>
              <a:t>1</a:t>
            </a:fld>
            <a:endParaRPr lang="en-US"/>
          </a:p>
        </p:txBody>
      </p:sp>
    </p:spTree>
    <p:extLst>
      <p:ext uri="{BB962C8B-B14F-4D97-AF65-F5344CB8AC3E}">
        <p14:creationId xmlns:p14="http://schemas.microsoft.com/office/powerpoint/2010/main" val="3991780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UDT and Constraints. Notice that all of the columns use the UDT that have been defined previously. There is a check on the department code that it should always start with a capitalized alphabet. In ensures data integrity. Here, I created a </a:t>
            </a:r>
            <a:r>
              <a:rPr lang="en-US" dirty="0" err="1"/>
              <a:t>nonclustered</a:t>
            </a:r>
            <a:r>
              <a:rPr lang="en-US" dirty="0"/>
              <a:t> index for the department code to ensure uniqueness and to allow faster lookup based on </a:t>
            </a:r>
            <a:r>
              <a:rPr lang="en-US" dirty="0" err="1"/>
              <a:t>departmentcode</a:t>
            </a:r>
            <a:r>
              <a:rPr lang="en-US" dirty="0"/>
              <a:t> such as ACCT instead of </a:t>
            </a:r>
            <a:r>
              <a:rPr lang="en-US" dirty="0" err="1"/>
              <a:t>departmentID</a:t>
            </a:r>
            <a:r>
              <a:rPr lang="en-US" dirty="0"/>
              <a:t> 1. ACCT is usually meaningful to our minds so it may be used more often in our queries. </a:t>
            </a:r>
          </a:p>
        </p:txBody>
      </p:sp>
      <p:sp>
        <p:nvSpPr>
          <p:cNvPr id="4" name="Slide Number Placeholder 3"/>
          <p:cNvSpPr>
            <a:spLocks noGrp="1"/>
          </p:cNvSpPr>
          <p:nvPr>
            <p:ph type="sldNum" sz="quarter" idx="5"/>
          </p:nvPr>
        </p:nvSpPr>
        <p:spPr/>
        <p:txBody>
          <a:bodyPr/>
          <a:lstStyle/>
          <a:p>
            <a:fld id="{73E04CEC-A153-4AA6-912E-410C98BBCE54}" type="slidenum">
              <a:rPr lang="en-US" smtClean="0"/>
              <a:t>11</a:t>
            </a:fld>
            <a:endParaRPr lang="en-US"/>
          </a:p>
        </p:txBody>
      </p:sp>
    </p:spTree>
    <p:extLst>
      <p:ext uri="{BB962C8B-B14F-4D97-AF65-F5344CB8AC3E}">
        <p14:creationId xmlns:p14="http://schemas.microsoft.com/office/powerpoint/2010/main" val="2512312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inserting data. Once the table was created with its definition, now, it needs to be filled with actual data. By using a case statement, department description was added along with the department code. </a:t>
            </a:r>
          </a:p>
        </p:txBody>
      </p:sp>
      <p:sp>
        <p:nvSpPr>
          <p:cNvPr id="4" name="Slide Number Placeholder 3"/>
          <p:cNvSpPr>
            <a:spLocks noGrp="1"/>
          </p:cNvSpPr>
          <p:nvPr>
            <p:ph type="sldNum" sz="quarter" idx="5"/>
          </p:nvPr>
        </p:nvSpPr>
        <p:spPr/>
        <p:txBody>
          <a:bodyPr/>
          <a:lstStyle/>
          <a:p>
            <a:fld id="{73E04CEC-A153-4AA6-912E-410C98BBCE54}" type="slidenum">
              <a:rPr lang="en-US" smtClean="0"/>
              <a:t>12</a:t>
            </a:fld>
            <a:endParaRPr lang="en-US"/>
          </a:p>
        </p:txBody>
      </p:sp>
    </p:spTree>
    <p:extLst>
      <p:ext uri="{BB962C8B-B14F-4D97-AF65-F5344CB8AC3E}">
        <p14:creationId xmlns:p14="http://schemas.microsoft.com/office/powerpoint/2010/main" val="583811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share several thoughts I had when formulating the relationships between the tables. I noticed that a course name is made up of the combination of department code and the number. So I created the relationship so that course references the </a:t>
            </a:r>
            <a:r>
              <a:rPr lang="en-US" dirty="0" err="1"/>
              <a:t>departmentId</a:t>
            </a:r>
            <a:r>
              <a:rPr lang="en-US" dirty="0"/>
              <a:t>. </a:t>
            </a:r>
          </a:p>
        </p:txBody>
      </p:sp>
      <p:sp>
        <p:nvSpPr>
          <p:cNvPr id="4" name="Slide Number Placeholder 3"/>
          <p:cNvSpPr>
            <a:spLocks noGrp="1"/>
          </p:cNvSpPr>
          <p:nvPr>
            <p:ph type="sldNum" sz="quarter" idx="5"/>
          </p:nvPr>
        </p:nvSpPr>
        <p:spPr/>
        <p:txBody>
          <a:bodyPr/>
          <a:lstStyle/>
          <a:p>
            <a:fld id="{73E04CEC-A153-4AA6-912E-410C98BBCE54}" type="slidenum">
              <a:rPr lang="en-US" smtClean="0"/>
              <a:t>13</a:t>
            </a:fld>
            <a:endParaRPr lang="en-US"/>
          </a:p>
        </p:txBody>
      </p:sp>
    </p:spTree>
    <p:extLst>
      <p:ext uri="{BB962C8B-B14F-4D97-AF65-F5344CB8AC3E}">
        <p14:creationId xmlns:p14="http://schemas.microsoft.com/office/powerpoint/2010/main" val="175496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there is an inner join with the department code. Course name is made up of department code and is therefore dependent on it to give it an individual identity. </a:t>
            </a:r>
          </a:p>
        </p:txBody>
      </p:sp>
      <p:sp>
        <p:nvSpPr>
          <p:cNvPr id="4" name="Slide Number Placeholder 3"/>
          <p:cNvSpPr>
            <a:spLocks noGrp="1"/>
          </p:cNvSpPr>
          <p:nvPr>
            <p:ph type="sldNum" sz="quarter" idx="5"/>
          </p:nvPr>
        </p:nvSpPr>
        <p:spPr/>
        <p:txBody>
          <a:bodyPr/>
          <a:lstStyle/>
          <a:p>
            <a:fld id="{73E04CEC-A153-4AA6-912E-410C98BBCE54}" type="slidenum">
              <a:rPr lang="en-US" smtClean="0"/>
              <a:t>14</a:t>
            </a:fld>
            <a:endParaRPr lang="en-US"/>
          </a:p>
        </p:txBody>
      </p:sp>
    </p:spTree>
    <p:extLst>
      <p:ext uri="{BB962C8B-B14F-4D97-AF65-F5344CB8AC3E}">
        <p14:creationId xmlns:p14="http://schemas.microsoft.com/office/powerpoint/2010/main" val="294854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learned about the need for bridge tables/association tables. Physical databases do not support many to many relationship. An example is department and instructors. A Department has many instructors and instructors can be a part of many departments. To support this many to many relationship, a lookup table is necessary. Notice the composite primary keys made up of foreign keys from the Department and Instructor tables. Since the primary keys depend on other tables, this bridge table is a weak entity. It also has a strongly identifying relationship with the other two tables since it explicitly makes the primary keys based on the columns it is referencing. The index allows for a faster look up. The clustered index already creates the lookup from department to instructor. So to allow an efficient lookup from the other direction, I’ve created an alternate index out of the reverse direction: </a:t>
            </a:r>
            <a:r>
              <a:rPr lang="en-US" dirty="0" err="1"/>
              <a:t>InstructorId</a:t>
            </a:r>
            <a:r>
              <a:rPr lang="en-US" dirty="0"/>
              <a:t> and </a:t>
            </a:r>
            <a:r>
              <a:rPr lang="en-US" dirty="0" err="1"/>
              <a:t>DepartmentId</a:t>
            </a:r>
            <a:r>
              <a:rPr lang="en-US" dirty="0"/>
              <a:t>. </a:t>
            </a:r>
          </a:p>
        </p:txBody>
      </p:sp>
      <p:sp>
        <p:nvSpPr>
          <p:cNvPr id="4" name="Slide Number Placeholder 3"/>
          <p:cNvSpPr>
            <a:spLocks noGrp="1"/>
          </p:cNvSpPr>
          <p:nvPr>
            <p:ph type="sldNum" sz="quarter" idx="5"/>
          </p:nvPr>
        </p:nvSpPr>
        <p:spPr/>
        <p:txBody>
          <a:bodyPr/>
          <a:lstStyle/>
          <a:p>
            <a:fld id="{73E04CEC-A153-4AA6-912E-410C98BBCE54}" type="slidenum">
              <a:rPr lang="en-US" smtClean="0"/>
              <a:t>15</a:t>
            </a:fld>
            <a:endParaRPr lang="en-US"/>
          </a:p>
        </p:txBody>
      </p:sp>
    </p:spTree>
    <p:extLst>
      <p:ext uri="{BB962C8B-B14F-4D97-AF65-F5344CB8AC3E}">
        <p14:creationId xmlns:p14="http://schemas.microsoft.com/office/powerpoint/2010/main" val="2997787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stored procedure of the bridge table. Notice that two INNER JOINs were performed to gather data from both tables. It is the LOOKUP table that connects both tables. </a:t>
            </a:r>
          </a:p>
        </p:txBody>
      </p:sp>
      <p:sp>
        <p:nvSpPr>
          <p:cNvPr id="4" name="Slide Number Placeholder 3"/>
          <p:cNvSpPr>
            <a:spLocks noGrp="1"/>
          </p:cNvSpPr>
          <p:nvPr>
            <p:ph type="sldNum" sz="quarter" idx="5"/>
          </p:nvPr>
        </p:nvSpPr>
        <p:spPr/>
        <p:txBody>
          <a:bodyPr/>
          <a:lstStyle/>
          <a:p>
            <a:fld id="{73E04CEC-A153-4AA6-912E-410C98BBCE54}" type="slidenum">
              <a:rPr lang="en-US" smtClean="0"/>
              <a:t>16</a:t>
            </a:fld>
            <a:endParaRPr lang="en-US"/>
          </a:p>
        </p:txBody>
      </p:sp>
    </p:spTree>
    <p:extLst>
      <p:ext uri="{BB962C8B-B14F-4D97-AF65-F5344CB8AC3E}">
        <p14:creationId xmlns:p14="http://schemas.microsoft.com/office/powerpoint/2010/main" val="2971561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saw in the rough draft ERD, CLASS was in the center. It served as a child to many different tables. It is an example of multiple inheritance. It references many other tables. Therefore, you will see that there are many foreign key constraints in this table definition. A check was done to ensure that max enrollment and enrollment number are made up of only numbers.</a:t>
            </a:r>
          </a:p>
        </p:txBody>
      </p:sp>
      <p:sp>
        <p:nvSpPr>
          <p:cNvPr id="4" name="Slide Number Placeholder 3"/>
          <p:cNvSpPr>
            <a:spLocks noGrp="1"/>
          </p:cNvSpPr>
          <p:nvPr>
            <p:ph type="sldNum" sz="quarter" idx="5"/>
          </p:nvPr>
        </p:nvSpPr>
        <p:spPr/>
        <p:txBody>
          <a:bodyPr/>
          <a:lstStyle/>
          <a:p>
            <a:fld id="{73E04CEC-A153-4AA6-912E-410C98BBCE54}" type="slidenum">
              <a:rPr lang="en-US" smtClean="0"/>
              <a:t>17</a:t>
            </a:fld>
            <a:endParaRPr lang="en-US"/>
          </a:p>
        </p:txBody>
      </p:sp>
    </p:spTree>
    <p:extLst>
      <p:ext uri="{BB962C8B-B14F-4D97-AF65-F5344CB8AC3E}">
        <p14:creationId xmlns:p14="http://schemas.microsoft.com/office/powerpoint/2010/main" val="70961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Stored procedure of class table. As expected, many joins are performed to reflect its relationships to other tables. </a:t>
            </a:r>
          </a:p>
        </p:txBody>
      </p:sp>
      <p:sp>
        <p:nvSpPr>
          <p:cNvPr id="4" name="Slide Number Placeholder 3"/>
          <p:cNvSpPr>
            <a:spLocks noGrp="1"/>
          </p:cNvSpPr>
          <p:nvPr>
            <p:ph type="sldNum" sz="quarter" idx="5"/>
          </p:nvPr>
        </p:nvSpPr>
        <p:spPr/>
        <p:txBody>
          <a:bodyPr/>
          <a:lstStyle/>
          <a:p>
            <a:fld id="{73E04CEC-A153-4AA6-912E-410C98BBCE54}" type="slidenum">
              <a:rPr lang="en-US" smtClean="0"/>
              <a:t>18</a:t>
            </a:fld>
            <a:endParaRPr lang="en-US"/>
          </a:p>
        </p:txBody>
      </p:sp>
    </p:spTree>
    <p:extLst>
      <p:ext uri="{BB962C8B-B14F-4D97-AF65-F5344CB8AC3E}">
        <p14:creationId xmlns:p14="http://schemas.microsoft.com/office/powerpoint/2010/main" val="2379790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Pivot table is good for data analysis and reporting. How many classes are offered in-person, online, </a:t>
            </a:r>
            <a:r>
              <a:rPr lang="en-US" dirty="0" err="1"/>
              <a:t>etc</a:t>
            </a:r>
            <a:r>
              <a:rPr lang="en-US" dirty="0"/>
              <a:t> by each department? </a:t>
            </a:r>
            <a:r>
              <a:rPr lang="en-US" dirty="0" err="1"/>
              <a:t>DepartmentId</a:t>
            </a:r>
            <a:r>
              <a:rPr lang="en-US" dirty="0"/>
              <a:t> is accessible by the relationship between class and the course table. Course table has </a:t>
            </a:r>
            <a:r>
              <a:rPr lang="en-US" dirty="0" err="1"/>
              <a:t>departmentId</a:t>
            </a:r>
            <a:r>
              <a:rPr lang="en-US" dirty="0"/>
              <a:t> as a foreign key. Class is in between mode of instruction and course tables. </a:t>
            </a:r>
          </a:p>
        </p:txBody>
      </p:sp>
      <p:sp>
        <p:nvSpPr>
          <p:cNvPr id="4" name="Slide Number Placeholder 3"/>
          <p:cNvSpPr>
            <a:spLocks noGrp="1"/>
          </p:cNvSpPr>
          <p:nvPr>
            <p:ph type="sldNum" sz="quarter" idx="5"/>
          </p:nvPr>
        </p:nvSpPr>
        <p:spPr/>
        <p:txBody>
          <a:bodyPr/>
          <a:lstStyle/>
          <a:p>
            <a:fld id="{73E04CEC-A153-4AA6-912E-410C98BBCE54}" type="slidenum">
              <a:rPr lang="en-US" smtClean="0"/>
              <a:t>19</a:t>
            </a:fld>
            <a:endParaRPr lang="en-US"/>
          </a:p>
        </p:txBody>
      </p:sp>
    </p:spTree>
    <p:extLst>
      <p:ext uri="{BB962C8B-B14F-4D97-AF65-F5344CB8AC3E}">
        <p14:creationId xmlns:p14="http://schemas.microsoft.com/office/powerpoint/2010/main" val="1871545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is the child, course parent, and department is the grandparent. Because I set up the relationship like this, these inner joins were necessary to obtain the information. </a:t>
            </a:r>
          </a:p>
        </p:txBody>
      </p:sp>
      <p:sp>
        <p:nvSpPr>
          <p:cNvPr id="4" name="Slide Number Placeholder 3"/>
          <p:cNvSpPr>
            <a:spLocks noGrp="1"/>
          </p:cNvSpPr>
          <p:nvPr>
            <p:ph type="sldNum" sz="quarter" idx="5"/>
          </p:nvPr>
        </p:nvSpPr>
        <p:spPr/>
        <p:txBody>
          <a:bodyPr/>
          <a:lstStyle/>
          <a:p>
            <a:fld id="{73E04CEC-A153-4AA6-912E-410C98BBCE54}" type="slidenum">
              <a:rPr lang="en-US" smtClean="0"/>
              <a:t>21</a:t>
            </a:fld>
            <a:endParaRPr lang="en-US"/>
          </a:p>
        </p:txBody>
      </p:sp>
    </p:spTree>
    <p:extLst>
      <p:ext uri="{BB962C8B-B14F-4D97-AF65-F5344CB8AC3E}">
        <p14:creationId xmlns:p14="http://schemas.microsoft.com/office/powerpoint/2010/main" val="2791952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E04CEC-A153-4AA6-912E-410C98BBCE54}" type="slidenum">
              <a:rPr lang="en-US" smtClean="0"/>
              <a:t>2</a:t>
            </a:fld>
            <a:endParaRPr lang="en-US"/>
          </a:p>
        </p:txBody>
      </p:sp>
    </p:spTree>
    <p:extLst>
      <p:ext uri="{BB962C8B-B14F-4D97-AF65-F5344CB8AC3E}">
        <p14:creationId xmlns:p14="http://schemas.microsoft.com/office/powerpoint/2010/main" val="2064254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 database was a challenging task. Thankful to someone who thought of normalization techniques to avoid duplicate and data anomalies. There are many tools to ensure data integrity such as setting the data domain and constraints. Also realized that creating relationship between the table depends heavily on the business practice. Increasing an efficiency of lookup by creating alternate indexes is very practical tip. Numerous bridge tables can be created among these tables but is there a need if we never have to query the relationship between the tables? This emphasizes the importance of understanding the business will help you design a database that is more useful to the database and help the business become more efficient. I also learned firsthand what kinds of considerations data scientists’ have when designing a database. </a:t>
            </a:r>
          </a:p>
        </p:txBody>
      </p:sp>
      <p:sp>
        <p:nvSpPr>
          <p:cNvPr id="4" name="Slide Number Placeholder 3"/>
          <p:cNvSpPr>
            <a:spLocks noGrp="1"/>
          </p:cNvSpPr>
          <p:nvPr>
            <p:ph type="sldNum" sz="quarter" idx="5"/>
          </p:nvPr>
        </p:nvSpPr>
        <p:spPr/>
        <p:txBody>
          <a:bodyPr/>
          <a:lstStyle/>
          <a:p>
            <a:fld id="{73E04CEC-A153-4AA6-912E-410C98BBCE54}" type="slidenum">
              <a:rPr lang="en-US" smtClean="0"/>
              <a:t>22</a:t>
            </a:fld>
            <a:endParaRPr lang="en-US"/>
          </a:p>
        </p:txBody>
      </p:sp>
    </p:spTree>
    <p:extLst>
      <p:ext uri="{BB962C8B-B14F-4D97-AF65-F5344CB8AC3E}">
        <p14:creationId xmlns:p14="http://schemas.microsoft.com/office/powerpoint/2010/main" val="4059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Flat file: raw, unorganized data. No relationships. </a:t>
            </a:r>
          </a:p>
          <a:p>
            <a:endParaRPr lang="en-US" dirty="0"/>
          </a:p>
        </p:txBody>
      </p:sp>
      <p:sp>
        <p:nvSpPr>
          <p:cNvPr id="4" name="Slide Number Placeholder 3"/>
          <p:cNvSpPr>
            <a:spLocks noGrp="1"/>
          </p:cNvSpPr>
          <p:nvPr>
            <p:ph type="sldNum" sz="quarter" idx="5"/>
          </p:nvPr>
        </p:nvSpPr>
        <p:spPr/>
        <p:txBody>
          <a:bodyPr/>
          <a:lstStyle/>
          <a:p>
            <a:fld id="{73E04CEC-A153-4AA6-912E-410C98BBCE54}" type="slidenum">
              <a:rPr lang="en-US" smtClean="0"/>
              <a:t>3</a:t>
            </a:fld>
            <a:endParaRPr lang="en-US"/>
          </a:p>
        </p:txBody>
      </p:sp>
    </p:spTree>
    <p:extLst>
      <p:ext uri="{BB962C8B-B14F-4D97-AF65-F5344CB8AC3E}">
        <p14:creationId xmlns:p14="http://schemas.microsoft.com/office/powerpoint/2010/main" val="297346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example would be course description column would be functionally dependent on the </a:t>
            </a:r>
            <a:r>
              <a:rPr lang="en-US" dirty="0" err="1"/>
              <a:t>courseID</a:t>
            </a:r>
            <a:r>
              <a:rPr lang="en-US" dirty="0"/>
              <a:t>. </a:t>
            </a:r>
          </a:p>
        </p:txBody>
      </p:sp>
      <p:sp>
        <p:nvSpPr>
          <p:cNvPr id="4" name="Slide Number Placeholder 3"/>
          <p:cNvSpPr>
            <a:spLocks noGrp="1"/>
          </p:cNvSpPr>
          <p:nvPr>
            <p:ph type="sldNum" sz="quarter" idx="5"/>
          </p:nvPr>
        </p:nvSpPr>
        <p:spPr/>
        <p:txBody>
          <a:bodyPr/>
          <a:lstStyle/>
          <a:p>
            <a:fld id="{73E04CEC-A153-4AA6-912E-410C98BBCE54}" type="slidenum">
              <a:rPr lang="en-US" smtClean="0"/>
              <a:t>5</a:t>
            </a:fld>
            <a:endParaRPr lang="en-US"/>
          </a:p>
        </p:txBody>
      </p:sp>
    </p:spTree>
    <p:extLst>
      <p:ext uri="{BB962C8B-B14F-4D97-AF65-F5344CB8AC3E}">
        <p14:creationId xmlns:p14="http://schemas.microsoft.com/office/powerpoint/2010/main" val="238224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my 3</a:t>
            </a:r>
            <a:r>
              <a:rPr lang="en-US" baseline="30000" dirty="0"/>
              <a:t>rd</a:t>
            </a:r>
            <a:r>
              <a:rPr lang="en-US" dirty="0"/>
              <a:t> draft of the database. It has a mixture of </a:t>
            </a:r>
            <a:r>
              <a:rPr lang="en-US" dirty="0" err="1"/>
              <a:t>chen</a:t>
            </a:r>
            <a:r>
              <a:rPr lang="en-US" dirty="0"/>
              <a:t> notation and ERD diagram so it is not correct. It was work in progress. I repeatedly had to revise the lines between the tables to sort out the relationships between. Who becomes parent and child? Which additional tables need to be created to avoid redundant data? I think I spent about 4 days on this. I did not want to start creating a database and then have to keep fixing it. I figured I need a clear map before creating any physical tables. I still ended up having to go back and forth many times but I was glad I did this process before. I guided the rest of my project.</a:t>
            </a:r>
          </a:p>
        </p:txBody>
      </p:sp>
      <p:sp>
        <p:nvSpPr>
          <p:cNvPr id="4" name="Slide Number Placeholder 3"/>
          <p:cNvSpPr>
            <a:spLocks noGrp="1"/>
          </p:cNvSpPr>
          <p:nvPr>
            <p:ph type="sldNum" sz="quarter" idx="5"/>
          </p:nvPr>
        </p:nvSpPr>
        <p:spPr/>
        <p:txBody>
          <a:bodyPr/>
          <a:lstStyle/>
          <a:p>
            <a:fld id="{73E04CEC-A153-4AA6-912E-410C98BBCE54}" type="slidenum">
              <a:rPr lang="en-US" smtClean="0"/>
              <a:t>6</a:t>
            </a:fld>
            <a:endParaRPr lang="en-US"/>
          </a:p>
        </p:txBody>
      </p:sp>
    </p:spTree>
    <p:extLst>
      <p:ext uri="{BB962C8B-B14F-4D97-AF65-F5344CB8AC3E}">
        <p14:creationId xmlns:p14="http://schemas.microsoft.com/office/powerpoint/2010/main" val="2679770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step of normalization is removing empty or null cells. It is hard to normalize the database when not all data is present. </a:t>
            </a:r>
          </a:p>
        </p:txBody>
      </p:sp>
      <p:sp>
        <p:nvSpPr>
          <p:cNvPr id="4" name="Slide Number Placeholder 3"/>
          <p:cNvSpPr>
            <a:spLocks noGrp="1"/>
          </p:cNvSpPr>
          <p:nvPr>
            <p:ph type="sldNum" sz="quarter" idx="5"/>
          </p:nvPr>
        </p:nvSpPr>
        <p:spPr/>
        <p:txBody>
          <a:bodyPr/>
          <a:lstStyle/>
          <a:p>
            <a:fld id="{73E04CEC-A153-4AA6-912E-410C98BBCE54}" type="slidenum">
              <a:rPr lang="en-US" smtClean="0"/>
              <a:t>7</a:t>
            </a:fld>
            <a:endParaRPr lang="en-US"/>
          </a:p>
        </p:txBody>
      </p:sp>
    </p:spTree>
    <p:extLst>
      <p:ext uri="{BB962C8B-B14F-4D97-AF65-F5344CB8AC3E}">
        <p14:creationId xmlns:p14="http://schemas.microsoft.com/office/powerpoint/2010/main" val="1469447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 series of update statements I performed in order to remove empty data. </a:t>
            </a:r>
          </a:p>
        </p:txBody>
      </p:sp>
      <p:sp>
        <p:nvSpPr>
          <p:cNvPr id="4" name="Slide Number Placeholder 3"/>
          <p:cNvSpPr>
            <a:spLocks noGrp="1"/>
          </p:cNvSpPr>
          <p:nvPr>
            <p:ph type="sldNum" sz="quarter" idx="5"/>
          </p:nvPr>
        </p:nvSpPr>
        <p:spPr/>
        <p:txBody>
          <a:bodyPr/>
          <a:lstStyle/>
          <a:p>
            <a:fld id="{73E04CEC-A153-4AA6-912E-410C98BBCE54}" type="slidenum">
              <a:rPr lang="en-US" smtClean="0"/>
              <a:t>8</a:t>
            </a:fld>
            <a:endParaRPr lang="en-US"/>
          </a:p>
        </p:txBody>
      </p:sp>
    </p:spTree>
    <p:extLst>
      <p:ext uri="{BB962C8B-B14F-4D97-AF65-F5344CB8AC3E}">
        <p14:creationId xmlns:p14="http://schemas.microsoft.com/office/powerpoint/2010/main" val="2765898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divided a column with multiple information into separate columns. This way, when we insert the data, we can easily refer to a column. </a:t>
            </a:r>
          </a:p>
        </p:txBody>
      </p:sp>
      <p:sp>
        <p:nvSpPr>
          <p:cNvPr id="4" name="Slide Number Placeholder 3"/>
          <p:cNvSpPr>
            <a:spLocks noGrp="1"/>
          </p:cNvSpPr>
          <p:nvPr>
            <p:ph type="sldNum" sz="quarter" idx="5"/>
          </p:nvPr>
        </p:nvSpPr>
        <p:spPr/>
        <p:txBody>
          <a:bodyPr/>
          <a:lstStyle/>
          <a:p>
            <a:fld id="{73E04CEC-A153-4AA6-912E-410C98BBCE54}" type="slidenum">
              <a:rPr lang="en-US" smtClean="0"/>
              <a:t>9</a:t>
            </a:fld>
            <a:endParaRPr lang="en-US"/>
          </a:p>
        </p:txBody>
      </p:sp>
    </p:spTree>
    <p:extLst>
      <p:ext uri="{BB962C8B-B14F-4D97-AF65-F5344CB8AC3E}">
        <p14:creationId xmlns:p14="http://schemas.microsoft.com/office/powerpoint/2010/main" val="3123264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Defined Data Types (UDT) are useful because they allow encapsulation, reusability, and flexibility. It will always have the same definition, default values, and value constraints regardless of where it appears in the database. So it makes the database more uniform and consistent. There may be the type of data that company uses often so it can always refer to this datatype once it is created. It also has flexibility in that it allows the database object designer to model the real world as it exists. </a:t>
            </a:r>
          </a:p>
        </p:txBody>
      </p:sp>
      <p:sp>
        <p:nvSpPr>
          <p:cNvPr id="4" name="Slide Number Placeholder 3"/>
          <p:cNvSpPr>
            <a:spLocks noGrp="1"/>
          </p:cNvSpPr>
          <p:nvPr>
            <p:ph type="sldNum" sz="quarter" idx="5"/>
          </p:nvPr>
        </p:nvSpPr>
        <p:spPr/>
        <p:txBody>
          <a:bodyPr/>
          <a:lstStyle/>
          <a:p>
            <a:fld id="{73E04CEC-A153-4AA6-912E-410C98BBCE54}" type="slidenum">
              <a:rPr lang="en-US" smtClean="0"/>
              <a:t>10</a:t>
            </a:fld>
            <a:endParaRPr lang="en-US"/>
          </a:p>
        </p:txBody>
      </p:sp>
    </p:spTree>
    <p:extLst>
      <p:ext uri="{BB962C8B-B14F-4D97-AF65-F5344CB8AC3E}">
        <p14:creationId xmlns:p14="http://schemas.microsoft.com/office/powerpoint/2010/main" val="3945490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4C10-FE23-D56E-5993-03F2C4A79B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80DF21-1B19-03FA-BB46-B2EED0EE23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2CD800-63E7-06D0-F71D-17E29AEEB536}"/>
              </a:ext>
            </a:extLst>
          </p:cNvPr>
          <p:cNvSpPr>
            <a:spLocks noGrp="1"/>
          </p:cNvSpPr>
          <p:nvPr>
            <p:ph type="dt" sz="half" idx="10"/>
          </p:nvPr>
        </p:nvSpPr>
        <p:spPr/>
        <p:txBody>
          <a:bodyPr/>
          <a:lstStyle/>
          <a:p>
            <a:fld id="{50BA834B-4446-41B7-86AD-529699439E9B}" type="datetimeFigureOut">
              <a:rPr lang="en-US" smtClean="0"/>
              <a:t>12/15/2022</a:t>
            </a:fld>
            <a:endParaRPr lang="en-US"/>
          </a:p>
        </p:txBody>
      </p:sp>
      <p:sp>
        <p:nvSpPr>
          <p:cNvPr id="5" name="Footer Placeholder 4">
            <a:extLst>
              <a:ext uri="{FF2B5EF4-FFF2-40B4-BE49-F238E27FC236}">
                <a16:creationId xmlns:a16="http://schemas.microsoft.com/office/drawing/2014/main" id="{A5AE8A1A-2E74-0464-78DC-E0C72B529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B1291-B2BE-056E-B029-0ECA6242E503}"/>
              </a:ext>
            </a:extLst>
          </p:cNvPr>
          <p:cNvSpPr>
            <a:spLocks noGrp="1"/>
          </p:cNvSpPr>
          <p:nvPr>
            <p:ph type="sldNum" sz="quarter" idx="12"/>
          </p:nvPr>
        </p:nvSpPr>
        <p:spPr/>
        <p:txBody>
          <a:bodyPr/>
          <a:lstStyle/>
          <a:p>
            <a:fld id="{8E49DFC9-DF9A-46E6-986C-B29213AF6950}" type="slidenum">
              <a:rPr lang="en-US" smtClean="0"/>
              <a:t>‹#›</a:t>
            </a:fld>
            <a:endParaRPr lang="en-US"/>
          </a:p>
        </p:txBody>
      </p:sp>
    </p:spTree>
    <p:extLst>
      <p:ext uri="{BB962C8B-B14F-4D97-AF65-F5344CB8AC3E}">
        <p14:creationId xmlns:p14="http://schemas.microsoft.com/office/powerpoint/2010/main" val="75346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4F08-0287-866D-0DF5-45CC30B9F3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D03657-2006-617B-AB1A-EFE327FB98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4C080-A3C7-45C8-3852-53A70945E6EB}"/>
              </a:ext>
            </a:extLst>
          </p:cNvPr>
          <p:cNvSpPr>
            <a:spLocks noGrp="1"/>
          </p:cNvSpPr>
          <p:nvPr>
            <p:ph type="dt" sz="half" idx="10"/>
          </p:nvPr>
        </p:nvSpPr>
        <p:spPr/>
        <p:txBody>
          <a:bodyPr/>
          <a:lstStyle/>
          <a:p>
            <a:fld id="{50BA834B-4446-41B7-86AD-529699439E9B}" type="datetimeFigureOut">
              <a:rPr lang="en-US" smtClean="0"/>
              <a:t>12/15/2022</a:t>
            </a:fld>
            <a:endParaRPr lang="en-US"/>
          </a:p>
        </p:txBody>
      </p:sp>
      <p:sp>
        <p:nvSpPr>
          <p:cNvPr id="5" name="Footer Placeholder 4">
            <a:extLst>
              <a:ext uri="{FF2B5EF4-FFF2-40B4-BE49-F238E27FC236}">
                <a16:creationId xmlns:a16="http://schemas.microsoft.com/office/drawing/2014/main" id="{B34FF3C6-E4E6-C55B-EAE9-1C72885B5F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1A598-F054-BAC7-6018-C8D782EFCFEE}"/>
              </a:ext>
            </a:extLst>
          </p:cNvPr>
          <p:cNvSpPr>
            <a:spLocks noGrp="1"/>
          </p:cNvSpPr>
          <p:nvPr>
            <p:ph type="sldNum" sz="quarter" idx="12"/>
          </p:nvPr>
        </p:nvSpPr>
        <p:spPr/>
        <p:txBody>
          <a:bodyPr/>
          <a:lstStyle/>
          <a:p>
            <a:fld id="{8E49DFC9-DF9A-46E6-986C-B29213AF6950}" type="slidenum">
              <a:rPr lang="en-US" smtClean="0"/>
              <a:t>‹#›</a:t>
            </a:fld>
            <a:endParaRPr lang="en-US"/>
          </a:p>
        </p:txBody>
      </p:sp>
    </p:spTree>
    <p:extLst>
      <p:ext uri="{BB962C8B-B14F-4D97-AF65-F5344CB8AC3E}">
        <p14:creationId xmlns:p14="http://schemas.microsoft.com/office/powerpoint/2010/main" val="3768351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BA3CCB-ED82-BF2A-8B88-9C79D79E62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ABE627-4D86-FF2B-4EAC-41B771B89B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EBA87-2B4E-9217-97E0-110506B06061}"/>
              </a:ext>
            </a:extLst>
          </p:cNvPr>
          <p:cNvSpPr>
            <a:spLocks noGrp="1"/>
          </p:cNvSpPr>
          <p:nvPr>
            <p:ph type="dt" sz="half" idx="10"/>
          </p:nvPr>
        </p:nvSpPr>
        <p:spPr/>
        <p:txBody>
          <a:bodyPr/>
          <a:lstStyle/>
          <a:p>
            <a:fld id="{50BA834B-4446-41B7-86AD-529699439E9B}" type="datetimeFigureOut">
              <a:rPr lang="en-US" smtClean="0"/>
              <a:t>12/15/2022</a:t>
            </a:fld>
            <a:endParaRPr lang="en-US"/>
          </a:p>
        </p:txBody>
      </p:sp>
      <p:sp>
        <p:nvSpPr>
          <p:cNvPr id="5" name="Footer Placeholder 4">
            <a:extLst>
              <a:ext uri="{FF2B5EF4-FFF2-40B4-BE49-F238E27FC236}">
                <a16:creationId xmlns:a16="http://schemas.microsoft.com/office/drawing/2014/main" id="{05677B75-1771-B3B0-7AD8-A3D7F09B1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B64E7-2332-7369-7BBA-CE9CCF58A928}"/>
              </a:ext>
            </a:extLst>
          </p:cNvPr>
          <p:cNvSpPr>
            <a:spLocks noGrp="1"/>
          </p:cNvSpPr>
          <p:nvPr>
            <p:ph type="sldNum" sz="quarter" idx="12"/>
          </p:nvPr>
        </p:nvSpPr>
        <p:spPr/>
        <p:txBody>
          <a:bodyPr/>
          <a:lstStyle/>
          <a:p>
            <a:fld id="{8E49DFC9-DF9A-46E6-986C-B29213AF6950}" type="slidenum">
              <a:rPr lang="en-US" smtClean="0"/>
              <a:t>‹#›</a:t>
            </a:fld>
            <a:endParaRPr lang="en-US"/>
          </a:p>
        </p:txBody>
      </p:sp>
    </p:spTree>
    <p:extLst>
      <p:ext uri="{BB962C8B-B14F-4D97-AF65-F5344CB8AC3E}">
        <p14:creationId xmlns:p14="http://schemas.microsoft.com/office/powerpoint/2010/main" val="361246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D3FD-69BF-EF54-7E65-131F6BC785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099435-74A9-B03F-DF5F-10C2495735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2B8224-0085-D3CE-801D-B15C886E7416}"/>
              </a:ext>
            </a:extLst>
          </p:cNvPr>
          <p:cNvSpPr>
            <a:spLocks noGrp="1"/>
          </p:cNvSpPr>
          <p:nvPr>
            <p:ph type="dt" sz="half" idx="10"/>
          </p:nvPr>
        </p:nvSpPr>
        <p:spPr/>
        <p:txBody>
          <a:bodyPr/>
          <a:lstStyle/>
          <a:p>
            <a:fld id="{50BA834B-4446-41B7-86AD-529699439E9B}" type="datetimeFigureOut">
              <a:rPr lang="en-US" smtClean="0"/>
              <a:t>12/15/2022</a:t>
            </a:fld>
            <a:endParaRPr lang="en-US"/>
          </a:p>
        </p:txBody>
      </p:sp>
      <p:sp>
        <p:nvSpPr>
          <p:cNvPr id="5" name="Footer Placeholder 4">
            <a:extLst>
              <a:ext uri="{FF2B5EF4-FFF2-40B4-BE49-F238E27FC236}">
                <a16:creationId xmlns:a16="http://schemas.microsoft.com/office/drawing/2014/main" id="{D59CDF32-50D9-E324-F68F-A9DA9B044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F0F45-D087-5952-55F0-FDD792A92DB9}"/>
              </a:ext>
            </a:extLst>
          </p:cNvPr>
          <p:cNvSpPr>
            <a:spLocks noGrp="1"/>
          </p:cNvSpPr>
          <p:nvPr>
            <p:ph type="sldNum" sz="quarter" idx="12"/>
          </p:nvPr>
        </p:nvSpPr>
        <p:spPr/>
        <p:txBody>
          <a:bodyPr/>
          <a:lstStyle/>
          <a:p>
            <a:fld id="{8E49DFC9-DF9A-46E6-986C-B29213AF6950}" type="slidenum">
              <a:rPr lang="en-US" smtClean="0"/>
              <a:t>‹#›</a:t>
            </a:fld>
            <a:endParaRPr lang="en-US"/>
          </a:p>
        </p:txBody>
      </p:sp>
    </p:spTree>
    <p:extLst>
      <p:ext uri="{BB962C8B-B14F-4D97-AF65-F5344CB8AC3E}">
        <p14:creationId xmlns:p14="http://schemas.microsoft.com/office/powerpoint/2010/main" val="106968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71F3-76C4-0EDF-FDA4-7EEBDE0367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7F434B-1C1A-2C67-0F14-DE6A194FC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1580E8-BA1C-966D-104B-B65EC19C3477}"/>
              </a:ext>
            </a:extLst>
          </p:cNvPr>
          <p:cNvSpPr>
            <a:spLocks noGrp="1"/>
          </p:cNvSpPr>
          <p:nvPr>
            <p:ph type="dt" sz="half" idx="10"/>
          </p:nvPr>
        </p:nvSpPr>
        <p:spPr/>
        <p:txBody>
          <a:bodyPr/>
          <a:lstStyle/>
          <a:p>
            <a:fld id="{50BA834B-4446-41B7-86AD-529699439E9B}" type="datetimeFigureOut">
              <a:rPr lang="en-US" smtClean="0"/>
              <a:t>12/15/2022</a:t>
            </a:fld>
            <a:endParaRPr lang="en-US"/>
          </a:p>
        </p:txBody>
      </p:sp>
      <p:sp>
        <p:nvSpPr>
          <p:cNvPr id="5" name="Footer Placeholder 4">
            <a:extLst>
              <a:ext uri="{FF2B5EF4-FFF2-40B4-BE49-F238E27FC236}">
                <a16:creationId xmlns:a16="http://schemas.microsoft.com/office/drawing/2014/main" id="{BA2C7986-58FB-0CA3-26AA-C40714FF0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03053-FAC0-ACAC-2BED-9F9959732ADE}"/>
              </a:ext>
            </a:extLst>
          </p:cNvPr>
          <p:cNvSpPr>
            <a:spLocks noGrp="1"/>
          </p:cNvSpPr>
          <p:nvPr>
            <p:ph type="sldNum" sz="quarter" idx="12"/>
          </p:nvPr>
        </p:nvSpPr>
        <p:spPr/>
        <p:txBody>
          <a:bodyPr/>
          <a:lstStyle/>
          <a:p>
            <a:fld id="{8E49DFC9-DF9A-46E6-986C-B29213AF6950}" type="slidenum">
              <a:rPr lang="en-US" smtClean="0"/>
              <a:t>‹#›</a:t>
            </a:fld>
            <a:endParaRPr lang="en-US"/>
          </a:p>
        </p:txBody>
      </p:sp>
    </p:spTree>
    <p:extLst>
      <p:ext uri="{BB962C8B-B14F-4D97-AF65-F5344CB8AC3E}">
        <p14:creationId xmlns:p14="http://schemas.microsoft.com/office/powerpoint/2010/main" val="339469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94C0B-862D-1CF3-A2DB-ADC572B18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1A70DE-6799-2CF6-BE31-F674663602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E739CF-AF6D-5F70-76E8-08BD094CA2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18937D-FD2A-2CD1-F8A9-E4E7BF20B45E}"/>
              </a:ext>
            </a:extLst>
          </p:cNvPr>
          <p:cNvSpPr>
            <a:spLocks noGrp="1"/>
          </p:cNvSpPr>
          <p:nvPr>
            <p:ph type="dt" sz="half" idx="10"/>
          </p:nvPr>
        </p:nvSpPr>
        <p:spPr/>
        <p:txBody>
          <a:bodyPr/>
          <a:lstStyle/>
          <a:p>
            <a:fld id="{50BA834B-4446-41B7-86AD-529699439E9B}" type="datetimeFigureOut">
              <a:rPr lang="en-US" smtClean="0"/>
              <a:t>12/15/2022</a:t>
            </a:fld>
            <a:endParaRPr lang="en-US"/>
          </a:p>
        </p:txBody>
      </p:sp>
      <p:sp>
        <p:nvSpPr>
          <p:cNvPr id="6" name="Footer Placeholder 5">
            <a:extLst>
              <a:ext uri="{FF2B5EF4-FFF2-40B4-BE49-F238E27FC236}">
                <a16:creationId xmlns:a16="http://schemas.microsoft.com/office/drawing/2014/main" id="{2F714F15-53E0-57E6-E161-BB07C09AC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BDBFA0-4C85-5413-988F-D204329E72C2}"/>
              </a:ext>
            </a:extLst>
          </p:cNvPr>
          <p:cNvSpPr>
            <a:spLocks noGrp="1"/>
          </p:cNvSpPr>
          <p:nvPr>
            <p:ph type="sldNum" sz="quarter" idx="12"/>
          </p:nvPr>
        </p:nvSpPr>
        <p:spPr/>
        <p:txBody>
          <a:bodyPr/>
          <a:lstStyle/>
          <a:p>
            <a:fld id="{8E49DFC9-DF9A-46E6-986C-B29213AF6950}" type="slidenum">
              <a:rPr lang="en-US" smtClean="0"/>
              <a:t>‹#›</a:t>
            </a:fld>
            <a:endParaRPr lang="en-US"/>
          </a:p>
        </p:txBody>
      </p:sp>
    </p:spTree>
    <p:extLst>
      <p:ext uri="{BB962C8B-B14F-4D97-AF65-F5344CB8AC3E}">
        <p14:creationId xmlns:p14="http://schemas.microsoft.com/office/powerpoint/2010/main" val="1977094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A442-1A63-D582-98FF-F1890268A0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C6C6AF-3E0A-9E98-49C5-6F35CA2B51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CF119B-0D9B-33D5-7AD9-7293C5C848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4829ED-1744-3EF6-8534-47FCE49245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67209A-5EFC-9E62-CF6D-3B63A7C23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E6C739-162E-B045-3C33-F2436AEF7B51}"/>
              </a:ext>
            </a:extLst>
          </p:cNvPr>
          <p:cNvSpPr>
            <a:spLocks noGrp="1"/>
          </p:cNvSpPr>
          <p:nvPr>
            <p:ph type="dt" sz="half" idx="10"/>
          </p:nvPr>
        </p:nvSpPr>
        <p:spPr/>
        <p:txBody>
          <a:bodyPr/>
          <a:lstStyle/>
          <a:p>
            <a:fld id="{50BA834B-4446-41B7-86AD-529699439E9B}" type="datetimeFigureOut">
              <a:rPr lang="en-US" smtClean="0"/>
              <a:t>12/15/2022</a:t>
            </a:fld>
            <a:endParaRPr lang="en-US"/>
          </a:p>
        </p:txBody>
      </p:sp>
      <p:sp>
        <p:nvSpPr>
          <p:cNvPr id="8" name="Footer Placeholder 7">
            <a:extLst>
              <a:ext uri="{FF2B5EF4-FFF2-40B4-BE49-F238E27FC236}">
                <a16:creationId xmlns:a16="http://schemas.microsoft.com/office/drawing/2014/main" id="{3A775D37-5BA9-E498-B423-65229BF6C1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49EF4F-8415-FD25-B4B9-1B4189319FAE}"/>
              </a:ext>
            </a:extLst>
          </p:cNvPr>
          <p:cNvSpPr>
            <a:spLocks noGrp="1"/>
          </p:cNvSpPr>
          <p:nvPr>
            <p:ph type="sldNum" sz="quarter" idx="12"/>
          </p:nvPr>
        </p:nvSpPr>
        <p:spPr/>
        <p:txBody>
          <a:bodyPr/>
          <a:lstStyle/>
          <a:p>
            <a:fld id="{8E49DFC9-DF9A-46E6-986C-B29213AF6950}" type="slidenum">
              <a:rPr lang="en-US" smtClean="0"/>
              <a:t>‹#›</a:t>
            </a:fld>
            <a:endParaRPr lang="en-US"/>
          </a:p>
        </p:txBody>
      </p:sp>
    </p:spTree>
    <p:extLst>
      <p:ext uri="{BB962C8B-B14F-4D97-AF65-F5344CB8AC3E}">
        <p14:creationId xmlns:p14="http://schemas.microsoft.com/office/powerpoint/2010/main" val="3257648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72485-68B5-ED4A-0D74-A79BCD5928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437557-523E-4FCC-D911-B96B4DE0621F}"/>
              </a:ext>
            </a:extLst>
          </p:cNvPr>
          <p:cNvSpPr>
            <a:spLocks noGrp="1"/>
          </p:cNvSpPr>
          <p:nvPr>
            <p:ph type="dt" sz="half" idx="10"/>
          </p:nvPr>
        </p:nvSpPr>
        <p:spPr/>
        <p:txBody>
          <a:bodyPr/>
          <a:lstStyle/>
          <a:p>
            <a:fld id="{50BA834B-4446-41B7-86AD-529699439E9B}" type="datetimeFigureOut">
              <a:rPr lang="en-US" smtClean="0"/>
              <a:t>12/15/2022</a:t>
            </a:fld>
            <a:endParaRPr lang="en-US"/>
          </a:p>
        </p:txBody>
      </p:sp>
      <p:sp>
        <p:nvSpPr>
          <p:cNvPr id="4" name="Footer Placeholder 3">
            <a:extLst>
              <a:ext uri="{FF2B5EF4-FFF2-40B4-BE49-F238E27FC236}">
                <a16:creationId xmlns:a16="http://schemas.microsoft.com/office/drawing/2014/main" id="{956AE541-6C3A-E7FD-8D94-D81826215C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F9F68-0B8A-D2E7-B809-E23C713005FB}"/>
              </a:ext>
            </a:extLst>
          </p:cNvPr>
          <p:cNvSpPr>
            <a:spLocks noGrp="1"/>
          </p:cNvSpPr>
          <p:nvPr>
            <p:ph type="sldNum" sz="quarter" idx="12"/>
          </p:nvPr>
        </p:nvSpPr>
        <p:spPr/>
        <p:txBody>
          <a:bodyPr/>
          <a:lstStyle/>
          <a:p>
            <a:fld id="{8E49DFC9-DF9A-46E6-986C-B29213AF6950}" type="slidenum">
              <a:rPr lang="en-US" smtClean="0"/>
              <a:t>‹#›</a:t>
            </a:fld>
            <a:endParaRPr lang="en-US"/>
          </a:p>
        </p:txBody>
      </p:sp>
    </p:spTree>
    <p:extLst>
      <p:ext uri="{BB962C8B-B14F-4D97-AF65-F5344CB8AC3E}">
        <p14:creationId xmlns:p14="http://schemas.microsoft.com/office/powerpoint/2010/main" val="938945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7F0E6-1E3E-E4F7-A653-D45DECC7F4D3}"/>
              </a:ext>
            </a:extLst>
          </p:cNvPr>
          <p:cNvSpPr>
            <a:spLocks noGrp="1"/>
          </p:cNvSpPr>
          <p:nvPr>
            <p:ph type="dt" sz="half" idx="10"/>
          </p:nvPr>
        </p:nvSpPr>
        <p:spPr/>
        <p:txBody>
          <a:bodyPr/>
          <a:lstStyle/>
          <a:p>
            <a:fld id="{50BA834B-4446-41B7-86AD-529699439E9B}" type="datetimeFigureOut">
              <a:rPr lang="en-US" smtClean="0"/>
              <a:t>12/15/2022</a:t>
            </a:fld>
            <a:endParaRPr lang="en-US"/>
          </a:p>
        </p:txBody>
      </p:sp>
      <p:sp>
        <p:nvSpPr>
          <p:cNvPr id="3" name="Footer Placeholder 2">
            <a:extLst>
              <a:ext uri="{FF2B5EF4-FFF2-40B4-BE49-F238E27FC236}">
                <a16:creationId xmlns:a16="http://schemas.microsoft.com/office/drawing/2014/main" id="{3A96AD5F-D6C5-8398-2A38-50252AC672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B71920-4998-F95A-8591-5ED01071A8ED}"/>
              </a:ext>
            </a:extLst>
          </p:cNvPr>
          <p:cNvSpPr>
            <a:spLocks noGrp="1"/>
          </p:cNvSpPr>
          <p:nvPr>
            <p:ph type="sldNum" sz="quarter" idx="12"/>
          </p:nvPr>
        </p:nvSpPr>
        <p:spPr/>
        <p:txBody>
          <a:bodyPr/>
          <a:lstStyle/>
          <a:p>
            <a:fld id="{8E49DFC9-DF9A-46E6-986C-B29213AF6950}" type="slidenum">
              <a:rPr lang="en-US" smtClean="0"/>
              <a:t>‹#›</a:t>
            </a:fld>
            <a:endParaRPr lang="en-US"/>
          </a:p>
        </p:txBody>
      </p:sp>
    </p:spTree>
    <p:extLst>
      <p:ext uri="{BB962C8B-B14F-4D97-AF65-F5344CB8AC3E}">
        <p14:creationId xmlns:p14="http://schemas.microsoft.com/office/powerpoint/2010/main" val="115846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D08AD-CCBA-3203-9075-61C20306D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C4DB30-2546-01BE-C1E9-3669CB2344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C3CC55-BE43-ED42-BBCB-B1DA11E94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1ED4F-0493-22B4-B993-E2E9EBB9688C}"/>
              </a:ext>
            </a:extLst>
          </p:cNvPr>
          <p:cNvSpPr>
            <a:spLocks noGrp="1"/>
          </p:cNvSpPr>
          <p:nvPr>
            <p:ph type="dt" sz="half" idx="10"/>
          </p:nvPr>
        </p:nvSpPr>
        <p:spPr/>
        <p:txBody>
          <a:bodyPr/>
          <a:lstStyle/>
          <a:p>
            <a:fld id="{50BA834B-4446-41B7-86AD-529699439E9B}" type="datetimeFigureOut">
              <a:rPr lang="en-US" smtClean="0"/>
              <a:t>12/15/2022</a:t>
            </a:fld>
            <a:endParaRPr lang="en-US"/>
          </a:p>
        </p:txBody>
      </p:sp>
      <p:sp>
        <p:nvSpPr>
          <p:cNvPr id="6" name="Footer Placeholder 5">
            <a:extLst>
              <a:ext uri="{FF2B5EF4-FFF2-40B4-BE49-F238E27FC236}">
                <a16:creationId xmlns:a16="http://schemas.microsoft.com/office/drawing/2014/main" id="{D52E82CF-92B5-4A10-EA2B-1125FD0C39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510240-26B4-1D91-127F-A310ED7FE070}"/>
              </a:ext>
            </a:extLst>
          </p:cNvPr>
          <p:cNvSpPr>
            <a:spLocks noGrp="1"/>
          </p:cNvSpPr>
          <p:nvPr>
            <p:ph type="sldNum" sz="quarter" idx="12"/>
          </p:nvPr>
        </p:nvSpPr>
        <p:spPr/>
        <p:txBody>
          <a:bodyPr/>
          <a:lstStyle/>
          <a:p>
            <a:fld id="{8E49DFC9-DF9A-46E6-986C-B29213AF6950}" type="slidenum">
              <a:rPr lang="en-US" smtClean="0"/>
              <a:t>‹#›</a:t>
            </a:fld>
            <a:endParaRPr lang="en-US"/>
          </a:p>
        </p:txBody>
      </p:sp>
    </p:spTree>
    <p:extLst>
      <p:ext uri="{BB962C8B-B14F-4D97-AF65-F5344CB8AC3E}">
        <p14:creationId xmlns:p14="http://schemas.microsoft.com/office/powerpoint/2010/main" val="3837591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663F-462D-E46E-62CB-E6F53F287D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8EE5B3-3ECA-F526-5AD6-4FA19E1875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4C9636-7A56-A283-4FC5-114A62F2B9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223B0-E185-BFE9-C948-9685EB2E2B09}"/>
              </a:ext>
            </a:extLst>
          </p:cNvPr>
          <p:cNvSpPr>
            <a:spLocks noGrp="1"/>
          </p:cNvSpPr>
          <p:nvPr>
            <p:ph type="dt" sz="half" idx="10"/>
          </p:nvPr>
        </p:nvSpPr>
        <p:spPr/>
        <p:txBody>
          <a:bodyPr/>
          <a:lstStyle/>
          <a:p>
            <a:fld id="{50BA834B-4446-41B7-86AD-529699439E9B}" type="datetimeFigureOut">
              <a:rPr lang="en-US" smtClean="0"/>
              <a:t>12/15/2022</a:t>
            </a:fld>
            <a:endParaRPr lang="en-US"/>
          </a:p>
        </p:txBody>
      </p:sp>
      <p:sp>
        <p:nvSpPr>
          <p:cNvPr id="6" name="Footer Placeholder 5">
            <a:extLst>
              <a:ext uri="{FF2B5EF4-FFF2-40B4-BE49-F238E27FC236}">
                <a16:creationId xmlns:a16="http://schemas.microsoft.com/office/drawing/2014/main" id="{F13EE41B-D93E-4605-DF4C-D0607EB538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A85A3-C9EF-03F1-630D-0D1361655CF9}"/>
              </a:ext>
            </a:extLst>
          </p:cNvPr>
          <p:cNvSpPr>
            <a:spLocks noGrp="1"/>
          </p:cNvSpPr>
          <p:nvPr>
            <p:ph type="sldNum" sz="quarter" idx="12"/>
          </p:nvPr>
        </p:nvSpPr>
        <p:spPr/>
        <p:txBody>
          <a:bodyPr/>
          <a:lstStyle/>
          <a:p>
            <a:fld id="{8E49DFC9-DF9A-46E6-986C-B29213AF6950}" type="slidenum">
              <a:rPr lang="en-US" smtClean="0"/>
              <a:t>‹#›</a:t>
            </a:fld>
            <a:endParaRPr lang="en-US"/>
          </a:p>
        </p:txBody>
      </p:sp>
    </p:spTree>
    <p:extLst>
      <p:ext uri="{BB962C8B-B14F-4D97-AF65-F5344CB8AC3E}">
        <p14:creationId xmlns:p14="http://schemas.microsoft.com/office/powerpoint/2010/main" val="2563922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215415-929E-8E3B-964E-B81BFFCF91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9DD486-853F-59A3-996D-9F5F5585F3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3A1EF-8868-C188-A8FE-439F82506B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A834B-4446-41B7-86AD-529699439E9B}" type="datetimeFigureOut">
              <a:rPr lang="en-US" smtClean="0"/>
              <a:t>12/15/2022</a:t>
            </a:fld>
            <a:endParaRPr lang="en-US"/>
          </a:p>
        </p:txBody>
      </p:sp>
      <p:sp>
        <p:nvSpPr>
          <p:cNvPr id="5" name="Footer Placeholder 4">
            <a:extLst>
              <a:ext uri="{FF2B5EF4-FFF2-40B4-BE49-F238E27FC236}">
                <a16:creationId xmlns:a16="http://schemas.microsoft.com/office/drawing/2014/main" id="{B12717B6-465F-013F-EB4C-EBEC7EAE5E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ED2EA6-2358-8859-26CF-447302F467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9DFC9-DF9A-46E6-986C-B29213AF6950}" type="slidenum">
              <a:rPr lang="en-US" smtClean="0"/>
              <a:t>‹#›</a:t>
            </a:fld>
            <a:endParaRPr lang="en-US"/>
          </a:p>
        </p:txBody>
      </p:sp>
    </p:spTree>
    <p:extLst>
      <p:ext uri="{BB962C8B-B14F-4D97-AF65-F5344CB8AC3E}">
        <p14:creationId xmlns:p14="http://schemas.microsoft.com/office/powerpoint/2010/main" val="644550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262B-BB59-D5E4-920A-FAFB0531DA59}"/>
              </a:ext>
            </a:extLst>
          </p:cNvPr>
          <p:cNvSpPr>
            <a:spLocks noGrp="1"/>
          </p:cNvSpPr>
          <p:nvPr>
            <p:ph type="ctrTitle"/>
          </p:nvPr>
        </p:nvSpPr>
        <p:spPr/>
        <p:txBody>
          <a:bodyPr/>
          <a:lstStyle/>
          <a:p>
            <a:r>
              <a:rPr lang="en-US" dirty="0"/>
              <a:t>Designing a Database</a:t>
            </a:r>
          </a:p>
        </p:txBody>
      </p:sp>
      <p:sp>
        <p:nvSpPr>
          <p:cNvPr id="3" name="Subtitle 2">
            <a:extLst>
              <a:ext uri="{FF2B5EF4-FFF2-40B4-BE49-F238E27FC236}">
                <a16:creationId xmlns:a16="http://schemas.microsoft.com/office/drawing/2014/main" id="{BD672BF6-6D19-83FF-B3AE-BEE966B390DE}"/>
              </a:ext>
            </a:extLst>
          </p:cNvPr>
          <p:cNvSpPr>
            <a:spLocks noGrp="1"/>
          </p:cNvSpPr>
          <p:nvPr>
            <p:ph type="subTitle" idx="1"/>
          </p:nvPr>
        </p:nvSpPr>
        <p:spPr/>
        <p:txBody>
          <a:bodyPr/>
          <a:lstStyle/>
          <a:p>
            <a:r>
              <a:rPr lang="en-US" dirty="0"/>
              <a:t>Queens College Class Schedule</a:t>
            </a:r>
          </a:p>
        </p:txBody>
      </p:sp>
    </p:spTree>
    <p:extLst>
      <p:ext uri="{BB962C8B-B14F-4D97-AF65-F5344CB8AC3E}">
        <p14:creationId xmlns:p14="http://schemas.microsoft.com/office/powerpoint/2010/main" val="896848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4D18-55C7-CEC7-7F1E-FEB2B925AD76}"/>
              </a:ext>
            </a:extLst>
          </p:cNvPr>
          <p:cNvSpPr>
            <a:spLocks noGrp="1"/>
          </p:cNvSpPr>
          <p:nvPr>
            <p:ph type="title"/>
          </p:nvPr>
        </p:nvSpPr>
        <p:spPr/>
        <p:txBody>
          <a:bodyPr/>
          <a:lstStyle/>
          <a:p>
            <a:r>
              <a:rPr lang="en-US" dirty="0"/>
              <a:t>User Defined Data Types</a:t>
            </a:r>
          </a:p>
        </p:txBody>
      </p:sp>
      <p:pic>
        <p:nvPicPr>
          <p:cNvPr id="3074" name="Picture 2">
            <a:extLst>
              <a:ext uri="{FF2B5EF4-FFF2-40B4-BE49-F238E27FC236}">
                <a16:creationId xmlns:a16="http://schemas.microsoft.com/office/drawing/2014/main" id="{419086D8-982E-8A50-DA62-CF8EF37D574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09662" y="2472531"/>
            <a:ext cx="9972675"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642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7B68-39E3-B95B-AB7C-9911D8A45105}"/>
              </a:ext>
            </a:extLst>
          </p:cNvPr>
          <p:cNvSpPr>
            <a:spLocks noGrp="1"/>
          </p:cNvSpPr>
          <p:nvPr>
            <p:ph type="title"/>
          </p:nvPr>
        </p:nvSpPr>
        <p:spPr/>
        <p:txBody>
          <a:bodyPr/>
          <a:lstStyle/>
          <a:p>
            <a:r>
              <a:rPr lang="en-US" dirty="0"/>
              <a:t>Department Table Example</a:t>
            </a:r>
          </a:p>
        </p:txBody>
      </p:sp>
      <p:pic>
        <p:nvPicPr>
          <p:cNvPr id="4098" name="Picture 2">
            <a:extLst>
              <a:ext uri="{FF2B5EF4-FFF2-40B4-BE49-F238E27FC236}">
                <a16:creationId xmlns:a16="http://schemas.microsoft.com/office/drawing/2014/main" id="{DAFC1AF4-9913-7F31-28C3-92CE322A81B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420273"/>
            <a:ext cx="8833139"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E3DC0DA-425C-84FD-BCDC-68A0E97DE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319" y="5351577"/>
            <a:ext cx="9372600"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000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B0F9-A29E-08CB-C3B0-33188A07F23B}"/>
              </a:ext>
            </a:extLst>
          </p:cNvPr>
          <p:cNvSpPr>
            <a:spLocks noGrp="1"/>
          </p:cNvSpPr>
          <p:nvPr>
            <p:ph type="title"/>
          </p:nvPr>
        </p:nvSpPr>
        <p:spPr/>
        <p:txBody>
          <a:bodyPr/>
          <a:lstStyle/>
          <a:p>
            <a:r>
              <a:rPr lang="en-US" dirty="0"/>
              <a:t>Department Table Stored Procedure</a:t>
            </a:r>
          </a:p>
        </p:txBody>
      </p:sp>
      <p:pic>
        <p:nvPicPr>
          <p:cNvPr id="5" name="Content Placeholder 4">
            <a:extLst>
              <a:ext uri="{FF2B5EF4-FFF2-40B4-BE49-F238E27FC236}">
                <a16:creationId xmlns:a16="http://schemas.microsoft.com/office/drawing/2014/main" id="{22ABF302-6C50-64F3-F18B-07C3C4D8B136}"/>
              </a:ext>
            </a:extLst>
          </p:cNvPr>
          <p:cNvPicPr>
            <a:picLocks noGrp="1" noChangeAspect="1"/>
          </p:cNvPicPr>
          <p:nvPr>
            <p:ph idx="1"/>
          </p:nvPr>
        </p:nvPicPr>
        <p:blipFill>
          <a:blip r:embed="rId3"/>
          <a:stretch>
            <a:fillRect/>
          </a:stretch>
        </p:blipFill>
        <p:spPr>
          <a:xfrm>
            <a:off x="2450969" y="1246454"/>
            <a:ext cx="6381946" cy="5816458"/>
          </a:xfrm>
        </p:spPr>
      </p:pic>
    </p:spTree>
    <p:extLst>
      <p:ext uri="{BB962C8B-B14F-4D97-AF65-F5344CB8AC3E}">
        <p14:creationId xmlns:p14="http://schemas.microsoft.com/office/powerpoint/2010/main" val="1710504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BC1C-8267-723D-84F9-46C98485D9C3}"/>
              </a:ext>
            </a:extLst>
          </p:cNvPr>
          <p:cNvSpPr>
            <a:spLocks noGrp="1"/>
          </p:cNvSpPr>
          <p:nvPr>
            <p:ph type="title"/>
          </p:nvPr>
        </p:nvSpPr>
        <p:spPr/>
        <p:txBody>
          <a:bodyPr/>
          <a:lstStyle/>
          <a:p>
            <a:r>
              <a:rPr lang="en-US" dirty="0"/>
              <a:t>Course Table</a:t>
            </a:r>
          </a:p>
        </p:txBody>
      </p:sp>
      <p:pic>
        <p:nvPicPr>
          <p:cNvPr id="5" name="Content Placeholder 4">
            <a:extLst>
              <a:ext uri="{FF2B5EF4-FFF2-40B4-BE49-F238E27FC236}">
                <a16:creationId xmlns:a16="http://schemas.microsoft.com/office/drawing/2014/main" id="{360EB272-8A5E-B53A-BF60-3EA85C402AEB}"/>
              </a:ext>
            </a:extLst>
          </p:cNvPr>
          <p:cNvPicPr>
            <a:picLocks noGrp="1" noChangeAspect="1"/>
          </p:cNvPicPr>
          <p:nvPr>
            <p:ph idx="1"/>
          </p:nvPr>
        </p:nvPicPr>
        <p:blipFill>
          <a:blip r:embed="rId3"/>
          <a:stretch>
            <a:fillRect/>
          </a:stretch>
        </p:blipFill>
        <p:spPr>
          <a:xfrm>
            <a:off x="6610251" y="1813882"/>
            <a:ext cx="4476750" cy="3733800"/>
          </a:xfrm>
        </p:spPr>
      </p:pic>
      <p:pic>
        <p:nvPicPr>
          <p:cNvPr id="7" name="Picture 6">
            <a:extLst>
              <a:ext uri="{FF2B5EF4-FFF2-40B4-BE49-F238E27FC236}">
                <a16:creationId xmlns:a16="http://schemas.microsoft.com/office/drawing/2014/main" id="{35496A16-2A10-F16A-8F4E-966184931065}"/>
              </a:ext>
            </a:extLst>
          </p:cNvPr>
          <p:cNvPicPr>
            <a:picLocks noChangeAspect="1"/>
          </p:cNvPicPr>
          <p:nvPr/>
        </p:nvPicPr>
        <p:blipFill>
          <a:blip r:embed="rId4"/>
          <a:stretch>
            <a:fillRect/>
          </a:stretch>
        </p:blipFill>
        <p:spPr>
          <a:xfrm>
            <a:off x="1564357" y="1810470"/>
            <a:ext cx="2319485" cy="3411996"/>
          </a:xfrm>
          <a:prstGeom prst="rect">
            <a:avLst/>
          </a:prstGeom>
        </p:spPr>
      </p:pic>
    </p:spTree>
    <p:extLst>
      <p:ext uri="{BB962C8B-B14F-4D97-AF65-F5344CB8AC3E}">
        <p14:creationId xmlns:p14="http://schemas.microsoft.com/office/powerpoint/2010/main" val="27475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F452-7573-7D7B-2B9F-9D72706913F2}"/>
              </a:ext>
            </a:extLst>
          </p:cNvPr>
          <p:cNvSpPr>
            <a:spLocks noGrp="1"/>
          </p:cNvSpPr>
          <p:nvPr>
            <p:ph type="title"/>
          </p:nvPr>
        </p:nvSpPr>
        <p:spPr/>
        <p:txBody>
          <a:bodyPr/>
          <a:lstStyle/>
          <a:p>
            <a:r>
              <a:rPr lang="en-US" dirty="0"/>
              <a:t>Course Table Stored Procedure</a:t>
            </a:r>
          </a:p>
        </p:txBody>
      </p:sp>
      <p:pic>
        <p:nvPicPr>
          <p:cNvPr id="5" name="Content Placeholder 4">
            <a:extLst>
              <a:ext uri="{FF2B5EF4-FFF2-40B4-BE49-F238E27FC236}">
                <a16:creationId xmlns:a16="http://schemas.microsoft.com/office/drawing/2014/main" id="{609E6310-8A7C-65EB-ACDD-2937E18362F8}"/>
              </a:ext>
            </a:extLst>
          </p:cNvPr>
          <p:cNvPicPr>
            <a:picLocks noGrp="1" noChangeAspect="1"/>
          </p:cNvPicPr>
          <p:nvPr>
            <p:ph idx="1"/>
          </p:nvPr>
        </p:nvPicPr>
        <p:blipFill>
          <a:blip r:embed="rId3"/>
          <a:stretch>
            <a:fillRect/>
          </a:stretch>
        </p:blipFill>
        <p:spPr>
          <a:xfrm>
            <a:off x="3287551" y="1825625"/>
            <a:ext cx="5616897" cy="4351338"/>
          </a:xfrm>
        </p:spPr>
      </p:pic>
    </p:spTree>
    <p:extLst>
      <p:ext uri="{BB962C8B-B14F-4D97-AF65-F5344CB8AC3E}">
        <p14:creationId xmlns:p14="http://schemas.microsoft.com/office/powerpoint/2010/main" val="2414858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46921-86CF-80F5-E055-DAE2B21EB578}"/>
              </a:ext>
            </a:extLst>
          </p:cNvPr>
          <p:cNvSpPr>
            <a:spLocks noGrp="1"/>
          </p:cNvSpPr>
          <p:nvPr>
            <p:ph type="title"/>
          </p:nvPr>
        </p:nvSpPr>
        <p:spPr/>
        <p:txBody>
          <a:bodyPr/>
          <a:lstStyle/>
          <a:p>
            <a:r>
              <a:rPr lang="en-US" dirty="0" err="1"/>
              <a:t>DepartmentInstructor</a:t>
            </a:r>
            <a:r>
              <a:rPr lang="en-US" dirty="0"/>
              <a:t> Bridge Table</a:t>
            </a:r>
          </a:p>
        </p:txBody>
      </p:sp>
      <p:pic>
        <p:nvPicPr>
          <p:cNvPr id="5122" name="Picture 2">
            <a:extLst>
              <a:ext uri="{FF2B5EF4-FFF2-40B4-BE49-F238E27FC236}">
                <a16:creationId xmlns:a16="http://schemas.microsoft.com/office/drawing/2014/main" id="{34B98026-1C18-890A-0E89-5429970C4EB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2469" y="1344859"/>
            <a:ext cx="9287394" cy="506882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EDE440E-C81B-FF28-A517-D659B14D1F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2348" y="5900050"/>
            <a:ext cx="2676525"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86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C49D-221A-E043-445E-D6D6A7DABB08}"/>
              </a:ext>
            </a:extLst>
          </p:cNvPr>
          <p:cNvSpPr>
            <a:spLocks noGrp="1"/>
          </p:cNvSpPr>
          <p:nvPr>
            <p:ph type="title"/>
          </p:nvPr>
        </p:nvSpPr>
        <p:spPr/>
        <p:txBody>
          <a:bodyPr/>
          <a:lstStyle/>
          <a:p>
            <a:endParaRPr lang="en-US"/>
          </a:p>
        </p:txBody>
      </p:sp>
      <p:pic>
        <p:nvPicPr>
          <p:cNvPr id="6146" name="Picture 2">
            <a:extLst>
              <a:ext uri="{FF2B5EF4-FFF2-40B4-BE49-F238E27FC236}">
                <a16:creationId xmlns:a16="http://schemas.microsoft.com/office/drawing/2014/main" id="{BDB8CF4C-45AF-C280-980A-58C0C20FA07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95853" y="508845"/>
            <a:ext cx="7074011" cy="6259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321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90DC-024E-D835-047A-6664AFD2724D}"/>
              </a:ext>
            </a:extLst>
          </p:cNvPr>
          <p:cNvSpPr>
            <a:spLocks noGrp="1"/>
          </p:cNvSpPr>
          <p:nvPr>
            <p:ph type="title"/>
          </p:nvPr>
        </p:nvSpPr>
        <p:spPr/>
        <p:txBody>
          <a:bodyPr/>
          <a:lstStyle/>
          <a:p>
            <a:r>
              <a:rPr lang="en-US" dirty="0"/>
              <a:t>Class Table</a:t>
            </a:r>
          </a:p>
        </p:txBody>
      </p:sp>
      <p:pic>
        <p:nvPicPr>
          <p:cNvPr id="10242" name="Picture 2">
            <a:extLst>
              <a:ext uri="{FF2B5EF4-FFF2-40B4-BE49-F238E27FC236}">
                <a16:creationId xmlns:a16="http://schemas.microsoft.com/office/drawing/2014/main" id="{824ECBDB-6F61-242B-8D22-E8DE73FA20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7860" y="1410846"/>
            <a:ext cx="7526387" cy="469387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1A0C64F3-F497-7E78-328C-42A6EBA2A0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18" y="365125"/>
            <a:ext cx="7048599" cy="2896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423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7486-E672-53AD-EEF7-8DC9081C8750}"/>
              </a:ext>
            </a:extLst>
          </p:cNvPr>
          <p:cNvSpPr>
            <a:spLocks noGrp="1"/>
          </p:cNvSpPr>
          <p:nvPr>
            <p:ph type="title"/>
          </p:nvPr>
        </p:nvSpPr>
        <p:spPr/>
        <p:txBody>
          <a:bodyPr/>
          <a:lstStyle/>
          <a:p>
            <a:r>
              <a:rPr lang="en-US" dirty="0"/>
              <a:t>Class Table</a:t>
            </a:r>
          </a:p>
        </p:txBody>
      </p:sp>
      <p:pic>
        <p:nvPicPr>
          <p:cNvPr id="9218" name="Picture 2">
            <a:extLst>
              <a:ext uri="{FF2B5EF4-FFF2-40B4-BE49-F238E27FC236}">
                <a16:creationId xmlns:a16="http://schemas.microsoft.com/office/drawing/2014/main" id="{1FCFCEFA-55ED-E7EF-6B32-D03F2474295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03741" y="1448553"/>
            <a:ext cx="5176927" cy="536181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A0FEBDFD-3C39-989F-2006-323200A386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5910" y="2064746"/>
            <a:ext cx="5580105" cy="412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670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F297-3B23-C8C6-8940-81C658F97B43}"/>
              </a:ext>
            </a:extLst>
          </p:cNvPr>
          <p:cNvSpPr>
            <a:spLocks noGrp="1"/>
          </p:cNvSpPr>
          <p:nvPr>
            <p:ph type="title"/>
          </p:nvPr>
        </p:nvSpPr>
        <p:spPr/>
        <p:txBody>
          <a:bodyPr>
            <a:noAutofit/>
          </a:bodyPr>
          <a:lstStyle/>
          <a:p>
            <a:r>
              <a:rPr lang="en-US" sz="3200" b="0" i="0" u="none" strike="noStrike" dirty="0">
                <a:solidFill>
                  <a:srgbClr val="5FCBEF"/>
                </a:solidFill>
                <a:effectLst/>
                <a:latin typeface="Trebuchet MS" panose="020B0603020202020204" pitchFamily="34" charset="0"/>
              </a:rPr>
              <a:t>Proposition: Obtain a pivot table on how many of each mode of instruction are being offered by each department.</a:t>
            </a:r>
            <a:r>
              <a:rPr lang="en-US" sz="3200" b="0" i="0" dirty="0">
                <a:solidFill>
                  <a:srgbClr val="000000"/>
                </a:solidFill>
                <a:effectLst/>
                <a:latin typeface="Trebuchet MS" panose="020B0603020202020204" pitchFamily="34" charset="0"/>
              </a:rPr>
              <a:t>​</a:t>
            </a:r>
            <a:endParaRPr lang="en-US" sz="3200" dirty="0"/>
          </a:p>
        </p:txBody>
      </p:sp>
      <p:pic>
        <p:nvPicPr>
          <p:cNvPr id="7170" name="Picture 2">
            <a:extLst>
              <a:ext uri="{FF2B5EF4-FFF2-40B4-BE49-F238E27FC236}">
                <a16:creationId xmlns:a16="http://schemas.microsoft.com/office/drawing/2014/main" id="{150A4A4A-06FB-7033-B75B-5FB70AADE4F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993855"/>
            <a:ext cx="10515600" cy="2014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44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9721D-8953-24CB-B6D1-2C5E3E091FAA}"/>
              </a:ext>
            </a:extLst>
          </p:cNvPr>
          <p:cNvSpPr>
            <a:spLocks noGrp="1"/>
          </p:cNvSpPr>
          <p:nvPr>
            <p:ph type="title"/>
          </p:nvPr>
        </p:nvSpPr>
        <p:spPr/>
        <p:txBody>
          <a:bodyPr/>
          <a:lstStyle/>
          <a:p>
            <a:r>
              <a:rPr lang="en-US" dirty="0"/>
              <a:t>Project Goals	</a:t>
            </a:r>
          </a:p>
        </p:txBody>
      </p:sp>
      <p:sp>
        <p:nvSpPr>
          <p:cNvPr id="3" name="Content Placeholder 2">
            <a:extLst>
              <a:ext uri="{FF2B5EF4-FFF2-40B4-BE49-F238E27FC236}">
                <a16:creationId xmlns:a16="http://schemas.microsoft.com/office/drawing/2014/main" id="{AFA1457A-CB19-2616-6309-FBB69B214806}"/>
              </a:ext>
            </a:extLst>
          </p:cNvPr>
          <p:cNvSpPr>
            <a:spLocks noGrp="1"/>
          </p:cNvSpPr>
          <p:nvPr>
            <p:ph idx="1"/>
          </p:nvPr>
        </p:nvSpPr>
        <p:spPr/>
        <p:txBody>
          <a:bodyPr/>
          <a:lstStyle/>
          <a:p>
            <a:r>
              <a:rPr lang="en-US" dirty="0"/>
              <a:t>Flat File -&gt; Database</a:t>
            </a:r>
          </a:p>
          <a:p>
            <a:r>
              <a:rPr lang="en-US" dirty="0"/>
              <a:t>Normalization/Relationship between the tables</a:t>
            </a:r>
          </a:p>
          <a:p>
            <a:r>
              <a:rPr lang="en-US" dirty="0"/>
              <a:t>Data Cleansing</a:t>
            </a:r>
          </a:p>
          <a:p>
            <a:r>
              <a:rPr lang="en-US" dirty="0"/>
              <a:t>User Defined Data Types (UDT)</a:t>
            </a:r>
          </a:p>
          <a:p>
            <a:r>
              <a:rPr lang="en-US" dirty="0"/>
              <a:t>Data Integrity: Constraints</a:t>
            </a:r>
          </a:p>
          <a:p>
            <a:r>
              <a:rPr lang="en-US" dirty="0"/>
              <a:t>Stored Procedures- Insert data into individual tables</a:t>
            </a:r>
          </a:p>
          <a:p>
            <a:r>
              <a:rPr lang="en-US" dirty="0"/>
              <a:t>Queries that support the design (Using JDBC &amp; </a:t>
            </a:r>
            <a:r>
              <a:rPr lang="en-US" dirty="0" err="1"/>
              <a:t>Jtable</a:t>
            </a:r>
            <a:r>
              <a:rPr lang="en-US" dirty="0"/>
              <a:t>)</a:t>
            </a:r>
          </a:p>
        </p:txBody>
      </p:sp>
    </p:spTree>
    <p:extLst>
      <p:ext uri="{BB962C8B-B14F-4D97-AF65-F5344CB8AC3E}">
        <p14:creationId xmlns:p14="http://schemas.microsoft.com/office/powerpoint/2010/main" val="4221216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58BBB-E22C-7B33-9397-3200866C0E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D67A40-8620-2752-A8CB-D9C3915E607E}"/>
              </a:ext>
            </a:extLst>
          </p:cNvPr>
          <p:cNvSpPr>
            <a:spLocks noGrp="1"/>
          </p:cNvSpPr>
          <p:nvPr>
            <p:ph idx="1"/>
          </p:nvPr>
        </p:nvSpPr>
        <p:spPr/>
        <p:txBody>
          <a:bodyPr/>
          <a:lstStyle/>
          <a:p>
            <a:endParaRPr lang="en-US"/>
          </a:p>
        </p:txBody>
      </p:sp>
      <p:pic>
        <p:nvPicPr>
          <p:cNvPr id="4" name="Content Placeholder 8" descr="Diagram&#10;&#10;Description automatically generated">
            <a:extLst>
              <a:ext uri="{FF2B5EF4-FFF2-40B4-BE49-F238E27FC236}">
                <a16:creationId xmlns:a16="http://schemas.microsoft.com/office/drawing/2014/main" id="{EF358AE2-977B-5352-E554-10164B912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822" y="1320021"/>
            <a:ext cx="6523424" cy="5097440"/>
          </a:xfrm>
          <a:prstGeom prst="rect">
            <a:avLst/>
          </a:prstGeom>
        </p:spPr>
      </p:pic>
    </p:spTree>
    <p:extLst>
      <p:ext uri="{BB962C8B-B14F-4D97-AF65-F5344CB8AC3E}">
        <p14:creationId xmlns:p14="http://schemas.microsoft.com/office/powerpoint/2010/main" val="2208299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30F4-2555-4908-564B-148AD7606E7D}"/>
              </a:ext>
            </a:extLst>
          </p:cNvPr>
          <p:cNvSpPr>
            <a:spLocks noGrp="1"/>
          </p:cNvSpPr>
          <p:nvPr>
            <p:ph type="title"/>
          </p:nvPr>
        </p:nvSpPr>
        <p:spPr/>
        <p:txBody>
          <a:bodyPr>
            <a:noAutofit/>
          </a:bodyPr>
          <a:lstStyle/>
          <a:p>
            <a:r>
              <a:rPr lang="en-US" sz="3600" b="0" i="0" u="none" strike="noStrike" dirty="0">
                <a:solidFill>
                  <a:srgbClr val="5FCBEF"/>
                </a:solidFill>
                <a:effectLst/>
                <a:latin typeface="Trebuchet MS" panose="020B0603020202020204" pitchFamily="34" charset="0"/>
              </a:rPr>
              <a:t>Proposition: How many classes are offered by each department? Obtain the percentage of the current value out of the grand total.</a:t>
            </a:r>
            <a:r>
              <a:rPr lang="en-US" sz="3600" b="0" i="0" dirty="0">
                <a:solidFill>
                  <a:srgbClr val="000000"/>
                </a:solidFill>
                <a:effectLst/>
                <a:latin typeface="Trebuchet MS" panose="020B0603020202020204" pitchFamily="34" charset="0"/>
              </a:rPr>
              <a:t>​</a:t>
            </a:r>
            <a:endParaRPr lang="en-US" sz="3600" dirty="0"/>
          </a:p>
        </p:txBody>
      </p:sp>
      <p:pic>
        <p:nvPicPr>
          <p:cNvPr id="8194" name="Picture 2">
            <a:extLst>
              <a:ext uri="{FF2B5EF4-FFF2-40B4-BE49-F238E27FC236}">
                <a16:creationId xmlns:a16="http://schemas.microsoft.com/office/drawing/2014/main" id="{8F43FDBD-21F4-7CA1-B963-EC984EA824B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505541"/>
            <a:ext cx="10515600" cy="2991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263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276A-81B9-CBBC-5CCD-D86566EC3DE1}"/>
              </a:ext>
            </a:extLst>
          </p:cNvPr>
          <p:cNvSpPr>
            <a:spLocks noGrp="1"/>
          </p:cNvSpPr>
          <p:nvPr>
            <p:ph type="title"/>
          </p:nvPr>
        </p:nvSpPr>
        <p:spPr/>
        <p:txBody>
          <a:bodyPr/>
          <a:lstStyle/>
          <a:p>
            <a:r>
              <a:rPr lang="en-US" dirty="0"/>
              <a:t>Summary and Thoughts…</a:t>
            </a:r>
          </a:p>
        </p:txBody>
      </p:sp>
      <p:sp>
        <p:nvSpPr>
          <p:cNvPr id="3" name="Content Placeholder 2">
            <a:extLst>
              <a:ext uri="{FF2B5EF4-FFF2-40B4-BE49-F238E27FC236}">
                <a16:creationId xmlns:a16="http://schemas.microsoft.com/office/drawing/2014/main" id="{3C240A6C-5C7B-8DB5-1677-28031ADF4D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861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99B3-1C79-CFAF-0132-0C3D7DFA3A6E}"/>
              </a:ext>
            </a:extLst>
          </p:cNvPr>
          <p:cNvSpPr>
            <a:spLocks noGrp="1"/>
          </p:cNvSpPr>
          <p:nvPr>
            <p:ph type="title"/>
          </p:nvPr>
        </p:nvSpPr>
        <p:spPr/>
        <p:txBody>
          <a:bodyPr/>
          <a:lstStyle/>
          <a:p>
            <a:r>
              <a:rPr lang="en-US" dirty="0"/>
              <a:t>Flat File</a:t>
            </a:r>
          </a:p>
        </p:txBody>
      </p:sp>
      <p:pic>
        <p:nvPicPr>
          <p:cNvPr id="9" name="Content Placeholder 8">
            <a:extLst>
              <a:ext uri="{FF2B5EF4-FFF2-40B4-BE49-F238E27FC236}">
                <a16:creationId xmlns:a16="http://schemas.microsoft.com/office/drawing/2014/main" id="{B2BBFE3C-479F-1E86-AF25-8AD0E8B2FD42}"/>
              </a:ext>
            </a:extLst>
          </p:cNvPr>
          <p:cNvPicPr>
            <a:picLocks noGrp="1" noChangeAspect="1"/>
          </p:cNvPicPr>
          <p:nvPr>
            <p:ph idx="1"/>
          </p:nvPr>
        </p:nvPicPr>
        <p:blipFill>
          <a:blip r:embed="rId3"/>
          <a:stretch>
            <a:fillRect/>
          </a:stretch>
        </p:blipFill>
        <p:spPr>
          <a:xfrm>
            <a:off x="838200" y="2058718"/>
            <a:ext cx="10515600" cy="3885152"/>
          </a:xfrm>
        </p:spPr>
      </p:pic>
    </p:spTree>
    <p:extLst>
      <p:ext uri="{BB962C8B-B14F-4D97-AF65-F5344CB8AC3E}">
        <p14:creationId xmlns:p14="http://schemas.microsoft.com/office/powerpoint/2010/main" val="130081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B14B9-112E-F24F-EE30-FA61649D2B27}"/>
              </a:ext>
            </a:extLst>
          </p:cNvPr>
          <p:cNvSpPr>
            <a:spLocks noGrp="1"/>
          </p:cNvSpPr>
          <p:nvPr>
            <p:ph type="title"/>
          </p:nvPr>
        </p:nvSpPr>
        <p:spPr/>
        <p:txBody>
          <a:bodyPr/>
          <a:lstStyle/>
          <a:p>
            <a:r>
              <a:rPr lang="en-US" dirty="0"/>
              <a:t>Final Database Diagram</a:t>
            </a:r>
          </a:p>
        </p:txBody>
      </p:sp>
      <p:pic>
        <p:nvPicPr>
          <p:cNvPr id="1026" name="Picture 2">
            <a:extLst>
              <a:ext uri="{FF2B5EF4-FFF2-40B4-BE49-F238E27FC236}">
                <a16:creationId xmlns:a16="http://schemas.microsoft.com/office/drawing/2014/main" id="{743833C2-6BB2-9E4E-B812-4D2BF8E3D6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6058" y="1259262"/>
            <a:ext cx="9978095" cy="559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06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51CC2-3900-BAB3-4BC3-C3A94318E7B1}"/>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9EC45ACE-D5C7-1152-6E5A-8725A3E7847C}"/>
              </a:ext>
            </a:extLst>
          </p:cNvPr>
          <p:cNvSpPr>
            <a:spLocks noGrp="1"/>
          </p:cNvSpPr>
          <p:nvPr>
            <p:ph idx="1"/>
          </p:nvPr>
        </p:nvSpPr>
        <p:spPr>
          <a:xfrm>
            <a:off x="838200" y="1863333"/>
            <a:ext cx="10515600" cy="4351338"/>
          </a:xfrm>
        </p:spPr>
        <p:txBody>
          <a:bodyPr/>
          <a:lstStyle/>
          <a:p>
            <a:r>
              <a:rPr lang="en-US" dirty="0"/>
              <a:t>Separating the one table into multiple tables to reduce data redundancies and insert, delete, and update anomalies. </a:t>
            </a:r>
          </a:p>
          <a:p>
            <a:r>
              <a:rPr lang="en-US" dirty="0"/>
              <a:t>Removing partial and transitive dependencies. Fulfill up to 3</a:t>
            </a:r>
            <a:r>
              <a:rPr lang="en-US" baseline="30000" dirty="0"/>
              <a:t>rd</a:t>
            </a:r>
            <a:r>
              <a:rPr lang="en-US" dirty="0"/>
              <a:t> normal form.</a:t>
            </a:r>
          </a:p>
          <a:p>
            <a:r>
              <a:rPr lang="en-US" dirty="0"/>
              <a:t>Locate which columns are functionally dependent on which primary key column?</a:t>
            </a:r>
          </a:p>
          <a:p>
            <a:r>
              <a:rPr lang="en-US" dirty="0"/>
              <a:t>Determine the relationships between the tables. Child? Parent? Which table references which table? One to Many, Many to Many relationships (Bridge Table). </a:t>
            </a:r>
          </a:p>
        </p:txBody>
      </p:sp>
    </p:spTree>
    <p:extLst>
      <p:ext uri="{BB962C8B-B14F-4D97-AF65-F5344CB8AC3E}">
        <p14:creationId xmlns:p14="http://schemas.microsoft.com/office/powerpoint/2010/main" val="63088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F70A-9E05-555E-E324-5AC7E25C693D}"/>
              </a:ext>
            </a:extLst>
          </p:cNvPr>
          <p:cNvSpPr>
            <a:spLocks noGrp="1"/>
          </p:cNvSpPr>
          <p:nvPr>
            <p:ph type="title"/>
          </p:nvPr>
        </p:nvSpPr>
        <p:spPr>
          <a:xfrm>
            <a:off x="838200" y="365126"/>
            <a:ext cx="8503763" cy="822652"/>
          </a:xfrm>
        </p:spPr>
        <p:txBody>
          <a:bodyPr>
            <a:normAutofit fontScale="90000"/>
          </a:bodyPr>
          <a:lstStyle/>
          <a:p>
            <a:r>
              <a:rPr lang="en-US" dirty="0"/>
              <a:t>Mix of Chen Notation and ERD Diagram (Work in Progress…)</a:t>
            </a:r>
          </a:p>
        </p:txBody>
      </p:sp>
      <p:pic>
        <p:nvPicPr>
          <p:cNvPr id="9" name="Content Placeholder 8" descr="Diagram&#10;&#10;Description automatically generated">
            <a:extLst>
              <a:ext uri="{FF2B5EF4-FFF2-40B4-BE49-F238E27FC236}">
                <a16:creationId xmlns:a16="http://schemas.microsoft.com/office/drawing/2014/main" id="{3CC59A89-D04A-B51B-7809-E8FBB3F1B8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7810" y="1602557"/>
            <a:ext cx="6523424" cy="5097440"/>
          </a:xfrm>
        </p:spPr>
      </p:pic>
    </p:spTree>
    <p:extLst>
      <p:ext uri="{BB962C8B-B14F-4D97-AF65-F5344CB8AC3E}">
        <p14:creationId xmlns:p14="http://schemas.microsoft.com/office/powerpoint/2010/main" val="241461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0101-0069-C0C1-0265-D58BAE717EB4}"/>
              </a:ext>
            </a:extLst>
          </p:cNvPr>
          <p:cNvSpPr>
            <a:spLocks noGrp="1"/>
          </p:cNvSpPr>
          <p:nvPr>
            <p:ph type="title"/>
          </p:nvPr>
        </p:nvSpPr>
        <p:spPr/>
        <p:txBody>
          <a:bodyPr/>
          <a:lstStyle/>
          <a:p>
            <a:r>
              <a:rPr lang="en-US" dirty="0"/>
              <a:t>Data Cleansing</a:t>
            </a:r>
          </a:p>
        </p:txBody>
      </p:sp>
      <p:sp>
        <p:nvSpPr>
          <p:cNvPr id="3" name="Content Placeholder 2">
            <a:extLst>
              <a:ext uri="{FF2B5EF4-FFF2-40B4-BE49-F238E27FC236}">
                <a16:creationId xmlns:a16="http://schemas.microsoft.com/office/drawing/2014/main" id="{7390ABD2-452E-C1BB-BC55-BD9D3570EF4B}"/>
              </a:ext>
            </a:extLst>
          </p:cNvPr>
          <p:cNvSpPr>
            <a:spLocks noGrp="1"/>
          </p:cNvSpPr>
          <p:nvPr>
            <p:ph idx="1"/>
          </p:nvPr>
        </p:nvSpPr>
        <p:spPr/>
        <p:txBody>
          <a:bodyPr/>
          <a:lstStyle/>
          <a:p>
            <a:r>
              <a:rPr lang="en-US" dirty="0"/>
              <a:t>Removing the empty/null cells.</a:t>
            </a:r>
          </a:p>
          <a:p>
            <a:r>
              <a:rPr lang="en-US" dirty="0"/>
              <a:t>Atomizing columns with composite data. </a:t>
            </a:r>
          </a:p>
          <a:p>
            <a:endParaRPr lang="en-US" dirty="0"/>
          </a:p>
        </p:txBody>
      </p:sp>
      <p:pic>
        <p:nvPicPr>
          <p:cNvPr id="5" name="Picture 4">
            <a:extLst>
              <a:ext uri="{FF2B5EF4-FFF2-40B4-BE49-F238E27FC236}">
                <a16:creationId xmlns:a16="http://schemas.microsoft.com/office/drawing/2014/main" id="{933FC84D-5311-6E4B-75BD-1956456E3CCA}"/>
              </a:ext>
            </a:extLst>
          </p:cNvPr>
          <p:cNvPicPr>
            <a:picLocks noChangeAspect="1"/>
          </p:cNvPicPr>
          <p:nvPr/>
        </p:nvPicPr>
        <p:blipFill>
          <a:blip r:embed="rId3"/>
          <a:stretch>
            <a:fillRect/>
          </a:stretch>
        </p:blipFill>
        <p:spPr>
          <a:xfrm>
            <a:off x="3259857" y="2846892"/>
            <a:ext cx="5921849" cy="4058073"/>
          </a:xfrm>
          <a:prstGeom prst="rect">
            <a:avLst/>
          </a:prstGeom>
        </p:spPr>
      </p:pic>
    </p:spTree>
    <p:extLst>
      <p:ext uri="{BB962C8B-B14F-4D97-AF65-F5344CB8AC3E}">
        <p14:creationId xmlns:p14="http://schemas.microsoft.com/office/powerpoint/2010/main" val="110225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BCC31-9857-3010-47DA-4971512CFD41}"/>
              </a:ext>
            </a:extLst>
          </p:cNvPr>
          <p:cNvSpPr>
            <a:spLocks noGrp="1"/>
          </p:cNvSpPr>
          <p:nvPr>
            <p:ph type="title"/>
          </p:nvPr>
        </p:nvSpPr>
        <p:spPr/>
        <p:txBody>
          <a:bodyPr/>
          <a:lstStyle/>
          <a:p>
            <a:r>
              <a:rPr lang="en-US" dirty="0"/>
              <a:t>Data Cleansing</a:t>
            </a:r>
          </a:p>
        </p:txBody>
      </p:sp>
      <p:pic>
        <p:nvPicPr>
          <p:cNvPr id="2050" name="Picture 2">
            <a:extLst>
              <a:ext uri="{FF2B5EF4-FFF2-40B4-BE49-F238E27FC236}">
                <a16:creationId xmlns:a16="http://schemas.microsoft.com/office/drawing/2014/main" id="{40FF6FAC-A6B7-DBA5-97F0-819DCF85BB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58641" y="1825625"/>
            <a:ext cx="607471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780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183C-C11C-1DE9-6150-9A6B686F9950}"/>
              </a:ext>
            </a:extLst>
          </p:cNvPr>
          <p:cNvSpPr>
            <a:spLocks noGrp="1"/>
          </p:cNvSpPr>
          <p:nvPr>
            <p:ph type="title"/>
          </p:nvPr>
        </p:nvSpPr>
        <p:spPr/>
        <p:txBody>
          <a:bodyPr/>
          <a:lstStyle/>
          <a:p>
            <a:r>
              <a:rPr lang="en-US" dirty="0"/>
              <a:t>Atomizing A Composite Column</a:t>
            </a:r>
          </a:p>
        </p:txBody>
      </p:sp>
      <p:pic>
        <p:nvPicPr>
          <p:cNvPr id="5" name="Content Placeholder 4">
            <a:extLst>
              <a:ext uri="{FF2B5EF4-FFF2-40B4-BE49-F238E27FC236}">
                <a16:creationId xmlns:a16="http://schemas.microsoft.com/office/drawing/2014/main" id="{02D3F278-DA33-3FF9-0BB7-A71E4D04E29F}"/>
              </a:ext>
            </a:extLst>
          </p:cNvPr>
          <p:cNvPicPr>
            <a:picLocks noGrp="1" noChangeAspect="1"/>
          </p:cNvPicPr>
          <p:nvPr>
            <p:ph idx="1"/>
          </p:nvPr>
        </p:nvPicPr>
        <p:blipFill>
          <a:blip r:embed="rId3"/>
          <a:stretch>
            <a:fillRect/>
          </a:stretch>
        </p:blipFill>
        <p:spPr>
          <a:xfrm>
            <a:off x="1562894" y="1690688"/>
            <a:ext cx="1224093" cy="4351338"/>
          </a:xfrm>
        </p:spPr>
      </p:pic>
      <p:pic>
        <p:nvPicPr>
          <p:cNvPr id="7" name="Picture 6">
            <a:extLst>
              <a:ext uri="{FF2B5EF4-FFF2-40B4-BE49-F238E27FC236}">
                <a16:creationId xmlns:a16="http://schemas.microsoft.com/office/drawing/2014/main" id="{D5BA5F62-48C4-FEBC-629F-D39B5DE3C8EE}"/>
              </a:ext>
            </a:extLst>
          </p:cNvPr>
          <p:cNvPicPr>
            <a:picLocks noChangeAspect="1"/>
          </p:cNvPicPr>
          <p:nvPr/>
        </p:nvPicPr>
        <p:blipFill>
          <a:blip r:embed="rId4"/>
          <a:stretch>
            <a:fillRect/>
          </a:stretch>
        </p:blipFill>
        <p:spPr>
          <a:xfrm>
            <a:off x="6699806" y="1604079"/>
            <a:ext cx="3562350" cy="4657725"/>
          </a:xfrm>
          <a:prstGeom prst="rect">
            <a:avLst/>
          </a:prstGeom>
        </p:spPr>
      </p:pic>
      <p:cxnSp>
        <p:nvCxnSpPr>
          <p:cNvPr id="9" name="Straight Arrow Connector 8">
            <a:extLst>
              <a:ext uri="{FF2B5EF4-FFF2-40B4-BE49-F238E27FC236}">
                <a16:creationId xmlns:a16="http://schemas.microsoft.com/office/drawing/2014/main" id="{13DE9F87-A707-8E78-C415-AF2A42E8F6AD}"/>
              </a:ext>
            </a:extLst>
          </p:cNvPr>
          <p:cNvCxnSpPr/>
          <p:nvPr/>
        </p:nvCxnSpPr>
        <p:spPr>
          <a:xfrm>
            <a:off x="3695307" y="3866357"/>
            <a:ext cx="24006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024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320</TotalTime>
  <Words>1385</Words>
  <Application>Microsoft Office PowerPoint</Application>
  <PresentationFormat>Widescreen</PresentationFormat>
  <Paragraphs>73</Paragraphs>
  <Slides>22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Trebuchet MS</vt:lpstr>
      <vt:lpstr>Office Theme</vt:lpstr>
      <vt:lpstr>Designing a Database</vt:lpstr>
      <vt:lpstr>Project Goals </vt:lpstr>
      <vt:lpstr>Flat File</vt:lpstr>
      <vt:lpstr>Final Database Diagram</vt:lpstr>
      <vt:lpstr>Normalization</vt:lpstr>
      <vt:lpstr>Mix of Chen Notation and ERD Diagram (Work in Progress…)</vt:lpstr>
      <vt:lpstr>Data Cleansing</vt:lpstr>
      <vt:lpstr>Data Cleansing</vt:lpstr>
      <vt:lpstr>Atomizing A Composite Column</vt:lpstr>
      <vt:lpstr>User Defined Data Types</vt:lpstr>
      <vt:lpstr>Department Table Example</vt:lpstr>
      <vt:lpstr>Department Table Stored Procedure</vt:lpstr>
      <vt:lpstr>Course Table</vt:lpstr>
      <vt:lpstr>Course Table Stored Procedure</vt:lpstr>
      <vt:lpstr>DepartmentInstructor Bridge Table</vt:lpstr>
      <vt:lpstr>PowerPoint Presentation</vt:lpstr>
      <vt:lpstr>Class Table</vt:lpstr>
      <vt:lpstr>Class Table</vt:lpstr>
      <vt:lpstr>Proposition: Obtain a pivot table on how many of each mode of instruction are being offered by each department.​</vt:lpstr>
      <vt:lpstr>PowerPoint Presentation</vt:lpstr>
      <vt:lpstr>Proposition: How many classes are offered by each department? Obtain the percentage of the current value out of the grand total.​</vt:lpstr>
      <vt:lpstr>Summary and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Database</dc:title>
  <dc:creator>Paffu paffu</dc:creator>
  <cp:lastModifiedBy>Paffu paffu</cp:lastModifiedBy>
  <cp:revision>28</cp:revision>
  <dcterms:created xsi:type="dcterms:W3CDTF">2022-12-15T22:32:49Z</dcterms:created>
  <dcterms:modified xsi:type="dcterms:W3CDTF">2022-12-16T03:52:57Z</dcterms:modified>
</cp:coreProperties>
</file>