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3" r:id="rId7"/>
    <p:sldId id="268" r:id="rId8"/>
    <p:sldId id="262" r:id="rId9"/>
    <p:sldId id="264" r:id="rId10"/>
    <p:sldId id="265" r:id="rId11"/>
    <p:sldId id="267"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6" d="100"/>
          <a:sy n="86" d="100"/>
        </p:scale>
        <p:origin x="18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3F56-6DE2-9593-DF75-69405D5CA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FC66A-C040-68BE-325F-FDA24247C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5535AB-027C-D064-B1B0-CAB6FD4781CD}"/>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3EF83992-8A40-DCF8-6C60-8CAC41887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6C147-5FD1-0C6F-654D-2121F6ED996A}"/>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142438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58C7-211B-2890-BD68-CD5C633F03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FBF477-1E90-98B3-19D5-B9428EC0BF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047D-64FC-72AE-B697-CF8D85C37299}"/>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437679AC-7055-F396-355F-5564F6F5B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57607-2112-8AEA-B68C-6B90F095FF9C}"/>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36648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696A-1A16-FA08-CEB7-A252BB36FC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79EE97-E28A-2718-4735-88B9BBC82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AC2AE-F0AD-9C59-5073-6C0CD75F2722}"/>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E7777CDA-A2D2-3038-D1FD-7BD29A0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3202C-032D-ACCB-F7EA-3657174935B0}"/>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36620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75F8-F527-120D-8F49-C8F5B7BFA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12D42-FA59-62F3-BD0F-E56A443D0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7980E-8BEC-6B57-13F4-7115FD907A4B}"/>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0BDC3255-5169-3609-1D8D-983D29CC1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0671D-9E6D-B45C-E00C-BA6F0D73A899}"/>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101990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2412-A79D-8617-CF65-967AE687B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801ED-C07F-D955-B96F-DF5B75BB8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A5F83-B2FA-1E5A-2A6D-89D83FD5964D}"/>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10DFB93C-7DCE-548E-3664-126A0AD16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A8CD-5D89-0701-A25F-B0711974E4DA}"/>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288289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62A-48B9-C387-80B7-009597763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F77B5-B3FD-945F-3F01-EEFFA017A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D13DA-EDCF-13DE-5259-E8AA4FBB7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FDA06-0F91-8F51-9C50-7BE5506721F2}"/>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6" name="Footer Placeholder 5">
            <a:extLst>
              <a:ext uri="{FF2B5EF4-FFF2-40B4-BE49-F238E27FC236}">
                <a16:creationId xmlns:a16="http://schemas.microsoft.com/office/drawing/2014/main" id="{37F98355-64B2-9F36-F1CD-4688CF62E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FA54B-CACB-2FFE-73FC-914FF5267D9F}"/>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172086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D6D8-F65F-B9C6-BF73-80B4CED91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1E5F2-CC00-D859-B8CC-9D20A8964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8A114-9309-9CDC-D317-BD5C1E8EC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C38D70-91E6-68BC-52BC-31B70F406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121F2-5956-58AF-D025-07D5FE82D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325EC-77A7-1F71-4FF7-EFD240662F34}"/>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8" name="Footer Placeholder 7">
            <a:extLst>
              <a:ext uri="{FF2B5EF4-FFF2-40B4-BE49-F238E27FC236}">
                <a16:creationId xmlns:a16="http://schemas.microsoft.com/office/drawing/2014/main" id="{3B75D236-3ECB-FBA5-9A51-B2DFE5201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E4D329-3897-29DE-7753-4049CF763FAA}"/>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77177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91D1-D3AE-1986-7E83-8B1C7981C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AF29E-F69D-5E4E-CF05-61B3C1B8EEF9}"/>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4" name="Footer Placeholder 3">
            <a:extLst>
              <a:ext uri="{FF2B5EF4-FFF2-40B4-BE49-F238E27FC236}">
                <a16:creationId xmlns:a16="http://schemas.microsoft.com/office/drawing/2014/main" id="{09784743-1103-5B46-85C9-582DBF0C72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556612-4077-DDC2-C3E5-94AB68556717}"/>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160962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7C961-913B-3911-B4CD-FAFAA03B057A}"/>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3" name="Footer Placeholder 2">
            <a:extLst>
              <a:ext uri="{FF2B5EF4-FFF2-40B4-BE49-F238E27FC236}">
                <a16:creationId xmlns:a16="http://schemas.microsoft.com/office/drawing/2014/main" id="{9DA20F38-EAD0-3BE9-A4D1-D1C20BCFDC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C0DAEB-24EB-D4B8-3A8F-E30F6E3C119A}"/>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276245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C2A7-829B-D583-1DC1-A4E7A523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7FB201-6C7E-D7DA-BE9E-5ADAF1F9A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661219-9B46-80CF-0AD1-5DF5D2567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B02BB-AA07-CABF-59DB-ED3A0E5BE816}"/>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6" name="Footer Placeholder 5">
            <a:extLst>
              <a:ext uri="{FF2B5EF4-FFF2-40B4-BE49-F238E27FC236}">
                <a16:creationId xmlns:a16="http://schemas.microsoft.com/office/drawing/2014/main" id="{D4331A01-65D0-2E21-E957-3D5E238A6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F5572-A96C-640D-AEE7-99AE48838761}"/>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245346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B46E-02D5-CDC2-8A8E-CD4AFDCD1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51255C-0490-9BAF-8C24-D4B818FDD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2E1CC-CE9C-F47D-C7DA-B96B37A58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C18A4-2A41-FA58-41B4-75D91225D911}"/>
              </a:ext>
            </a:extLst>
          </p:cNvPr>
          <p:cNvSpPr>
            <a:spLocks noGrp="1"/>
          </p:cNvSpPr>
          <p:nvPr>
            <p:ph type="dt" sz="half" idx="10"/>
          </p:nvPr>
        </p:nvSpPr>
        <p:spPr/>
        <p:txBody>
          <a:bodyPr/>
          <a:lstStyle/>
          <a:p>
            <a:fld id="{23F83F12-2E7C-4097-B69A-4A74BF5D946E}" type="datetimeFigureOut">
              <a:rPr lang="en-US" smtClean="0"/>
              <a:t>3/11/2023</a:t>
            </a:fld>
            <a:endParaRPr lang="en-US"/>
          </a:p>
        </p:txBody>
      </p:sp>
      <p:sp>
        <p:nvSpPr>
          <p:cNvPr id="6" name="Footer Placeholder 5">
            <a:extLst>
              <a:ext uri="{FF2B5EF4-FFF2-40B4-BE49-F238E27FC236}">
                <a16:creationId xmlns:a16="http://schemas.microsoft.com/office/drawing/2014/main" id="{E22F9A7D-548E-B23B-93FE-E4846083B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4C645-FA19-0BF9-EA78-2E62387573D7}"/>
              </a:ext>
            </a:extLst>
          </p:cNvPr>
          <p:cNvSpPr>
            <a:spLocks noGrp="1"/>
          </p:cNvSpPr>
          <p:nvPr>
            <p:ph type="sldNum" sz="quarter" idx="12"/>
          </p:nvPr>
        </p:nvSpPr>
        <p:spPr/>
        <p:txBody>
          <a:bodyPr/>
          <a:lstStyle/>
          <a:p>
            <a:fld id="{2BE7D3DB-D555-4F75-8CBF-120D5B978446}" type="slidenum">
              <a:rPr lang="en-US" smtClean="0"/>
              <a:t>‹#›</a:t>
            </a:fld>
            <a:endParaRPr lang="en-US"/>
          </a:p>
        </p:txBody>
      </p:sp>
    </p:spTree>
    <p:extLst>
      <p:ext uri="{BB962C8B-B14F-4D97-AF65-F5344CB8AC3E}">
        <p14:creationId xmlns:p14="http://schemas.microsoft.com/office/powerpoint/2010/main" val="233046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9F173-6524-0CE5-BB36-98BFBD8F7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9D0DE-0878-4B22-FB55-141127E66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EEA12-3313-B059-8DE4-08A31941A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83F12-2E7C-4097-B69A-4A74BF5D946E}" type="datetimeFigureOut">
              <a:rPr lang="en-US" smtClean="0"/>
              <a:t>3/11/2023</a:t>
            </a:fld>
            <a:endParaRPr lang="en-US"/>
          </a:p>
        </p:txBody>
      </p:sp>
      <p:sp>
        <p:nvSpPr>
          <p:cNvPr id="5" name="Footer Placeholder 4">
            <a:extLst>
              <a:ext uri="{FF2B5EF4-FFF2-40B4-BE49-F238E27FC236}">
                <a16:creationId xmlns:a16="http://schemas.microsoft.com/office/drawing/2014/main" id="{F860023A-C7F8-29B9-A1D3-9B6BFE747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DEA6E-4786-B71A-671C-DEBDAADF9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7D3DB-D555-4F75-8CBF-120D5B978446}" type="slidenum">
              <a:rPr lang="en-US" smtClean="0"/>
              <a:t>‹#›</a:t>
            </a:fld>
            <a:endParaRPr lang="en-US"/>
          </a:p>
        </p:txBody>
      </p:sp>
    </p:spTree>
    <p:extLst>
      <p:ext uri="{BB962C8B-B14F-4D97-AF65-F5344CB8AC3E}">
        <p14:creationId xmlns:p14="http://schemas.microsoft.com/office/powerpoint/2010/main" val="588500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ublic.tableau.com/app/profile/jasmine.kim3715/viz/EastAsiansBorrowingPatternsforHome/Dashboard?publish=y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endingtree.com/home/mortgage/mortgage-rates-by-stat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ytimes.com/1993/12/11/opinion/IHT-the-10-values-that-undergird-east-asian-strength-and-success.html" TargetMode="External"/><Relationship Id="rId2" Type="http://schemas.openxmlformats.org/officeDocument/2006/relationships/hyperlink" Target="https://ppossibilities.org/trends-and-reasons-behind-asian-americans-professional-cho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sian-nation.org/enclaves.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orbes.com/home-improvement/features/states-with-highest-home-pr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public.tableau.com/app/profile/jasmine.kim3715/viz/EastAsiansBorrowingPatternsforHome/Dashboard?publish=ye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206A8-5FE4-DFC4-3CA5-3B6CD984189B}"/>
              </a:ext>
            </a:extLst>
          </p:cNvPr>
          <p:cNvSpPr>
            <a:spLocks noGrp="1"/>
          </p:cNvSpPr>
          <p:nvPr>
            <p:ph type="ctrTitle"/>
          </p:nvPr>
        </p:nvSpPr>
        <p:spPr>
          <a:xfrm>
            <a:off x="890338" y="640080"/>
            <a:ext cx="3734014" cy="3566160"/>
          </a:xfrm>
        </p:spPr>
        <p:txBody>
          <a:bodyPr anchor="b">
            <a:normAutofit/>
          </a:bodyPr>
          <a:lstStyle/>
          <a:p>
            <a:pPr algn="l"/>
            <a:r>
              <a:rPr lang="en-US" sz="5400"/>
              <a:t>Mortgage Borrowing Patterns in East Asians</a:t>
            </a:r>
          </a:p>
        </p:txBody>
      </p:sp>
      <p:sp>
        <p:nvSpPr>
          <p:cNvPr id="3" name="Subtitle 2">
            <a:extLst>
              <a:ext uri="{FF2B5EF4-FFF2-40B4-BE49-F238E27FC236}">
                <a16:creationId xmlns:a16="http://schemas.microsoft.com/office/drawing/2014/main" id="{00BF3E62-FE80-1A0D-E89F-34DA8089D4AE}"/>
              </a:ext>
            </a:extLst>
          </p:cNvPr>
          <p:cNvSpPr>
            <a:spLocks noGrp="1"/>
          </p:cNvSpPr>
          <p:nvPr>
            <p:ph type="subTitle" idx="1"/>
          </p:nvPr>
        </p:nvSpPr>
        <p:spPr>
          <a:xfrm>
            <a:off x="890339" y="4636008"/>
            <a:ext cx="3734014" cy="1572768"/>
          </a:xfrm>
        </p:spPr>
        <p:txBody>
          <a:bodyPr>
            <a:normAutofit fontScale="92500" lnSpcReduction="10000"/>
          </a:bodyPr>
          <a:lstStyle/>
          <a:p>
            <a:pPr algn="l"/>
            <a:r>
              <a:rPr lang="en-US" sz="1700" dirty="0"/>
              <a:t>Data Analysis and Story Telling Using </a:t>
            </a:r>
            <a:r>
              <a:rPr lang="en-US" sz="1700" dirty="0">
                <a:hlinkClick r:id="rId2"/>
              </a:rPr>
              <a:t>Tableau Dashboard</a:t>
            </a:r>
            <a:br>
              <a:rPr lang="en-US" sz="1700" dirty="0"/>
            </a:br>
            <a:r>
              <a:rPr lang="en-US" sz="1700" dirty="0"/>
              <a:t>Home Mortgage Disclosure Act (HMDA) Data</a:t>
            </a:r>
          </a:p>
          <a:p>
            <a:pPr algn="l"/>
            <a:r>
              <a:rPr lang="en-US" sz="1700" dirty="0"/>
              <a:t>Jasmine Kim</a:t>
            </a:r>
          </a:p>
          <a:p>
            <a:pPr algn="l"/>
            <a:r>
              <a:rPr lang="en-US" sz="1700" dirty="0"/>
              <a:t>Open Avenues</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CCA084-F834-303E-9FFD-3C11D7661951}"/>
              </a:ext>
            </a:extLst>
          </p:cNvPr>
          <p:cNvPicPr>
            <a:picLocks noChangeAspect="1"/>
          </p:cNvPicPr>
          <p:nvPr/>
        </p:nvPicPr>
        <p:blipFill rotWithShape="1">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0630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9BAC-2B06-1296-8997-07BF7BA0EB3E}"/>
              </a:ext>
            </a:extLst>
          </p:cNvPr>
          <p:cNvSpPr>
            <a:spLocks noGrp="1"/>
          </p:cNvSpPr>
          <p:nvPr>
            <p:ph type="title"/>
          </p:nvPr>
        </p:nvSpPr>
        <p:spPr/>
        <p:txBody>
          <a:bodyPr/>
          <a:lstStyle/>
          <a:p>
            <a:r>
              <a:rPr lang="en-US" dirty="0"/>
              <a:t>Reason 2: Ethnic Enclaves and Property Value</a:t>
            </a:r>
          </a:p>
        </p:txBody>
      </p:sp>
      <p:sp>
        <p:nvSpPr>
          <p:cNvPr id="3" name="Content Placeholder 2">
            <a:extLst>
              <a:ext uri="{FF2B5EF4-FFF2-40B4-BE49-F238E27FC236}">
                <a16:creationId xmlns:a16="http://schemas.microsoft.com/office/drawing/2014/main" id="{C19A5CD0-B768-4639-54D5-BA15D15D555D}"/>
              </a:ext>
            </a:extLst>
          </p:cNvPr>
          <p:cNvSpPr>
            <a:spLocks noGrp="1"/>
          </p:cNvSpPr>
          <p:nvPr>
            <p:ph idx="1"/>
          </p:nvPr>
        </p:nvSpPr>
        <p:spPr/>
        <p:txBody>
          <a:bodyPr/>
          <a:lstStyle/>
          <a:p>
            <a:r>
              <a:rPr lang="en-US" dirty="0"/>
              <a:t>East Asians’ popular cities such as New York and Los Angeles have one of the highest property values along with high interest rates</a:t>
            </a:r>
          </a:p>
          <a:p>
            <a:endParaRPr lang="en-US" dirty="0"/>
          </a:p>
        </p:txBody>
      </p:sp>
    </p:spTree>
    <p:extLst>
      <p:ext uri="{BB962C8B-B14F-4D97-AF65-F5344CB8AC3E}">
        <p14:creationId xmlns:p14="http://schemas.microsoft.com/office/powerpoint/2010/main" val="261507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5424-3414-F48E-FE1A-AC76A2432BA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7EDB81D-F94E-A9AE-67DC-5FB7CC80766F}"/>
              </a:ext>
            </a:extLst>
          </p:cNvPr>
          <p:cNvPicPr>
            <a:picLocks noGrp="1" noChangeAspect="1"/>
          </p:cNvPicPr>
          <p:nvPr>
            <p:ph idx="1"/>
          </p:nvPr>
        </p:nvPicPr>
        <p:blipFill>
          <a:blip r:embed="rId2"/>
          <a:stretch>
            <a:fillRect/>
          </a:stretch>
        </p:blipFill>
        <p:spPr>
          <a:xfrm>
            <a:off x="529007" y="528547"/>
            <a:ext cx="7647328" cy="5800906"/>
          </a:xfrm>
          <a:prstGeom prst="rect">
            <a:avLst/>
          </a:prstGeom>
        </p:spPr>
      </p:pic>
      <p:sp>
        <p:nvSpPr>
          <p:cNvPr id="5" name="TextBox 4">
            <a:extLst>
              <a:ext uri="{FF2B5EF4-FFF2-40B4-BE49-F238E27FC236}">
                <a16:creationId xmlns:a16="http://schemas.microsoft.com/office/drawing/2014/main" id="{34E2B35B-EFF7-8CA0-6716-AEF5E1F65930}"/>
              </a:ext>
            </a:extLst>
          </p:cNvPr>
          <p:cNvSpPr txBox="1"/>
          <p:nvPr/>
        </p:nvSpPr>
        <p:spPr>
          <a:xfrm>
            <a:off x="8433786" y="1926454"/>
            <a:ext cx="3329127" cy="1200329"/>
          </a:xfrm>
          <a:prstGeom prst="rect">
            <a:avLst/>
          </a:prstGeom>
          <a:noFill/>
        </p:spPr>
        <p:txBody>
          <a:bodyPr wrap="square" rtlCol="0">
            <a:spAutoFit/>
          </a:bodyPr>
          <a:lstStyle/>
          <a:p>
            <a:endParaRPr lang="en-US" dirty="0"/>
          </a:p>
          <a:p>
            <a:r>
              <a:rPr lang="en-US" dirty="0"/>
              <a:t>(</a:t>
            </a:r>
            <a:r>
              <a:rPr lang="en-US" dirty="0" err="1"/>
              <a:t>Kapfidze</a:t>
            </a:r>
            <a:r>
              <a:rPr lang="en-US" dirty="0"/>
              <a:t>, “</a:t>
            </a:r>
            <a:r>
              <a:rPr lang="en-US" dirty="0">
                <a:hlinkClick r:id="rId3"/>
              </a:rPr>
              <a:t>Lending Tree Compares Mortgage Rates by State</a:t>
            </a:r>
            <a:r>
              <a:rPr lang="en-US" dirty="0"/>
              <a:t>”) </a:t>
            </a:r>
          </a:p>
        </p:txBody>
      </p:sp>
    </p:spTree>
    <p:extLst>
      <p:ext uri="{BB962C8B-B14F-4D97-AF65-F5344CB8AC3E}">
        <p14:creationId xmlns:p14="http://schemas.microsoft.com/office/powerpoint/2010/main" val="336156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9D98-D980-2074-D02C-1640BBF66D75}"/>
              </a:ext>
            </a:extLst>
          </p:cNvPr>
          <p:cNvSpPr>
            <a:spLocks noGrp="1"/>
          </p:cNvSpPr>
          <p:nvPr>
            <p:ph type="title"/>
          </p:nvPr>
        </p:nvSpPr>
        <p:spPr/>
        <p:txBody>
          <a:bodyPr/>
          <a:lstStyle/>
          <a:p>
            <a:r>
              <a:rPr lang="en-US" dirty="0"/>
              <a:t>Reason 3: Credit Score</a:t>
            </a:r>
          </a:p>
        </p:txBody>
      </p:sp>
      <p:sp>
        <p:nvSpPr>
          <p:cNvPr id="3" name="Content Placeholder 2">
            <a:extLst>
              <a:ext uri="{FF2B5EF4-FFF2-40B4-BE49-F238E27FC236}">
                <a16:creationId xmlns:a16="http://schemas.microsoft.com/office/drawing/2014/main" id="{ADFF145D-ACEC-299D-439C-94D9143F3E41}"/>
              </a:ext>
            </a:extLst>
          </p:cNvPr>
          <p:cNvSpPr>
            <a:spLocks noGrp="1"/>
          </p:cNvSpPr>
          <p:nvPr>
            <p:ph idx="1"/>
          </p:nvPr>
        </p:nvSpPr>
        <p:spPr/>
        <p:txBody>
          <a:bodyPr/>
          <a:lstStyle/>
          <a:p>
            <a:r>
              <a:rPr lang="en-US" dirty="0"/>
              <a:t>Low credit history is the highest reason for denied mortgage application. This shows that East Asians may struggle with credit.</a:t>
            </a:r>
          </a:p>
          <a:p>
            <a:r>
              <a:rPr lang="en-US" dirty="0"/>
              <a:t>The income of those who were denied due to credit history is relatively close to the other races.</a:t>
            </a:r>
          </a:p>
          <a:p>
            <a:r>
              <a:rPr lang="en-US" dirty="0"/>
              <a:t>East Asians may not be aware of FHA loan that requires lower credit score.</a:t>
            </a:r>
          </a:p>
          <a:p>
            <a:r>
              <a:rPr lang="en-US" dirty="0"/>
              <a:t>Lending institutions may not be giving them more option and education about the different types of loans.</a:t>
            </a:r>
          </a:p>
        </p:txBody>
      </p:sp>
    </p:spTree>
    <p:extLst>
      <p:ext uri="{BB962C8B-B14F-4D97-AF65-F5344CB8AC3E}">
        <p14:creationId xmlns:p14="http://schemas.microsoft.com/office/powerpoint/2010/main" val="290373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523E-C161-216F-64FF-6B2CC811050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3BED206-805C-2F8A-EC54-3F28E23AFF89}"/>
              </a:ext>
            </a:extLst>
          </p:cNvPr>
          <p:cNvSpPr>
            <a:spLocks noGrp="1"/>
          </p:cNvSpPr>
          <p:nvPr>
            <p:ph idx="1"/>
          </p:nvPr>
        </p:nvSpPr>
        <p:spPr/>
        <p:txBody>
          <a:bodyPr/>
          <a:lstStyle/>
          <a:p>
            <a:r>
              <a:rPr lang="en-US" dirty="0"/>
              <a:t>East Asians pay high interest rate…</a:t>
            </a:r>
          </a:p>
          <a:p>
            <a:pPr lvl="1"/>
            <a:r>
              <a:rPr lang="en-US" dirty="0"/>
              <a:t>East Asians’ career choices may not open them up to other types of loans.</a:t>
            </a:r>
          </a:p>
          <a:p>
            <a:pPr lvl="1"/>
            <a:r>
              <a:rPr lang="en-US" dirty="0"/>
              <a:t>East Asians’ ethnic enclaves populate around the states with the high interest rates and property costs.</a:t>
            </a:r>
          </a:p>
          <a:p>
            <a:pPr lvl="1"/>
            <a:r>
              <a:rPr lang="en-US" dirty="0"/>
              <a:t>East Asians, especially those with lower credit scores, may not be taking advantage of various types of loans such as FHA.</a:t>
            </a:r>
          </a:p>
          <a:p>
            <a:pPr lvl="1"/>
            <a:r>
              <a:rPr lang="en-US" dirty="0"/>
              <a:t>Lending institutions could offer more various loan types to East Asians.</a:t>
            </a:r>
          </a:p>
          <a:p>
            <a:endParaRPr lang="en-US" dirty="0"/>
          </a:p>
        </p:txBody>
      </p:sp>
    </p:spTree>
    <p:extLst>
      <p:ext uri="{BB962C8B-B14F-4D97-AF65-F5344CB8AC3E}">
        <p14:creationId xmlns:p14="http://schemas.microsoft.com/office/powerpoint/2010/main" val="25411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206A8-5FE4-DFC4-3CA5-3B6CD984189B}"/>
              </a:ext>
            </a:extLst>
          </p:cNvPr>
          <p:cNvSpPr>
            <a:spLocks noGrp="1"/>
          </p:cNvSpPr>
          <p:nvPr>
            <p:ph type="ctrTitle"/>
          </p:nvPr>
        </p:nvSpPr>
        <p:spPr>
          <a:xfrm>
            <a:off x="890338" y="634654"/>
            <a:ext cx="3734014" cy="3566160"/>
          </a:xfrm>
        </p:spPr>
        <p:txBody>
          <a:bodyPr anchor="b">
            <a:normAutofit/>
          </a:bodyPr>
          <a:lstStyle/>
          <a:p>
            <a:pPr algn="l"/>
            <a:r>
              <a:rPr lang="en-US" sz="4600"/>
              <a:t>East Asians Characteristics</a:t>
            </a:r>
          </a:p>
        </p:txBody>
      </p:sp>
      <p:sp>
        <p:nvSpPr>
          <p:cNvPr id="3" name="Subtitle 2">
            <a:extLst>
              <a:ext uri="{FF2B5EF4-FFF2-40B4-BE49-F238E27FC236}">
                <a16:creationId xmlns:a16="http://schemas.microsoft.com/office/drawing/2014/main" id="{00BF3E62-FE80-1A0D-E89F-34DA8089D4AE}"/>
              </a:ext>
            </a:extLst>
          </p:cNvPr>
          <p:cNvSpPr>
            <a:spLocks noGrp="1"/>
          </p:cNvSpPr>
          <p:nvPr>
            <p:ph type="subTitle" idx="1"/>
          </p:nvPr>
        </p:nvSpPr>
        <p:spPr>
          <a:xfrm>
            <a:off x="890339" y="4636008"/>
            <a:ext cx="3734014" cy="1572768"/>
          </a:xfrm>
        </p:spPr>
        <p:txBody>
          <a:bodyPr>
            <a:normAutofit/>
          </a:bodyPr>
          <a:lstStyle/>
          <a:p>
            <a:pPr algn="l"/>
            <a:r>
              <a:rPr lang="en-US" dirty="0"/>
              <a:t>Chinese, Japanese, Korean</a:t>
            </a:r>
            <a:endParaRPr lang="en-US"/>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661FC9-77E9-E3D7-C6D4-D88BEE97C035}"/>
              </a:ext>
            </a:extLst>
          </p:cNvPr>
          <p:cNvPicPr>
            <a:picLocks noChangeAspect="1"/>
          </p:cNvPicPr>
          <p:nvPr/>
        </p:nvPicPr>
        <p:blipFill rotWithShape="1">
          <a:blip r:embed="rId2"/>
          <a:srcRect l="16826" r="1622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6" name="Picture 5" descr="A picture containing text, businesscard&#10;&#10;Description automatically generated">
            <a:extLst>
              <a:ext uri="{FF2B5EF4-FFF2-40B4-BE49-F238E27FC236}">
                <a16:creationId xmlns:a16="http://schemas.microsoft.com/office/drawing/2014/main" id="{136AEF88-5B82-DA88-E0E9-2BA3B217A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984" y="5017674"/>
            <a:ext cx="2734925" cy="1294560"/>
          </a:xfrm>
          <a:prstGeom prst="rect">
            <a:avLst/>
          </a:prstGeom>
        </p:spPr>
      </p:pic>
    </p:spTree>
    <p:extLst>
      <p:ext uri="{BB962C8B-B14F-4D97-AF65-F5344CB8AC3E}">
        <p14:creationId xmlns:p14="http://schemas.microsoft.com/office/powerpoint/2010/main" val="24045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BF12-5696-8F6D-4B88-70BD82953F21}"/>
              </a:ext>
            </a:extLst>
          </p:cNvPr>
          <p:cNvSpPr>
            <a:spLocks noGrp="1"/>
          </p:cNvSpPr>
          <p:nvPr>
            <p:ph type="title"/>
          </p:nvPr>
        </p:nvSpPr>
        <p:spPr/>
        <p:txBody>
          <a:bodyPr/>
          <a:lstStyle/>
          <a:p>
            <a:r>
              <a:rPr lang="en-US" dirty="0"/>
              <a:t>East Asian Career Choices</a:t>
            </a:r>
          </a:p>
        </p:txBody>
      </p:sp>
      <p:sp>
        <p:nvSpPr>
          <p:cNvPr id="3" name="Content Placeholder 2">
            <a:extLst>
              <a:ext uri="{FF2B5EF4-FFF2-40B4-BE49-F238E27FC236}">
                <a16:creationId xmlns:a16="http://schemas.microsoft.com/office/drawing/2014/main" id="{EB782533-B2B6-B41E-C51A-9EB371C427ED}"/>
              </a:ext>
            </a:extLst>
          </p:cNvPr>
          <p:cNvSpPr>
            <a:spLocks noGrp="1"/>
          </p:cNvSpPr>
          <p:nvPr>
            <p:ph idx="1"/>
          </p:nvPr>
        </p:nvSpPr>
        <p:spPr/>
        <p:txBody>
          <a:bodyPr/>
          <a:lstStyle/>
          <a:p>
            <a:r>
              <a:rPr lang="en-US" b="0" i="0" dirty="0">
                <a:effectLst/>
              </a:rPr>
              <a:t>Careers in STEM field: “According to the U.S. Census Bureau, the majority of Asian Americans are professionals in science and technology fields, and are not as well represented in production, entertainment, social services and humanistic fields.” (</a:t>
            </a:r>
            <a:r>
              <a:rPr lang="en-US" b="0" i="0" dirty="0">
                <a:effectLst/>
                <a:hlinkClick r:id="rId2">
                  <a:extLst>
                    <a:ext uri="{A12FA001-AC4F-418D-AE19-62706E023703}">
                      <ahyp:hlinkClr xmlns:ahyp="http://schemas.microsoft.com/office/drawing/2018/hyperlinkcolor" val="tx"/>
                    </a:ext>
                  </a:extLst>
                </a:hlinkClick>
              </a:rPr>
              <a:t>Ip, “Trends and Reasons behind Asian American Professional Choices”</a:t>
            </a:r>
            <a:r>
              <a:rPr lang="en-US" b="0" i="0" dirty="0">
                <a:effectLst/>
              </a:rPr>
              <a:t>)</a:t>
            </a:r>
          </a:p>
          <a:p>
            <a:r>
              <a:rPr lang="en-US" dirty="0"/>
              <a:t>Reverence to education (</a:t>
            </a:r>
            <a:r>
              <a:rPr lang="en-US" dirty="0">
                <a:hlinkClick r:id="rId3">
                  <a:extLst>
                    <a:ext uri="{A12FA001-AC4F-418D-AE19-62706E023703}">
                      <ahyp:hlinkClr xmlns:ahyp="http://schemas.microsoft.com/office/drawing/2018/hyperlinkcolor" val="tx"/>
                    </a:ext>
                  </a:extLst>
                </a:hlinkClick>
              </a:rPr>
              <a:t>Koh, “The 10 Values That Undergird East Asian Strength and Success”</a:t>
            </a:r>
            <a:r>
              <a:rPr lang="en-US" dirty="0"/>
              <a:t>). </a:t>
            </a:r>
          </a:p>
        </p:txBody>
      </p:sp>
    </p:spTree>
    <p:extLst>
      <p:ext uri="{BB962C8B-B14F-4D97-AF65-F5344CB8AC3E}">
        <p14:creationId xmlns:p14="http://schemas.microsoft.com/office/powerpoint/2010/main" val="386323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5738-6B5E-AD40-E6F8-340E4D94A901}"/>
              </a:ext>
            </a:extLst>
          </p:cNvPr>
          <p:cNvSpPr>
            <a:spLocks noGrp="1"/>
          </p:cNvSpPr>
          <p:nvPr>
            <p:ph type="title"/>
          </p:nvPr>
        </p:nvSpPr>
        <p:spPr/>
        <p:txBody>
          <a:bodyPr/>
          <a:lstStyle/>
          <a:p>
            <a:r>
              <a:rPr lang="en-US" dirty="0"/>
              <a:t>Ethnic Enclave</a:t>
            </a:r>
          </a:p>
        </p:txBody>
      </p:sp>
      <p:sp>
        <p:nvSpPr>
          <p:cNvPr id="3" name="Content Placeholder 2">
            <a:extLst>
              <a:ext uri="{FF2B5EF4-FFF2-40B4-BE49-F238E27FC236}">
                <a16:creationId xmlns:a16="http://schemas.microsoft.com/office/drawing/2014/main" id="{4FFF0835-4FBB-717F-B93F-903B0A971EEB}"/>
              </a:ext>
            </a:extLst>
          </p:cNvPr>
          <p:cNvSpPr>
            <a:spLocks noGrp="1"/>
          </p:cNvSpPr>
          <p:nvPr>
            <p:ph idx="1"/>
          </p:nvPr>
        </p:nvSpPr>
        <p:spPr/>
        <p:txBody>
          <a:bodyPr/>
          <a:lstStyle/>
          <a:p>
            <a:r>
              <a:rPr lang="en-US" dirty="0"/>
              <a:t>Ethnic enclave: “ethnic communities that have a well-developed economic structure that operates mainly through racial/ethnic dynamics” (</a:t>
            </a:r>
            <a:r>
              <a:rPr lang="en-US" dirty="0">
                <a:hlinkClick r:id="rId2"/>
              </a:rPr>
              <a:t>Asian Nation, “Ethnic Communities &amp; Enclaves</a:t>
            </a:r>
            <a:r>
              <a:rPr lang="en-US" dirty="0"/>
              <a:t>”)</a:t>
            </a:r>
          </a:p>
          <a:p>
            <a:r>
              <a:rPr lang="en-US" dirty="0"/>
              <a:t>Sense of familiarity and emotional comfort as immigrants.</a:t>
            </a:r>
          </a:p>
          <a:p>
            <a:r>
              <a:rPr lang="en-US" dirty="0"/>
              <a:t>Lower language barrier.</a:t>
            </a:r>
          </a:p>
          <a:p>
            <a:r>
              <a:rPr lang="en-US" dirty="0"/>
              <a:t>Better adjustment of life in United States</a:t>
            </a:r>
          </a:p>
          <a:p>
            <a:r>
              <a:rPr lang="en-US" dirty="0"/>
              <a:t>Major cities: New York City, Los Angeles, Chicago</a:t>
            </a:r>
          </a:p>
        </p:txBody>
      </p:sp>
    </p:spTree>
    <p:extLst>
      <p:ext uri="{BB962C8B-B14F-4D97-AF65-F5344CB8AC3E}">
        <p14:creationId xmlns:p14="http://schemas.microsoft.com/office/powerpoint/2010/main" val="192177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B3DE-B945-8EE2-486B-E2523A00636D}"/>
              </a:ext>
            </a:extLst>
          </p:cNvPr>
          <p:cNvSpPr>
            <a:spLocks noGrp="1"/>
          </p:cNvSpPr>
          <p:nvPr>
            <p:ph type="title"/>
          </p:nvPr>
        </p:nvSpPr>
        <p:spPr/>
        <p:txBody>
          <a:bodyPr/>
          <a:lstStyle/>
          <a:p>
            <a:endParaRPr lang="en-US" dirty="0"/>
          </a:p>
        </p:txBody>
      </p:sp>
      <p:pic>
        <p:nvPicPr>
          <p:cNvPr id="5" name="Content Placeholder 4" descr="Map&#10;&#10;Description automatically generated">
            <a:extLst>
              <a:ext uri="{FF2B5EF4-FFF2-40B4-BE49-F238E27FC236}">
                <a16:creationId xmlns:a16="http://schemas.microsoft.com/office/drawing/2014/main" id="{80237C18-3CC9-6F1D-6DB5-B3412812C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19785"/>
            <a:ext cx="6507332" cy="5873090"/>
          </a:xfrm>
        </p:spPr>
      </p:pic>
      <p:sp>
        <p:nvSpPr>
          <p:cNvPr id="6" name="TextBox 5">
            <a:extLst>
              <a:ext uri="{FF2B5EF4-FFF2-40B4-BE49-F238E27FC236}">
                <a16:creationId xmlns:a16="http://schemas.microsoft.com/office/drawing/2014/main" id="{5B57616E-FC46-FE99-5931-F0EFDD320739}"/>
              </a:ext>
            </a:extLst>
          </p:cNvPr>
          <p:cNvSpPr txBox="1"/>
          <p:nvPr/>
        </p:nvSpPr>
        <p:spPr>
          <a:xfrm>
            <a:off x="7741328" y="2015232"/>
            <a:ext cx="4234648" cy="1216241"/>
          </a:xfrm>
          <a:prstGeom prst="rect">
            <a:avLst/>
          </a:prstGeom>
          <a:noFill/>
        </p:spPr>
        <p:txBody>
          <a:bodyPr wrap="square" rtlCol="0">
            <a:spAutoFit/>
          </a:bodyPr>
          <a:lstStyle/>
          <a:p>
            <a:r>
              <a:rPr lang="en-US" dirty="0"/>
              <a:t>Asian Americans as a Percentage of total Population per County, 2000 </a:t>
            </a:r>
            <a:r>
              <a:rPr lang="en-US" dirty="0" err="1"/>
              <a:t>CensusScope</a:t>
            </a:r>
            <a:r>
              <a:rPr lang="en-US" dirty="0"/>
              <a:t>/Social Science Data Analysis Network</a:t>
            </a:r>
          </a:p>
        </p:txBody>
      </p:sp>
    </p:spTree>
    <p:extLst>
      <p:ext uri="{BB962C8B-B14F-4D97-AF65-F5344CB8AC3E}">
        <p14:creationId xmlns:p14="http://schemas.microsoft.com/office/powerpoint/2010/main" val="313254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72B8-1B6C-CDCC-A535-4B96A790C2EB}"/>
              </a:ext>
            </a:extLst>
          </p:cNvPr>
          <p:cNvSpPr>
            <a:spLocks noGrp="1"/>
          </p:cNvSpPr>
          <p:nvPr>
            <p:ph type="title"/>
          </p:nvPr>
        </p:nvSpPr>
        <p:spPr/>
        <p:txBody>
          <a:bodyPr/>
          <a:lstStyle/>
          <a:p>
            <a:r>
              <a:rPr lang="en-US" dirty="0"/>
              <a:t>Property Values in Ethnic Enclaves</a:t>
            </a:r>
          </a:p>
        </p:txBody>
      </p:sp>
      <p:sp>
        <p:nvSpPr>
          <p:cNvPr id="3" name="Content Placeholder 2">
            <a:extLst>
              <a:ext uri="{FF2B5EF4-FFF2-40B4-BE49-F238E27FC236}">
                <a16:creationId xmlns:a16="http://schemas.microsoft.com/office/drawing/2014/main" id="{715ABB61-EEC4-2C54-6AE1-F2818E2BC482}"/>
              </a:ext>
            </a:extLst>
          </p:cNvPr>
          <p:cNvSpPr>
            <a:spLocks noGrp="1"/>
          </p:cNvSpPr>
          <p:nvPr>
            <p:ph idx="1"/>
          </p:nvPr>
        </p:nvSpPr>
        <p:spPr/>
        <p:txBody>
          <a:bodyPr/>
          <a:lstStyle/>
          <a:p>
            <a:r>
              <a:rPr lang="en-US" dirty="0"/>
              <a:t>New York, California, and Washington was within the top four states with the highest home prices (</a:t>
            </a:r>
            <a:r>
              <a:rPr lang="en-US" dirty="0" err="1">
                <a:hlinkClick r:id="rId2"/>
              </a:rPr>
              <a:t>Biermeier</a:t>
            </a:r>
            <a:r>
              <a:rPr lang="en-US" dirty="0">
                <a:hlinkClick r:id="rId2"/>
              </a:rPr>
              <a:t> &amp; Allen “15 States with the Highest </a:t>
            </a:r>
            <a:r>
              <a:rPr lang="en-US" dirty="0" err="1">
                <a:hlinkClick r:id="rId2"/>
              </a:rPr>
              <a:t>Highest</a:t>
            </a:r>
            <a:r>
              <a:rPr lang="en-US" dirty="0">
                <a:hlinkClick r:id="rId2"/>
              </a:rPr>
              <a:t> Average Home Prices”)</a:t>
            </a:r>
            <a:endParaRPr lang="en-US" dirty="0"/>
          </a:p>
        </p:txBody>
      </p:sp>
    </p:spTree>
    <p:extLst>
      <p:ext uri="{BB962C8B-B14F-4D97-AF65-F5344CB8AC3E}">
        <p14:creationId xmlns:p14="http://schemas.microsoft.com/office/powerpoint/2010/main" val="244695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hlinkClick r:id="rId2"/>
            <a:extLst>
              <a:ext uri="{FF2B5EF4-FFF2-40B4-BE49-F238E27FC236}">
                <a16:creationId xmlns:a16="http://schemas.microsoft.com/office/drawing/2014/main" id="{C8335294-E354-3F06-EA1B-DFA1058EBDE4}"/>
              </a:ext>
            </a:extLst>
          </p:cNvPr>
          <p:cNvPicPr>
            <a:picLocks noChangeAspect="1"/>
          </p:cNvPicPr>
          <p:nvPr/>
        </p:nvPicPr>
        <p:blipFill rotWithShape="1">
          <a:blip r:embed="rId3"/>
          <a:srcRect r="15627" b="-1"/>
          <a:stretch/>
        </p:blipFill>
        <p:spPr>
          <a:xfrm>
            <a:off x="3523488" y="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124557-C530-862E-3BA4-7D9D12DEF846}"/>
              </a:ext>
            </a:extLst>
          </p:cNvPr>
          <p:cNvSpPr>
            <a:spLocks noGrp="1"/>
          </p:cNvSpPr>
          <p:nvPr>
            <p:ph type="ctrTitle"/>
          </p:nvPr>
        </p:nvSpPr>
        <p:spPr>
          <a:xfrm>
            <a:off x="477981" y="1122363"/>
            <a:ext cx="4023360" cy="3204134"/>
          </a:xfrm>
        </p:spPr>
        <p:txBody>
          <a:bodyPr anchor="b">
            <a:normAutofit/>
          </a:bodyPr>
          <a:lstStyle/>
          <a:p>
            <a:pPr algn="l"/>
            <a:r>
              <a:rPr lang="en-US" sz="4800" dirty="0"/>
              <a:t>Tableau Dashboard</a:t>
            </a:r>
          </a:p>
        </p:txBody>
      </p:sp>
      <p:sp>
        <p:nvSpPr>
          <p:cNvPr id="3" name="Subtitle 2">
            <a:extLst>
              <a:ext uri="{FF2B5EF4-FFF2-40B4-BE49-F238E27FC236}">
                <a16:creationId xmlns:a16="http://schemas.microsoft.com/office/drawing/2014/main" id="{BDF90FB0-8E0F-B900-9B93-56D7BCF47F35}"/>
              </a:ext>
            </a:extLst>
          </p:cNvPr>
          <p:cNvSpPr>
            <a:spLocks noGrp="1"/>
          </p:cNvSpPr>
          <p:nvPr>
            <p:ph type="subTitle" idx="1"/>
          </p:nvPr>
        </p:nvSpPr>
        <p:spPr>
          <a:xfrm>
            <a:off x="477980" y="4872922"/>
            <a:ext cx="9536032" cy="1208141"/>
          </a:xfrm>
        </p:spPr>
        <p:txBody>
          <a:bodyPr>
            <a:normAutofit/>
          </a:bodyPr>
          <a:lstStyle/>
          <a:p>
            <a:pPr algn="l"/>
            <a:r>
              <a:rPr lang="en-US" sz="2800" dirty="0">
                <a:hlinkClick r:id="rId2"/>
              </a:rPr>
              <a:t>East Asians' Borrowing Patterns for Home | Tableau Public</a:t>
            </a:r>
            <a:endParaRPr lang="en-US" sz="3600" dirty="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35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0272-FFC3-5285-097D-3A8E89844D35}"/>
              </a:ext>
            </a:extLst>
          </p:cNvPr>
          <p:cNvSpPr>
            <a:spLocks noGrp="1"/>
          </p:cNvSpPr>
          <p:nvPr>
            <p:ph type="title"/>
          </p:nvPr>
        </p:nvSpPr>
        <p:spPr/>
        <p:txBody>
          <a:bodyPr/>
          <a:lstStyle/>
          <a:p>
            <a:r>
              <a:rPr lang="en-US" dirty="0"/>
              <a:t>Tableau Dashboard…Question</a:t>
            </a:r>
          </a:p>
        </p:txBody>
      </p:sp>
      <p:sp>
        <p:nvSpPr>
          <p:cNvPr id="3" name="Content Placeholder 2">
            <a:extLst>
              <a:ext uri="{FF2B5EF4-FFF2-40B4-BE49-F238E27FC236}">
                <a16:creationId xmlns:a16="http://schemas.microsoft.com/office/drawing/2014/main" id="{2328422E-CA52-4E14-DB6B-473768736122}"/>
              </a:ext>
            </a:extLst>
          </p:cNvPr>
          <p:cNvSpPr>
            <a:spLocks noGrp="1"/>
          </p:cNvSpPr>
          <p:nvPr>
            <p:ph idx="1"/>
          </p:nvPr>
        </p:nvSpPr>
        <p:spPr/>
        <p:txBody>
          <a:bodyPr/>
          <a:lstStyle/>
          <a:p>
            <a:r>
              <a:rPr lang="en-US" dirty="0"/>
              <a:t>East Asians’ income on the graph correlates to the that of their popular STEM career choices</a:t>
            </a:r>
          </a:p>
          <a:p>
            <a:r>
              <a:rPr lang="en-US" dirty="0"/>
              <a:t>East Asians pay the highest amount of property cost</a:t>
            </a:r>
          </a:p>
          <a:p>
            <a:r>
              <a:rPr lang="en-US" dirty="0"/>
              <a:t>East Asians pay the highest mortgage interest rate</a:t>
            </a:r>
          </a:p>
          <a:p>
            <a:endParaRPr lang="en-US" dirty="0"/>
          </a:p>
          <a:p>
            <a:pPr marL="0" indent="0">
              <a:buNone/>
            </a:pPr>
            <a:r>
              <a:rPr lang="en-US" dirty="0"/>
              <a:t>Q. Why do they pay the highest interest rate? Could it be the result of unfair lending by the financial institutions? Or is it </a:t>
            </a:r>
            <a:r>
              <a:rPr lang="en-US"/>
              <a:t>due to East </a:t>
            </a:r>
            <a:r>
              <a:rPr lang="en-US" dirty="0"/>
              <a:t>Asian characteristics?</a:t>
            </a:r>
          </a:p>
        </p:txBody>
      </p:sp>
    </p:spTree>
    <p:extLst>
      <p:ext uri="{BB962C8B-B14F-4D97-AF65-F5344CB8AC3E}">
        <p14:creationId xmlns:p14="http://schemas.microsoft.com/office/powerpoint/2010/main" val="143898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74CB-0284-7BBC-5428-58D202776E9E}"/>
              </a:ext>
            </a:extLst>
          </p:cNvPr>
          <p:cNvSpPr>
            <a:spLocks noGrp="1"/>
          </p:cNvSpPr>
          <p:nvPr>
            <p:ph type="title"/>
          </p:nvPr>
        </p:nvSpPr>
        <p:spPr/>
        <p:txBody>
          <a:bodyPr/>
          <a:lstStyle/>
          <a:p>
            <a:r>
              <a:rPr lang="en-US" dirty="0"/>
              <a:t>Reason 1: Conventional Loans</a:t>
            </a:r>
          </a:p>
        </p:txBody>
      </p:sp>
      <p:sp>
        <p:nvSpPr>
          <p:cNvPr id="3" name="Content Placeholder 2">
            <a:extLst>
              <a:ext uri="{FF2B5EF4-FFF2-40B4-BE49-F238E27FC236}">
                <a16:creationId xmlns:a16="http://schemas.microsoft.com/office/drawing/2014/main" id="{13BAFF2B-C76D-7E63-AA2C-84132817B4DB}"/>
              </a:ext>
            </a:extLst>
          </p:cNvPr>
          <p:cNvSpPr>
            <a:spLocks noGrp="1"/>
          </p:cNvSpPr>
          <p:nvPr>
            <p:ph idx="1"/>
          </p:nvPr>
        </p:nvSpPr>
        <p:spPr/>
        <p:txBody>
          <a:bodyPr/>
          <a:lstStyle/>
          <a:p>
            <a:r>
              <a:rPr lang="en-US" dirty="0"/>
              <a:t>Conventional loan is often the most expensive loan type among the four loans. </a:t>
            </a:r>
          </a:p>
          <a:p>
            <a:r>
              <a:rPr lang="en-US" dirty="0"/>
              <a:t>It requires a good amount of down payment and good credit score.</a:t>
            </a:r>
          </a:p>
          <a:p>
            <a:r>
              <a:rPr lang="en-US" dirty="0"/>
              <a:t>East Asians’ career choice in STEM may deter them from joining the military or own a farm. Thus, many of them will not qualify for VA loan or the loan for the farm owners.</a:t>
            </a:r>
          </a:p>
          <a:p>
            <a:r>
              <a:rPr lang="en-US" dirty="0"/>
              <a:t>East Asians may not be taking advantage of the FHA loan.</a:t>
            </a:r>
          </a:p>
          <a:p>
            <a:endParaRPr lang="en-US" dirty="0"/>
          </a:p>
        </p:txBody>
      </p:sp>
    </p:spTree>
    <p:extLst>
      <p:ext uri="{BB962C8B-B14F-4D97-AF65-F5344CB8AC3E}">
        <p14:creationId xmlns:p14="http://schemas.microsoft.com/office/powerpoint/2010/main" val="2547179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113</TotalTime>
  <Words>603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Mortgage Borrowing Patterns in East Asians</vt:lpstr>
      <vt:lpstr>East Asians Characteristics</vt:lpstr>
      <vt:lpstr>East Asian Career Choices</vt:lpstr>
      <vt:lpstr>Ethnic Enclave</vt:lpstr>
      <vt:lpstr>PowerPoint Presentation</vt:lpstr>
      <vt:lpstr>Property Values in Ethnic Enclaves</vt:lpstr>
      <vt:lpstr>Tableau Dashboard</vt:lpstr>
      <vt:lpstr>Tableau Dashboard…Question</vt:lpstr>
      <vt:lpstr>Reason 1: Conventional Loans</vt:lpstr>
      <vt:lpstr>Reason 2: Ethnic Enclaves and Property Value</vt:lpstr>
      <vt:lpstr>PowerPoint Presentation</vt:lpstr>
      <vt:lpstr>Reason 3: Credit Score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Borrowing Patterns in East Asians</dc:title>
  <dc:creator>Paffu paffu</dc:creator>
  <cp:lastModifiedBy>Paffu paffu</cp:lastModifiedBy>
  <cp:revision>26</cp:revision>
  <dcterms:created xsi:type="dcterms:W3CDTF">2023-03-11T21:58:32Z</dcterms:created>
  <dcterms:modified xsi:type="dcterms:W3CDTF">2023-03-11T23:52:28Z</dcterms:modified>
</cp:coreProperties>
</file>