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77"/>
  </p:notesMasterIdLst>
  <p:sldIdLst>
    <p:sldId id="256" r:id="rId2"/>
    <p:sldId id="333" r:id="rId3"/>
    <p:sldId id="257" r:id="rId4"/>
    <p:sldId id="322" r:id="rId5"/>
    <p:sldId id="258" r:id="rId6"/>
    <p:sldId id="279" r:id="rId7"/>
    <p:sldId id="259" r:id="rId8"/>
    <p:sldId id="323" r:id="rId9"/>
    <p:sldId id="260" r:id="rId10"/>
    <p:sldId id="261" r:id="rId11"/>
    <p:sldId id="324" r:id="rId12"/>
    <p:sldId id="280" r:id="rId13"/>
    <p:sldId id="281" r:id="rId14"/>
    <p:sldId id="262" r:id="rId15"/>
    <p:sldId id="263" r:id="rId16"/>
    <p:sldId id="264" r:id="rId17"/>
    <p:sldId id="325" r:id="rId18"/>
    <p:sldId id="282" r:id="rId19"/>
    <p:sldId id="283" r:id="rId20"/>
    <p:sldId id="284" r:id="rId21"/>
    <p:sldId id="285" r:id="rId22"/>
    <p:sldId id="286" r:id="rId23"/>
    <p:sldId id="265" r:id="rId24"/>
    <p:sldId id="326" r:id="rId25"/>
    <p:sldId id="266" r:id="rId26"/>
    <p:sldId id="267" r:id="rId27"/>
    <p:sldId id="300" r:id="rId28"/>
    <p:sldId id="301" r:id="rId29"/>
    <p:sldId id="302" r:id="rId30"/>
    <p:sldId id="327" r:id="rId31"/>
    <p:sldId id="268" r:id="rId32"/>
    <p:sldId id="287" r:id="rId33"/>
    <p:sldId id="288" r:id="rId34"/>
    <p:sldId id="289" r:id="rId35"/>
    <p:sldId id="269" r:id="rId36"/>
    <p:sldId id="304" r:id="rId37"/>
    <p:sldId id="303" r:id="rId38"/>
    <p:sldId id="270" r:id="rId39"/>
    <p:sldId id="290" r:id="rId40"/>
    <p:sldId id="271" r:id="rId41"/>
    <p:sldId id="307" r:id="rId42"/>
    <p:sldId id="306" r:id="rId43"/>
    <p:sldId id="272" r:id="rId44"/>
    <p:sldId id="291" r:id="rId45"/>
    <p:sldId id="292" r:id="rId46"/>
    <p:sldId id="293" r:id="rId47"/>
    <p:sldId id="273" r:id="rId48"/>
    <p:sldId id="308" r:id="rId49"/>
    <p:sldId id="274" r:id="rId50"/>
    <p:sldId id="275" r:id="rId51"/>
    <p:sldId id="329" r:id="rId52"/>
    <p:sldId id="276" r:id="rId53"/>
    <p:sldId id="309" r:id="rId54"/>
    <p:sldId id="328" r:id="rId55"/>
    <p:sldId id="277" r:id="rId56"/>
    <p:sldId id="310" r:id="rId57"/>
    <p:sldId id="311" r:id="rId58"/>
    <p:sldId id="312" r:id="rId59"/>
    <p:sldId id="278" r:id="rId60"/>
    <p:sldId id="313" r:id="rId61"/>
    <p:sldId id="314" r:id="rId62"/>
    <p:sldId id="296" r:id="rId63"/>
    <p:sldId id="299" r:id="rId64"/>
    <p:sldId id="297" r:id="rId65"/>
    <p:sldId id="298" r:id="rId66"/>
    <p:sldId id="315" r:id="rId67"/>
    <p:sldId id="317" r:id="rId68"/>
    <p:sldId id="319" r:id="rId69"/>
    <p:sldId id="332" r:id="rId70"/>
    <p:sldId id="318" r:id="rId71"/>
    <p:sldId id="316" r:id="rId72"/>
    <p:sldId id="330" r:id="rId73"/>
    <p:sldId id="320" r:id="rId74"/>
    <p:sldId id="331" r:id="rId75"/>
    <p:sldId id="32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6850" autoAdjust="0"/>
  </p:normalViewPr>
  <p:slideViewPr>
    <p:cSldViewPr snapToGrid="0">
      <p:cViewPr varScale="1">
        <p:scale>
          <a:sx n="68" d="100"/>
          <a:sy n="68" d="100"/>
        </p:scale>
        <p:origin x="1014" y="6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2826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00AB7-E271-4EF4-A537-15A75E9E3CAD}"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27688-314D-4C6B-9C93-768067BD5F2C}" type="slidenum">
              <a:rPr lang="en-US" smtClean="0"/>
              <a:t>‹#›</a:t>
            </a:fld>
            <a:endParaRPr lang="en-US"/>
          </a:p>
        </p:txBody>
      </p:sp>
    </p:spTree>
    <p:extLst>
      <p:ext uri="{BB962C8B-B14F-4D97-AF65-F5344CB8AC3E}">
        <p14:creationId xmlns:p14="http://schemas.microsoft.com/office/powerpoint/2010/main" val="289718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1</a:t>
            </a:fld>
            <a:endParaRPr lang="en-US"/>
          </a:p>
        </p:txBody>
      </p:sp>
    </p:spTree>
    <p:extLst>
      <p:ext uri="{BB962C8B-B14F-4D97-AF65-F5344CB8AC3E}">
        <p14:creationId xmlns:p14="http://schemas.microsoft.com/office/powerpoint/2010/main" val="2370755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No high school degree</a:t>
            </a:r>
          </a:p>
        </p:txBody>
      </p:sp>
      <p:sp>
        <p:nvSpPr>
          <p:cNvPr id="4" name="Slide Number Placeholder 3"/>
          <p:cNvSpPr>
            <a:spLocks noGrp="1"/>
          </p:cNvSpPr>
          <p:nvPr>
            <p:ph type="sldNum" sz="quarter" idx="5"/>
          </p:nvPr>
        </p:nvSpPr>
        <p:spPr/>
        <p:txBody>
          <a:bodyPr/>
          <a:lstStyle/>
          <a:p>
            <a:fld id="{1C327688-314D-4C6B-9C93-768067BD5F2C}" type="slidenum">
              <a:rPr lang="en-US" smtClean="0"/>
              <a:t>19</a:t>
            </a:fld>
            <a:endParaRPr lang="en-US"/>
          </a:p>
        </p:txBody>
      </p:sp>
    </p:spTree>
    <p:extLst>
      <p:ext uri="{BB962C8B-B14F-4D97-AF65-F5344CB8AC3E}">
        <p14:creationId xmlns:p14="http://schemas.microsoft.com/office/powerpoint/2010/main" val="44271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No high school degree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20</a:t>
            </a:fld>
            <a:endParaRPr lang="en-US"/>
          </a:p>
        </p:txBody>
      </p:sp>
    </p:spTree>
    <p:extLst>
      <p:ext uri="{BB962C8B-B14F-4D97-AF65-F5344CB8AC3E}">
        <p14:creationId xmlns:p14="http://schemas.microsoft.com/office/powerpoint/2010/main" val="101498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No high school degree</a:t>
            </a:r>
          </a:p>
        </p:txBody>
      </p:sp>
      <p:sp>
        <p:nvSpPr>
          <p:cNvPr id="4" name="Slide Number Placeholder 3"/>
          <p:cNvSpPr>
            <a:spLocks noGrp="1"/>
          </p:cNvSpPr>
          <p:nvPr>
            <p:ph type="sldNum" sz="quarter" idx="5"/>
          </p:nvPr>
        </p:nvSpPr>
        <p:spPr/>
        <p:txBody>
          <a:bodyPr/>
          <a:lstStyle/>
          <a:p>
            <a:fld id="{1C327688-314D-4C6B-9C93-768067BD5F2C}" type="slidenum">
              <a:rPr lang="en-US" smtClean="0"/>
              <a:t>21</a:t>
            </a:fld>
            <a:endParaRPr lang="en-US"/>
          </a:p>
        </p:txBody>
      </p:sp>
    </p:spTree>
    <p:extLst>
      <p:ext uri="{BB962C8B-B14F-4D97-AF65-F5344CB8AC3E}">
        <p14:creationId xmlns:p14="http://schemas.microsoft.com/office/powerpoint/2010/main" val="4261082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Some ESL/international students take the GED. This criteria </a:t>
            </a:r>
            <a:r>
              <a:rPr lang="en-US" sz="1800" b="0" dirty="0">
                <a:effectLst/>
                <a:latin typeface="Calibri" panose="020F0502020204030204" pitchFamily="34" charset="0"/>
                <a:ea typeface="Malgun Gothic" panose="020B0503020000020004" pitchFamily="34" charset="-127"/>
                <a:cs typeface="Times New Roman" panose="02020603050405020304" pitchFamily="18" charset="0"/>
              </a:rPr>
              <a:t>would exclude international students who take GED. </a:t>
            </a:r>
            <a:r>
              <a:rPr lang="en-US" sz="1800" b="0" dirty="0" err="1">
                <a:effectLst/>
                <a:latin typeface="Calibri" panose="020F0502020204030204" pitchFamily="34" charset="0"/>
                <a:ea typeface="Malgun Gothic" panose="020B0503020000020004" pitchFamily="34" charset="-127"/>
                <a:cs typeface="Times New Roman" panose="02020603050405020304" pitchFamily="18" charset="0"/>
              </a:rPr>
              <a:t>RuleID</a:t>
            </a:r>
            <a:r>
              <a:rPr lang="en-US" sz="1800" b="0" dirty="0">
                <a:effectLst/>
                <a:latin typeface="Calibri" panose="020F0502020204030204" pitchFamily="34" charset="0"/>
                <a:ea typeface="Malgun Gothic" panose="020B0503020000020004" pitchFamily="34" charset="-127"/>
                <a:cs typeface="Times New Roman" panose="02020603050405020304" pitchFamily="18" charset="0"/>
              </a:rPr>
              <a:t> 6 is written for ESL applicants, but rule ID 6 does not consider GED scores</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22</a:t>
            </a:fld>
            <a:endParaRPr lang="en-US"/>
          </a:p>
        </p:txBody>
      </p:sp>
    </p:spTree>
    <p:extLst>
      <p:ext uri="{BB962C8B-B14F-4D97-AF65-F5344CB8AC3E}">
        <p14:creationId xmlns:p14="http://schemas.microsoft.com/office/powerpoint/2010/main" val="424253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Rule ID 2 seems to be written for both GED and international applicants. </a:t>
            </a:r>
          </a:p>
          <a:p>
            <a:pPr marL="0" marR="0">
              <a:lnSpc>
                <a:spcPct val="107000"/>
              </a:lnSpc>
              <a:spcBef>
                <a:spcPts val="0"/>
              </a:spcBef>
              <a:spcAft>
                <a:spcPts val="80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From regular GED applicant’s point of view, this rule requires 4 units of English because they normally do not take the TOEFL. Many GED applicants do not have regular English subject units unless they attended a regular high school initially. Also, many GED applicants may not have taken the Trigonometry course or have subject average for Math.</a:t>
            </a:r>
          </a:p>
          <a:p>
            <a:pPr marL="0" marR="0">
              <a:lnSpc>
                <a:spcPct val="107000"/>
              </a:lnSpc>
              <a:spcBef>
                <a:spcPts val="0"/>
              </a:spcBef>
              <a:spcAft>
                <a:spcPts val="80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From the international student’s point of view, this rule requires that the international students have GED diploma. In addition, this rule requires that they be proficient in Reading and Writing (proficiency = ALL). If the proficiency index takes the TOEFL scores into consideration, this rule is fine. However, PI index only looks at secondary school classes. PI index does not get calculated if the student has ESL indicator. It seems best to separate this rule into GED and international rules. I have observed in other colleges’ rules that International rule normally requires Math proficiency and TOEFL scores, not all proficiency. Freshman Rule ID 1 and 2 should be revisited for Liberal Arts, Science, Architecture, and Engineering.</a:t>
            </a:r>
          </a:p>
          <a:p>
            <a:pPr marL="0" marR="0">
              <a:lnSpc>
                <a:spcPct val="107000"/>
              </a:lnSpc>
              <a:spcBef>
                <a:spcPts val="0"/>
              </a:spcBef>
              <a:spcAft>
                <a:spcPts val="80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CBT scores is incorrect in </a:t>
            </a:r>
            <a:r>
              <a:rPr lang="en-US" sz="1800" b="0" i="0" u="none" strike="noStrike" baseline="0" dirty="0">
                <a:solidFill>
                  <a:srgbClr val="2F5497"/>
                </a:solidFill>
                <a:latin typeface="CIDFont+F2"/>
              </a:rPr>
              <a:t>Freshman Admit Rule- CSI, ENGG, ARCH ID 1,2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C327688-314D-4C6B-9C93-768067BD5F2C}" type="slidenum">
              <a:rPr lang="en-US" smtClean="0"/>
              <a:t>25</a:t>
            </a:fld>
            <a:endParaRPr lang="en-US"/>
          </a:p>
        </p:txBody>
      </p:sp>
    </p:spTree>
    <p:extLst>
      <p:ext uri="{BB962C8B-B14F-4D97-AF65-F5344CB8AC3E}">
        <p14:creationId xmlns:p14="http://schemas.microsoft.com/office/powerpoint/2010/main" val="2827656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This rules looks at both regular high school and GED applicants. This rule requires GED applicants to have taken trigonometry subject or Trig regents. </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31</a:t>
            </a:fld>
            <a:endParaRPr lang="en-US"/>
          </a:p>
        </p:txBody>
      </p:sp>
    </p:spTree>
    <p:extLst>
      <p:ext uri="{BB962C8B-B14F-4D97-AF65-F5344CB8AC3E}">
        <p14:creationId xmlns:p14="http://schemas.microsoft.com/office/powerpoint/2010/main" val="4052747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What is greater than Yes/truth? Did not make logical sense. Perhaps &gt; needs to be dropped. </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32</a:t>
            </a:fld>
            <a:endParaRPr lang="en-US"/>
          </a:p>
        </p:txBody>
      </p:sp>
    </p:spTree>
    <p:extLst>
      <p:ext uri="{BB962C8B-B14F-4D97-AF65-F5344CB8AC3E}">
        <p14:creationId xmlns:p14="http://schemas.microsoft.com/office/powerpoint/2010/main" val="643709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Missing Duolingo.</a:t>
            </a:r>
          </a:p>
        </p:txBody>
      </p:sp>
      <p:sp>
        <p:nvSpPr>
          <p:cNvPr id="4" name="Slide Number Placeholder 3"/>
          <p:cNvSpPr>
            <a:spLocks noGrp="1"/>
          </p:cNvSpPr>
          <p:nvPr>
            <p:ph type="sldNum" sz="quarter" idx="5"/>
          </p:nvPr>
        </p:nvSpPr>
        <p:spPr/>
        <p:txBody>
          <a:bodyPr/>
          <a:lstStyle/>
          <a:p>
            <a:fld id="{1C327688-314D-4C6B-9C93-768067BD5F2C}" type="slidenum">
              <a:rPr lang="en-US" smtClean="0"/>
              <a:t>33</a:t>
            </a:fld>
            <a:endParaRPr lang="en-US"/>
          </a:p>
        </p:txBody>
      </p:sp>
    </p:spTree>
    <p:extLst>
      <p:ext uri="{BB962C8B-B14F-4D97-AF65-F5344CB8AC3E}">
        <p14:creationId xmlns:p14="http://schemas.microsoft.com/office/powerpoint/2010/main" val="312071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Duolingo is missing</a:t>
            </a:r>
          </a:p>
        </p:txBody>
      </p:sp>
      <p:sp>
        <p:nvSpPr>
          <p:cNvPr id="4" name="Slide Number Placeholder 3"/>
          <p:cNvSpPr>
            <a:spLocks noGrp="1"/>
          </p:cNvSpPr>
          <p:nvPr>
            <p:ph type="sldNum" sz="quarter" idx="5"/>
          </p:nvPr>
        </p:nvSpPr>
        <p:spPr/>
        <p:txBody>
          <a:bodyPr/>
          <a:lstStyle/>
          <a:p>
            <a:fld id="{1C327688-314D-4C6B-9C93-768067BD5F2C}" type="slidenum">
              <a:rPr lang="en-US" smtClean="0"/>
              <a:t>34</a:t>
            </a:fld>
            <a:endParaRPr lang="en-US"/>
          </a:p>
        </p:txBody>
      </p:sp>
    </p:spTree>
    <p:extLst>
      <p:ext uri="{BB962C8B-B14F-4D97-AF65-F5344CB8AC3E}">
        <p14:creationId xmlns:p14="http://schemas.microsoft.com/office/powerpoint/2010/main" val="3165746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This seems to be a rule written for international students for the ESL indicator is Yes and it considers TOEFL. This rule requires that the international students have the GED diploma and scores. Maybe the top section can include ‘</a:t>
            </a:r>
            <a:r>
              <a:rPr lang="en-US" sz="1800" dirty="0" err="1">
                <a:effectLst/>
                <a:latin typeface="Calibri" panose="020F0502020204030204" pitchFamily="34" charset="0"/>
                <a:ea typeface="Malgun Gothic" panose="020B0503020000020004" pitchFamily="34" charset="-127"/>
                <a:cs typeface="Times New Roman" panose="02020603050405020304" pitchFamily="18" charset="0"/>
              </a:rPr>
              <a:t>HS_diploma</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 Y or </a:t>
            </a:r>
            <a:r>
              <a:rPr lang="en-US" sz="1800" dirty="0" err="1">
                <a:effectLst/>
                <a:latin typeface="Calibri" panose="020F0502020204030204" pitchFamily="34" charset="0"/>
                <a:ea typeface="Malgun Gothic" panose="020B0503020000020004" pitchFamily="34" charset="-127"/>
                <a:cs typeface="Times New Roman" panose="02020603050405020304" pitchFamily="18" charset="0"/>
              </a:rPr>
              <a:t>HSE_diploma</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=Y’ and high school average can be included in the second section with an OR. This rule is also missing Duolingo scores.</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38</a:t>
            </a:fld>
            <a:endParaRPr lang="en-US"/>
          </a:p>
        </p:txBody>
      </p:sp>
    </p:spTree>
    <p:extLst>
      <p:ext uri="{BB962C8B-B14F-4D97-AF65-F5344CB8AC3E}">
        <p14:creationId xmlns:p14="http://schemas.microsoft.com/office/powerpoint/2010/main" val="402297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This rule looks at both domestic and international students since TOEFL scores can be used to replace English units. However, many international students do not have English subject GPA, which is required here. For international students, this rule excludes applicants from non-English speaking countries because they do not receive English subject average in evaluation. </a:t>
            </a:r>
            <a:endParaRPr lang="en-US" sz="1100" dirty="0"/>
          </a:p>
        </p:txBody>
      </p:sp>
      <p:sp>
        <p:nvSpPr>
          <p:cNvPr id="4" name="Slide Number Placeholder 3"/>
          <p:cNvSpPr>
            <a:spLocks noGrp="1"/>
          </p:cNvSpPr>
          <p:nvPr>
            <p:ph type="sldNum" sz="quarter" idx="5"/>
          </p:nvPr>
        </p:nvSpPr>
        <p:spPr/>
        <p:txBody>
          <a:bodyPr/>
          <a:lstStyle/>
          <a:p>
            <a:fld id="{1C327688-314D-4C6B-9C93-768067BD5F2C}" type="slidenum">
              <a:rPr lang="en-US" smtClean="0"/>
              <a:t>5</a:t>
            </a:fld>
            <a:endParaRPr lang="en-US"/>
          </a:p>
        </p:txBody>
      </p:sp>
    </p:spTree>
    <p:extLst>
      <p:ext uri="{BB962C8B-B14F-4D97-AF65-F5344CB8AC3E}">
        <p14:creationId xmlns:p14="http://schemas.microsoft.com/office/powerpoint/2010/main" val="2240735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It is not clear whether this rule is written for GED applicants or foreign applicants. The ESL indicator is present without the consideration of the TOEFL scores. Also HS Graduation Date 18 months is required as No earlier and later Yes. This rule needs more clarification.</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39</a:t>
            </a:fld>
            <a:endParaRPr lang="en-US"/>
          </a:p>
        </p:txBody>
      </p:sp>
    </p:spTree>
    <p:extLst>
      <p:ext uri="{BB962C8B-B14F-4D97-AF65-F5344CB8AC3E}">
        <p14:creationId xmlns:p14="http://schemas.microsoft.com/office/powerpoint/2010/main" val="287630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Rule ID6 &amp; 7 seem to be identical. One can be deleted.</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43</a:t>
            </a:fld>
            <a:endParaRPr lang="en-US"/>
          </a:p>
        </p:txBody>
      </p:sp>
    </p:spTree>
    <p:extLst>
      <p:ext uri="{BB962C8B-B14F-4D97-AF65-F5344CB8AC3E}">
        <p14:creationId xmlns:p14="http://schemas.microsoft.com/office/powerpoint/2010/main" val="89428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This rule may accept every Transfer applicant with a high school diploma. This might be going against the Rule ID1, 2, 3, 4 that requires certain GPA for certain programs. This rule needs to exclude applicants engineering, biology, nursing etc.</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44</a:t>
            </a:fld>
            <a:endParaRPr lang="en-US"/>
          </a:p>
        </p:txBody>
      </p:sp>
    </p:spTree>
    <p:extLst>
      <p:ext uri="{BB962C8B-B14F-4D97-AF65-F5344CB8AC3E}">
        <p14:creationId xmlns:p14="http://schemas.microsoft.com/office/powerpoint/2010/main" val="554994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Missing DUOLINGO</a:t>
            </a:r>
          </a:p>
        </p:txBody>
      </p:sp>
      <p:sp>
        <p:nvSpPr>
          <p:cNvPr id="4" name="Slide Number Placeholder 3"/>
          <p:cNvSpPr>
            <a:spLocks noGrp="1"/>
          </p:cNvSpPr>
          <p:nvPr>
            <p:ph type="sldNum" sz="quarter" idx="5"/>
          </p:nvPr>
        </p:nvSpPr>
        <p:spPr/>
        <p:txBody>
          <a:bodyPr/>
          <a:lstStyle/>
          <a:p>
            <a:fld id="{1C327688-314D-4C6B-9C93-768067BD5F2C}" type="slidenum">
              <a:rPr lang="en-US" smtClean="0"/>
              <a:t>45</a:t>
            </a:fld>
            <a:endParaRPr lang="en-US"/>
          </a:p>
        </p:txBody>
      </p:sp>
    </p:spTree>
    <p:extLst>
      <p:ext uri="{BB962C8B-B14F-4D97-AF65-F5344CB8AC3E}">
        <p14:creationId xmlns:p14="http://schemas.microsoft.com/office/powerpoint/2010/main" val="1151052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Missing DUOLINGO</a:t>
            </a:r>
          </a:p>
        </p:txBody>
      </p:sp>
      <p:sp>
        <p:nvSpPr>
          <p:cNvPr id="4" name="Slide Number Placeholder 3"/>
          <p:cNvSpPr>
            <a:spLocks noGrp="1"/>
          </p:cNvSpPr>
          <p:nvPr>
            <p:ph type="sldNum" sz="quarter" idx="5"/>
          </p:nvPr>
        </p:nvSpPr>
        <p:spPr/>
        <p:txBody>
          <a:bodyPr/>
          <a:lstStyle/>
          <a:p>
            <a:fld id="{1C327688-314D-4C6B-9C93-768067BD5F2C}" type="slidenum">
              <a:rPr lang="en-US" smtClean="0"/>
              <a:t>46</a:t>
            </a:fld>
            <a:endParaRPr lang="en-US"/>
          </a:p>
        </p:txBody>
      </p:sp>
    </p:spTree>
    <p:extLst>
      <p:ext uri="{BB962C8B-B14F-4D97-AF65-F5344CB8AC3E}">
        <p14:creationId xmlns:p14="http://schemas.microsoft.com/office/powerpoint/2010/main" val="91694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This SEEK rule excludes all GED applicants who may not have SOCS and English subject averages.</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49</a:t>
            </a:fld>
            <a:endParaRPr lang="en-US"/>
          </a:p>
        </p:txBody>
      </p:sp>
    </p:spTree>
    <p:extLst>
      <p:ext uri="{BB962C8B-B14F-4D97-AF65-F5344CB8AC3E}">
        <p14:creationId xmlns:p14="http://schemas.microsoft.com/office/powerpoint/2010/main" val="3544362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Missing Duolingo.</a:t>
            </a:r>
          </a:p>
        </p:txBody>
      </p:sp>
      <p:sp>
        <p:nvSpPr>
          <p:cNvPr id="4" name="Slide Number Placeholder 3"/>
          <p:cNvSpPr>
            <a:spLocks noGrp="1"/>
          </p:cNvSpPr>
          <p:nvPr>
            <p:ph type="sldNum" sz="quarter" idx="5"/>
          </p:nvPr>
        </p:nvSpPr>
        <p:spPr/>
        <p:txBody>
          <a:bodyPr/>
          <a:lstStyle/>
          <a:p>
            <a:fld id="{1C327688-314D-4C6B-9C93-768067BD5F2C}" type="slidenum">
              <a:rPr lang="en-US" smtClean="0"/>
              <a:t>52</a:t>
            </a:fld>
            <a:endParaRPr lang="en-US"/>
          </a:p>
        </p:txBody>
      </p:sp>
    </p:spTree>
    <p:extLst>
      <p:ext uri="{BB962C8B-B14F-4D97-AF65-F5344CB8AC3E}">
        <p14:creationId xmlns:p14="http://schemas.microsoft.com/office/powerpoint/2010/main" val="3010897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This rule does not have an ESL indicator but it still considers international applications with TOEFL scores. If this rule is written for international applicants, Duolingo is missing as well. Also, most international applicants would not have PROFICIENT_ALL = Y. Usually, international rules with this pattern: math proficiency, ESL indicator, and TOEFL scores.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This rule needs clarification whether it is for international students or for GED applicants.</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53</a:t>
            </a:fld>
            <a:endParaRPr lang="en-US"/>
          </a:p>
        </p:txBody>
      </p:sp>
    </p:spTree>
    <p:extLst>
      <p:ext uri="{BB962C8B-B14F-4D97-AF65-F5344CB8AC3E}">
        <p14:creationId xmlns:p14="http://schemas.microsoft.com/office/powerpoint/2010/main" val="2788980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rule seems to have been written for international applicants due to the presence of ESL indicator and math proficiency. I found it odd that this rule only considers GED scores. I wonder whether there was a mix-up between the Rule ID2 and this one. They may need to be revisited.</a:t>
            </a:r>
          </a:p>
        </p:txBody>
      </p:sp>
      <p:sp>
        <p:nvSpPr>
          <p:cNvPr id="4" name="Slide Number Placeholder 3"/>
          <p:cNvSpPr>
            <a:spLocks noGrp="1"/>
          </p:cNvSpPr>
          <p:nvPr>
            <p:ph type="sldNum" sz="quarter" idx="5"/>
          </p:nvPr>
        </p:nvSpPr>
        <p:spPr/>
        <p:txBody>
          <a:bodyPr/>
          <a:lstStyle/>
          <a:p>
            <a:fld id="{1C327688-314D-4C6B-9C93-768067BD5F2C}" type="slidenum">
              <a:rPr lang="en-US" smtClean="0"/>
              <a:t>54</a:t>
            </a:fld>
            <a:endParaRPr lang="en-US"/>
          </a:p>
        </p:txBody>
      </p:sp>
    </p:spTree>
    <p:extLst>
      <p:ext uri="{BB962C8B-B14F-4D97-AF65-F5344CB8AC3E}">
        <p14:creationId xmlns:p14="http://schemas.microsoft.com/office/powerpoint/2010/main" val="593016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Missing </a:t>
            </a:r>
            <a:r>
              <a:rPr lang="en-US" sz="1800" dirty="0" err="1">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duolingo</a:t>
            </a:r>
            <a:r>
              <a:rPr lang="en-US" sz="1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City tech does not have a rule for ESL Freshman applicant to BX programs. Did you intend to accept international students only for AX programs?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59</a:t>
            </a:fld>
            <a:endParaRPr lang="en-US"/>
          </a:p>
        </p:txBody>
      </p:sp>
    </p:spTree>
    <p:extLst>
      <p:ext uri="{BB962C8B-B14F-4D97-AF65-F5344CB8AC3E}">
        <p14:creationId xmlns:p14="http://schemas.microsoft.com/office/powerpoint/2010/main" val="176068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Rule ID 2 seems to be for students who have taken the GED diploma or international student who has chosen to take the GED. The rule requires 6 units of English. Some GED applicants and international students do not have a regular English subject units. Some GED applicants do not have a regular math subject average. GED math section score is different from the math subject average. This rule requires GED applicants to have TOEFL scores. It is not clear whether this rule was meant for GED applicant or international applicant. This parenthesis </a:t>
            </a:r>
            <a:r>
              <a:rPr lang="en-US" sz="1800" b="1" dirty="0">
                <a:solidFill>
                  <a:srgbClr val="00B05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may need to be placed after HS_AVERAGE_GPA &gt;=80. </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6</a:t>
            </a:fld>
            <a:endParaRPr lang="en-US"/>
          </a:p>
        </p:txBody>
      </p:sp>
    </p:spTree>
    <p:extLst>
      <p:ext uri="{BB962C8B-B14F-4D97-AF65-F5344CB8AC3E}">
        <p14:creationId xmlns:p14="http://schemas.microsoft.com/office/powerpoint/2010/main" val="142331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City Tech does not have a rule that reviews first semester Transfer applicants</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61</a:t>
            </a:fld>
            <a:endParaRPr lang="en-US"/>
          </a:p>
        </p:txBody>
      </p:sp>
    </p:spTree>
    <p:extLst>
      <p:ext uri="{BB962C8B-B14F-4D97-AF65-F5344CB8AC3E}">
        <p14:creationId xmlns:p14="http://schemas.microsoft.com/office/powerpoint/2010/main" val="4008693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rgbClr val="000000"/>
                </a:solidFill>
                <a:effectLst/>
                <a:latin typeface="Calibri" panose="020F0502020204030204" pitchFamily="34" charset="0"/>
                <a:ea typeface="+mn-ea"/>
                <a:cs typeface="+mn-cs"/>
              </a:rPr>
              <a:t>Rule ID 9 may need to exclude engineering, Chemical</a:t>
            </a:r>
            <a:r>
              <a:rPr lang="en-US" sz="1800" b="1" i="0" u="none" strike="noStrike" dirty="0">
                <a:solidFill>
                  <a:srgbClr val="000000"/>
                </a:solidFill>
                <a:effectLst/>
                <a:latin typeface="Calibri" panose="020F0502020204030204" pitchFamily="34" charset="0"/>
              </a:rPr>
              <a:t>/Electric ENGR, CIVENGR, MECENGR, Dental hygiene, x-Ray because they have higher GPA requirement of 2.5. Rule ID 9 may be enabling applicants with just 2.0 or high school average of 70 to be accepted to these more competitive programs. </a:t>
            </a:r>
            <a:endParaRPr lang="en-US" dirty="0"/>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64</a:t>
            </a:fld>
            <a:endParaRPr lang="en-US"/>
          </a:p>
        </p:txBody>
      </p:sp>
    </p:spTree>
    <p:extLst>
      <p:ext uri="{BB962C8B-B14F-4D97-AF65-F5344CB8AC3E}">
        <p14:creationId xmlns:p14="http://schemas.microsoft.com/office/powerpoint/2010/main" val="1551537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These rules are almost identical except for the list of majors. These rules may be combined into just one rule. There is no logical mistake, but these rules 1, 2, 3, 4 can be clearer. </a:t>
            </a:r>
          </a:p>
        </p:txBody>
      </p:sp>
      <p:sp>
        <p:nvSpPr>
          <p:cNvPr id="4" name="Slide Number Placeholder 3"/>
          <p:cNvSpPr>
            <a:spLocks noGrp="1"/>
          </p:cNvSpPr>
          <p:nvPr>
            <p:ph type="sldNum" sz="quarter" idx="5"/>
          </p:nvPr>
        </p:nvSpPr>
        <p:spPr/>
        <p:txBody>
          <a:bodyPr/>
          <a:lstStyle/>
          <a:p>
            <a:fld id="{1C327688-314D-4C6B-9C93-768067BD5F2C}" type="slidenum">
              <a:rPr lang="en-US" smtClean="0"/>
              <a:t>65</a:t>
            </a:fld>
            <a:endParaRPr lang="en-US"/>
          </a:p>
        </p:txBody>
      </p:sp>
    </p:spTree>
    <p:extLst>
      <p:ext uri="{BB962C8B-B14F-4D97-AF65-F5344CB8AC3E}">
        <p14:creationId xmlns:p14="http://schemas.microsoft.com/office/powerpoint/2010/main" val="3194728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The rule is missing Duolingo option for foreign applicants. The Duolingo option</a:t>
            </a:r>
          </a:p>
          <a:p>
            <a:r>
              <a:rPr lang="en-US" sz="1600" dirty="0"/>
              <a:t>should be included in Transfer Admit Rule ID1, Transfer Admit Rule ID2, and Transfer Admit Rule ID3.</a:t>
            </a:r>
          </a:p>
        </p:txBody>
      </p:sp>
      <p:sp>
        <p:nvSpPr>
          <p:cNvPr id="4" name="Slide Number Placeholder 3"/>
          <p:cNvSpPr>
            <a:spLocks noGrp="1"/>
          </p:cNvSpPr>
          <p:nvPr>
            <p:ph type="sldNum" sz="quarter" idx="5"/>
          </p:nvPr>
        </p:nvSpPr>
        <p:spPr/>
        <p:txBody>
          <a:bodyPr/>
          <a:lstStyle/>
          <a:p>
            <a:fld id="{1C327688-314D-4C6B-9C93-768067BD5F2C}" type="slidenum">
              <a:rPr lang="en-US" smtClean="0"/>
              <a:t>67</a:t>
            </a:fld>
            <a:endParaRPr lang="en-US"/>
          </a:p>
        </p:txBody>
      </p:sp>
    </p:spTree>
    <p:extLst>
      <p:ext uri="{BB962C8B-B14F-4D97-AF65-F5344CB8AC3E}">
        <p14:creationId xmlns:p14="http://schemas.microsoft.com/office/powerpoint/2010/main" val="381904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2"/>
              </a:rPr>
              <a:t>These rules contain duplicate information. Rule B can be updated to include “=” and Rule C can be eliminated. Or keep C and discard B.</a:t>
            </a:r>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70</a:t>
            </a:fld>
            <a:endParaRPr lang="en-US"/>
          </a:p>
        </p:txBody>
      </p:sp>
    </p:spTree>
    <p:extLst>
      <p:ext uri="{BB962C8B-B14F-4D97-AF65-F5344CB8AC3E}">
        <p14:creationId xmlns:p14="http://schemas.microsoft.com/office/powerpoint/2010/main" val="4130507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2F5497"/>
                </a:solidFill>
                <a:latin typeface="CIDFont+F2"/>
              </a:rPr>
              <a:t>This rule seems to consider both GED and international applicants. This </a:t>
            </a:r>
            <a:r>
              <a:rPr lang="en-US" sz="1800" b="0" i="0" u="none" strike="noStrike" baseline="0" dirty="0">
                <a:solidFill>
                  <a:srgbClr val="000000"/>
                </a:solidFill>
                <a:latin typeface="CIDFont+F2"/>
              </a:rPr>
              <a:t>rule requires GED applicants to also have a regular HS diploma. </a:t>
            </a:r>
          </a:p>
          <a:p>
            <a:pPr algn="l"/>
            <a:endParaRPr lang="en-US" sz="1800" b="0" i="0" u="none" strike="noStrike" baseline="0" dirty="0">
              <a:solidFill>
                <a:srgbClr val="000000"/>
              </a:solidFill>
              <a:latin typeface="CIDFont+F2"/>
            </a:endParaRPr>
          </a:p>
          <a:p>
            <a:pPr algn="l"/>
            <a:r>
              <a:rPr lang="en-US" sz="1800" b="0" i="0" u="none" strike="noStrike" baseline="0" dirty="0">
                <a:latin typeface="CIDFont+F2"/>
              </a:rPr>
              <a:t>Suggestion: Remove all GED requirements from Rule B because the same rule is already present in the</a:t>
            </a:r>
          </a:p>
          <a:p>
            <a:pPr algn="l"/>
            <a:r>
              <a:rPr lang="en-US" sz="1800" b="0" i="0" u="none" strike="noStrike" baseline="0" dirty="0">
                <a:latin typeface="CIDFont+F2"/>
              </a:rPr>
              <a:t>Freshman Admit Rule C. The Rule B should be cleaned up to only consider applicants with ESL indicators.</a:t>
            </a:r>
          </a:p>
          <a:p>
            <a:pPr algn="l"/>
            <a:endParaRPr lang="en-US" sz="1800" b="0" i="0" u="none" strike="noStrike" baseline="0" dirty="0">
              <a:latin typeface="CIDFont+F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CIDFont+F2"/>
                <a:ea typeface="+mn-ea"/>
                <a:cs typeface="+mn-cs"/>
              </a:rPr>
              <a:t>The rule is also missing Duolingo option for foreign applicants. York Transfer Rules ID 1, 2, 3, 4 also need Duolingo scores.</a:t>
            </a:r>
          </a:p>
          <a:p>
            <a:pPr algn="l"/>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73</a:t>
            </a:fld>
            <a:endParaRPr lang="en-US"/>
          </a:p>
        </p:txBody>
      </p:sp>
    </p:spTree>
    <p:extLst>
      <p:ext uri="{BB962C8B-B14F-4D97-AF65-F5344CB8AC3E}">
        <p14:creationId xmlns:p14="http://schemas.microsoft.com/office/powerpoint/2010/main" val="36959539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slide is to show that the GED rule already exists. Therefore, GED rules can be eliminated from Rule B, the previous slide. This rule also considers international applicants who have taken the GED.</a:t>
            </a:r>
          </a:p>
        </p:txBody>
      </p:sp>
      <p:sp>
        <p:nvSpPr>
          <p:cNvPr id="4" name="Slide Number Placeholder 3"/>
          <p:cNvSpPr>
            <a:spLocks noGrp="1"/>
          </p:cNvSpPr>
          <p:nvPr>
            <p:ph type="sldNum" sz="quarter" idx="5"/>
          </p:nvPr>
        </p:nvSpPr>
        <p:spPr/>
        <p:txBody>
          <a:bodyPr/>
          <a:lstStyle/>
          <a:p>
            <a:fld id="{1C327688-314D-4C6B-9C93-768067BD5F2C}" type="slidenum">
              <a:rPr lang="en-US" smtClean="0"/>
              <a:t>75</a:t>
            </a:fld>
            <a:endParaRPr lang="en-US"/>
          </a:p>
        </p:txBody>
      </p:sp>
    </p:spTree>
    <p:extLst>
      <p:ext uri="{BB962C8B-B14F-4D97-AF65-F5344CB8AC3E}">
        <p14:creationId xmlns:p14="http://schemas.microsoft.com/office/powerpoint/2010/main" val="364388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SEEK RULE ID allows applicants to replace the GED scores with a HSE diploma. Do you want to admit all GED students with a diploma or do you want to require certain GED scores? Moreover, t</a:t>
            </a:r>
            <a:r>
              <a:rPr lang="en-US" sz="1800" b="0" i="0" u="none" strike="noStrike" baseline="0" dirty="0">
                <a:latin typeface="CIDFont+F2"/>
              </a:rPr>
              <a:t>his rule requires all GED applicants to have Social Studies, Science, Math, English averages. Most GED applicants do not have regular high school credentials. The criteria for the GED and regular HS diploma applicants should be properly separated. Suggestion:</a:t>
            </a:r>
          </a:p>
          <a:p>
            <a:pPr algn="l"/>
            <a:endParaRPr lang="en-US" sz="1800" b="0" i="0" u="none" strike="noStrike" baseline="0" dirty="0">
              <a:latin typeface="CIDFont+F2"/>
            </a:endParaRPr>
          </a:p>
          <a:p>
            <a:pPr algn="l"/>
            <a:r>
              <a:rPr lang="en-US" sz="1600" b="0" i="0" u="none" strike="noStrike" baseline="0" dirty="0">
                <a:latin typeface="CIDFont+F2"/>
              </a:rPr>
              <a:t>RESIDENCY = Y AND CITIZENSHIP_STATUS = Y AND </a:t>
            </a:r>
            <a:r>
              <a:rPr lang="en-US" sz="1600" b="0" i="0" u="none" strike="noStrike" baseline="0" dirty="0">
                <a:latin typeface="CIDFont+F1"/>
              </a:rPr>
              <a:t>( (</a:t>
            </a:r>
            <a:r>
              <a:rPr lang="en-US" sz="1600" b="0" i="0" u="none" strike="noStrike" baseline="0" dirty="0">
                <a:latin typeface="CIDFont+F2"/>
              </a:rPr>
              <a:t>HS_DIPLOMA =Y AND HS_AVERAGE_GPA&gt;=77 AND</a:t>
            </a:r>
          </a:p>
          <a:p>
            <a:pPr algn="l"/>
            <a:r>
              <a:rPr lang="en-US" sz="1600" b="0" i="0" u="none" strike="noStrike" baseline="0" dirty="0">
                <a:latin typeface="CIDFont+F2"/>
              </a:rPr>
              <a:t>HS_AVERAGE_GPA_ENGL&gt;=77 AND HS_AVERAGE_GPA_MATH&gt;=77 AND HS_AVERAGE_SOCS&gt;=77 AND</a:t>
            </a:r>
          </a:p>
          <a:p>
            <a:pPr algn="l"/>
            <a:r>
              <a:rPr lang="en-US" sz="1600" b="0" i="0" u="none" strike="noStrike" baseline="0" dirty="0">
                <a:latin typeface="CIDFont+F2"/>
              </a:rPr>
              <a:t>HS_AVERAGE_SCI&gt;=77</a:t>
            </a:r>
            <a:r>
              <a:rPr lang="en-US" sz="1600" b="0" i="0" u="none" strike="noStrike" baseline="0" dirty="0">
                <a:latin typeface="CIDFont+F1"/>
              </a:rPr>
              <a:t>) OR (</a:t>
            </a:r>
            <a:r>
              <a:rPr lang="en-US" sz="1600" b="0" i="0" u="none" strike="noStrike" baseline="0" dirty="0">
                <a:latin typeface="CIDFont+F2"/>
              </a:rPr>
              <a:t>HSE DIPLOMA= Y AND </a:t>
            </a:r>
            <a:r>
              <a:rPr lang="en-US" sz="1600" b="0" i="0" u="none" strike="noStrike" baseline="0" dirty="0">
                <a:latin typeface="CIDFont+F1"/>
              </a:rPr>
              <a:t>(</a:t>
            </a:r>
            <a:r>
              <a:rPr lang="en-US" sz="1600" b="0" i="0" u="none" strike="noStrike" baseline="0" dirty="0">
                <a:latin typeface="CIDFont+F2"/>
              </a:rPr>
              <a:t>TEST_GED_TOTAL&gt;=650 OR TEST_GED_TOTAL</a:t>
            </a:r>
          </a:p>
          <a:p>
            <a:pPr algn="l"/>
            <a:r>
              <a:rPr lang="en-US" sz="1600" b="0" i="0" u="none" strike="noStrike" baseline="0" dirty="0">
                <a:latin typeface="CIDFont+F2"/>
              </a:rPr>
              <a:t>_2002_SERIES&gt;= 2700 OR TEST_GED_TOTAL _OLD_SERIES&gt;=270 OR TEST_HISET_TOTAL&gt;=59 OR</a:t>
            </a:r>
          </a:p>
          <a:p>
            <a:pPr algn="l"/>
            <a:r>
              <a:rPr lang="en-US" sz="1600" b="0" i="0" u="none" strike="noStrike" baseline="0" dirty="0">
                <a:latin typeface="CIDFont+F2"/>
              </a:rPr>
              <a:t>TEST_TASC&gt;=2800</a:t>
            </a:r>
            <a:r>
              <a:rPr lang="en-US" sz="1600" b="0" i="0" u="none" strike="noStrike" baseline="0" dirty="0">
                <a:latin typeface="CIDFont+F1"/>
              </a:rPr>
              <a:t>) ) ) </a:t>
            </a:r>
            <a:r>
              <a:rPr lang="en-US" sz="1600" b="0" i="0" u="none" strike="noStrike" baseline="0" dirty="0">
                <a:latin typeface="CIDFont+F2"/>
              </a:rPr>
              <a:t>AND PROFICIENCY_ALL=Y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9</a:t>
            </a:fld>
            <a:endParaRPr lang="en-US"/>
          </a:p>
        </p:txBody>
      </p:sp>
    </p:spTree>
    <p:extLst>
      <p:ext uri="{BB962C8B-B14F-4D97-AF65-F5344CB8AC3E}">
        <p14:creationId xmlns:p14="http://schemas.microsoft.com/office/powerpoint/2010/main" val="274021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This Rule ID 1 does not verify the presence of high school diploma. UAPC does not code high school diploma for </a:t>
            </a:r>
            <a:r>
              <a:rPr lang="en-US" sz="1800" dirty="0" err="1">
                <a:effectLst/>
                <a:latin typeface="Calibri" panose="020F0502020204030204" pitchFamily="34" charset="0"/>
                <a:ea typeface="Malgun Gothic" panose="020B0503020000020004" pitchFamily="34" charset="-127"/>
                <a:cs typeface="Times New Roman" panose="02020603050405020304" pitchFamily="18" charset="0"/>
              </a:rPr>
              <a:t>hs</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diploma earned from a nonaccredited high schools. Rule ID 1 accepts all students regardless of accreditation status. Is this what you intended? Similar situation for the Freshman review rule below. </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12</a:t>
            </a:fld>
            <a:endParaRPr lang="en-US"/>
          </a:p>
        </p:txBody>
      </p:sp>
    </p:spTree>
    <p:extLst>
      <p:ext uri="{BB962C8B-B14F-4D97-AF65-F5344CB8AC3E}">
        <p14:creationId xmlns:p14="http://schemas.microsoft.com/office/powerpoint/2010/main" val="3483416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It makes the high school diploma optional if high school average is present. Right now, UAPC evaluates all high school records and gives the student average regardless of accreditation. For a student from nonaccredited high schools, the evaluators enter high school average without the diploma. </a:t>
            </a: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13</a:t>
            </a:fld>
            <a:endParaRPr lang="en-US"/>
          </a:p>
        </p:txBody>
      </p:sp>
    </p:spTree>
    <p:extLst>
      <p:ext uri="{BB962C8B-B14F-4D97-AF65-F5344CB8AC3E}">
        <p14:creationId xmlns:p14="http://schemas.microsoft.com/office/powerpoint/2010/main" val="2235207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This criteria in red is not necessary. Freshman Admit Rule ID 1 accepts all students with a 0+ high school average.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C327688-314D-4C6B-9C93-768067BD5F2C}" type="slidenum">
              <a:rPr lang="en-US" smtClean="0"/>
              <a:t>14</a:t>
            </a:fld>
            <a:endParaRPr lang="en-US"/>
          </a:p>
        </p:txBody>
      </p:sp>
    </p:spTree>
    <p:extLst>
      <p:ext uri="{BB962C8B-B14F-4D97-AF65-F5344CB8AC3E}">
        <p14:creationId xmlns:p14="http://schemas.microsoft.com/office/powerpoint/2010/main" val="2192128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No high school degree</a:t>
            </a:r>
          </a:p>
        </p:txBody>
      </p:sp>
      <p:sp>
        <p:nvSpPr>
          <p:cNvPr id="4" name="Slide Number Placeholder 3"/>
          <p:cNvSpPr>
            <a:spLocks noGrp="1"/>
          </p:cNvSpPr>
          <p:nvPr>
            <p:ph type="sldNum" sz="quarter" idx="5"/>
          </p:nvPr>
        </p:nvSpPr>
        <p:spPr/>
        <p:txBody>
          <a:bodyPr/>
          <a:lstStyle/>
          <a:p>
            <a:fld id="{1C327688-314D-4C6B-9C93-768067BD5F2C}" type="slidenum">
              <a:rPr lang="en-US" smtClean="0"/>
              <a:t>16</a:t>
            </a:fld>
            <a:endParaRPr lang="en-US"/>
          </a:p>
        </p:txBody>
      </p:sp>
    </p:spTree>
    <p:extLst>
      <p:ext uri="{BB962C8B-B14F-4D97-AF65-F5344CB8AC3E}">
        <p14:creationId xmlns:p14="http://schemas.microsoft.com/office/powerpoint/2010/main" val="273191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No high school degree</a:t>
            </a:r>
          </a:p>
        </p:txBody>
      </p:sp>
      <p:sp>
        <p:nvSpPr>
          <p:cNvPr id="4" name="Slide Number Placeholder 3"/>
          <p:cNvSpPr>
            <a:spLocks noGrp="1"/>
          </p:cNvSpPr>
          <p:nvPr>
            <p:ph type="sldNum" sz="quarter" idx="5"/>
          </p:nvPr>
        </p:nvSpPr>
        <p:spPr/>
        <p:txBody>
          <a:bodyPr/>
          <a:lstStyle/>
          <a:p>
            <a:fld id="{1C327688-314D-4C6B-9C93-768067BD5F2C}" type="slidenum">
              <a:rPr lang="en-US" smtClean="0"/>
              <a:t>18</a:t>
            </a:fld>
            <a:endParaRPr lang="en-US"/>
          </a:p>
        </p:txBody>
      </p:sp>
    </p:spTree>
    <p:extLst>
      <p:ext uri="{BB962C8B-B14F-4D97-AF65-F5344CB8AC3E}">
        <p14:creationId xmlns:p14="http://schemas.microsoft.com/office/powerpoint/2010/main" val="168465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F8DD-3563-4BC4-BBC3-A4CF9FCDE8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A4DEA-6242-44CF-9822-98D0E68AEF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4C9324-977D-47A0-91C9-4CD78EF0A7D3}"/>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5" name="Footer Placeholder 4">
            <a:extLst>
              <a:ext uri="{FF2B5EF4-FFF2-40B4-BE49-F238E27FC236}">
                <a16:creationId xmlns:a16="http://schemas.microsoft.com/office/drawing/2014/main" id="{301E938F-BE2B-4440-AFFD-4E920E6DF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DACB6-3529-4581-A6A0-67E076BE9396}"/>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136640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CF79-2732-423E-A511-6A1B7E1CB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D526F-FE91-4FCC-BE41-035B0C5A15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00F77-9EB4-46D1-8BC6-0EB8597DD1E9}"/>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5" name="Footer Placeholder 4">
            <a:extLst>
              <a:ext uri="{FF2B5EF4-FFF2-40B4-BE49-F238E27FC236}">
                <a16:creationId xmlns:a16="http://schemas.microsoft.com/office/drawing/2014/main" id="{3D319B7F-859A-4B72-91CD-62BC3B290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59A91-C094-4FE9-97A7-8E799C1264FC}"/>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157419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A9364-90AC-42F9-9152-F69D8E212F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123179-210A-4D5B-8911-AF452CA279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0F429-0229-46A2-99CC-5435417ADFCD}"/>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5" name="Footer Placeholder 4">
            <a:extLst>
              <a:ext uri="{FF2B5EF4-FFF2-40B4-BE49-F238E27FC236}">
                <a16:creationId xmlns:a16="http://schemas.microsoft.com/office/drawing/2014/main" id="{5962AE71-626E-4F50-AA31-2C3D5C8A4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8AA6F-A265-4F0B-A98F-D795DD6A8A69}"/>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32087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8286-3653-4131-8725-B34F1EFB1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9DAD27-10E5-4C88-B110-8EFA21D36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039B4-85F7-4BF5-A339-5B8851159D90}"/>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5" name="Footer Placeholder 4">
            <a:extLst>
              <a:ext uri="{FF2B5EF4-FFF2-40B4-BE49-F238E27FC236}">
                <a16:creationId xmlns:a16="http://schemas.microsoft.com/office/drawing/2014/main" id="{E818B9CF-9A8C-4626-8CA4-9017C56D9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6895F-F872-474E-9BC3-76A73E1EEB90}"/>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1255346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8D58-1315-4D86-AFF3-DA0161DA0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AE9EB-AFB8-4F72-82DD-591F24CE7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495139-7462-415A-A118-A91C71483C5A}"/>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5" name="Footer Placeholder 4">
            <a:extLst>
              <a:ext uri="{FF2B5EF4-FFF2-40B4-BE49-F238E27FC236}">
                <a16:creationId xmlns:a16="http://schemas.microsoft.com/office/drawing/2014/main" id="{5B711B34-D18E-4980-8CC0-0A1313A2F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BAC9E-05C0-45DD-9DA8-09DBD0F80CF6}"/>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3171840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7E3F-535E-403E-AD4D-B2CEE897E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46750F-FEA0-4DD8-9F06-E2CBAACA4B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98BC3A-3593-41A0-A572-5E4B93E0C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3293E-19F4-4745-9948-C12127143ED7}"/>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6" name="Footer Placeholder 5">
            <a:extLst>
              <a:ext uri="{FF2B5EF4-FFF2-40B4-BE49-F238E27FC236}">
                <a16:creationId xmlns:a16="http://schemas.microsoft.com/office/drawing/2014/main" id="{3C20C663-B7F2-45E7-94E8-F90A06B13F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EC705-7E48-4BB8-AF14-A3A911F3A47E}"/>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384143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F66D-C3E3-4A0E-B6B6-F8A4D231AD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0EE5F8-E616-408B-AE0C-AAFC4F90D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AB2D0-34D2-4A1A-AB30-5D1509DE3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4A6DB4-C067-4182-AF97-47505E729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1B8ECD-5071-4812-A633-C2DE1FD32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383C59-A57B-4DD1-B4E1-8D3B1F9B2ADF}"/>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8" name="Footer Placeholder 7">
            <a:extLst>
              <a:ext uri="{FF2B5EF4-FFF2-40B4-BE49-F238E27FC236}">
                <a16:creationId xmlns:a16="http://schemas.microsoft.com/office/drawing/2014/main" id="{81DE6830-13B3-4057-AA0B-6AD09FB7A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009C30-E89B-4015-984C-90AAC3FB25B4}"/>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67871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7851-7912-4696-B693-31E6CA9168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5B7C1C-DA0B-4735-8EEC-9791E9B8DC2A}"/>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4" name="Footer Placeholder 3">
            <a:extLst>
              <a:ext uri="{FF2B5EF4-FFF2-40B4-BE49-F238E27FC236}">
                <a16:creationId xmlns:a16="http://schemas.microsoft.com/office/drawing/2014/main" id="{0E03DEC6-4EF1-4606-9AEA-5A81CC84DA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5855C-6C9C-4A27-8419-E3FF4821E1A7}"/>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83384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D7623-6FFC-4F7A-9DF4-1B105175CAA2}"/>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3" name="Footer Placeholder 2">
            <a:extLst>
              <a:ext uri="{FF2B5EF4-FFF2-40B4-BE49-F238E27FC236}">
                <a16:creationId xmlns:a16="http://schemas.microsoft.com/office/drawing/2014/main" id="{DEFB1CAC-7D4A-41F2-9581-8C0355D322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0EEEC5-7127-4071-BAFA-A19AC11A7FA8}"/>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29829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7054-E400-4985-9039-B44D2AAB1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EC745C-A0BB-479E-B123-3DBB08F85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87210-3EAC-4950-A892-B8D68587D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EEB28-7861-430B-83C0-6300B781626E}"/>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6" name="Footer Placeholder 5">
            <a:extLst>
              <a:ext uri="{FF2B5EF4-FFF2-40B4-BE49-F238E27FC236}">
                <a16:creationId xmlns:a16="http://schemas.microsoft.com/office/drawing/2014/main" id="{94624BDD-AFC8-4537-AA0C-930B4FF53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D59EA2-3F06-4E60-BC35-48915352EED0}"/>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200556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9BC4-61D8-4FE8-9674-D5C9BE097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283C1-B091-493B-97D9-D2BE89F79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BAEFA2-E921-44F8-8A2B-4B01B85BC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747D4-5648-461A-A437-FD51C65E16C9}"/>
              </a:ext>
            </a:extLst>
          </p:cNvPr>
          <p:cNvSpPr>
            <a:spLocks noGrp="1"/>
          </p:cNvSpPr>
          <p:nvPr>
            <p:ph type="dt" sz="half" idx="10"/>
          </p:nvPr>
        </p:nvSpPr>
        <p:spPr/>
        <p:txBody>
          <a:bodyPr/>
          <a:lstStyle/>
          <a:p>
            <a:fld id="{397D9832-5C4A-4F9B-9141-2A5722375911}" type="datetimeFigureOut">
              <a:rPr lang="en-US" smtClean="0"/>
              <a:t>9/12/2022</a:t>
            </a:fld>
            <a:endParaRPr lang="en-US"/>
          </a:p>
        </p:txBody>
      </p:sp>
      <p:sp>
        <p:nvSpPr>
          <p:cNvPr id="6" name="Footer Placeholder 5">
            <a:extLst>
              <a:ext uri="{FF2B5EF4-FFF2-40B4-BE49-F238E27FC236}">
                <a16:creationId xmlns:a16="http://schemas.microsoft.com/office/drawing/2014/main" id="{C95C9A54-958F-4B24-B4F6-49E42F5BB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B57DF-1C0C-419D-82BE-531DE527F67E}"/>
              </a:ext>
            </a:extLst>
          </p:cNvPr>
          <p:cNvSpPr>
            <a:spLocks noGrp="1"/>
          </p:cNvSpPr>
          <p:nvPr>
            <p:ph type="sldNum" sz="quarter" idx="12"/>
          </p:nvPr>
        </p:nvSpPr>
        <p:spPr/>
        <p:txBody>
          <a:bodyPr/>
          <a:lstStyle/>
          <a:p>
            <a:fld id="{C188C383-B4ED-4FF6-933A-AC94AFA1CA6C}" type="slidenum">
              <a:rPr lang="en-US" smtClean="0"/>
              <a:t>‹#›</a:t>
            </a:fld>
            <a:endParaRPr lang="en-US"/>
          </a:p>
        </p:txBody>
      </p:sp>
    </p:spTree>
    <p:extLst>
      <p:ext uri="{BB962C8B-B14F-4D97-AF65-F5344CB8AC3E}">
        <p14:creationId xmlns:p14="http://schemas.microsoft.com/office/powerpoint/2010/main" val="60443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E2BE2A-04FE-4AFA-B292-8F04A07FF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916DB-A8D1-4630-B31F-E0BC3569C3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D906-AA78-49FD-9954-8F2D4F7D4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D9832-5C4A-4F9B-9141-2A5722375911}" type="datetimeFigureOut">
              <a:rPr lang="en-US" smtClean="0"/>
              <a:t>9/12/2022</a:t>
            </a:fld>
            <a:endParaRPr lang="en-US"/>
          </a:p>
        </p:txBody>
      </p:sp>
      <p:sp>
        <p:nvSpPr>
          <p:cNvPr id="5" name="Footer Placeholder 4">
            <a:extLst>
              <a:ext uri="{FF2B5EF4-FFF2-40B4-BE49-F238E27FC236}">
                <a16:creationId xmlns:a16="http://schemas.microsoft.com/office/drawing/2014/main" id="{1A873CBA-26BA-45D5-AF48-45063B5C6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C55A6B-CBCE-4525-BD8B-BF13D32FF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8C383-B4ED-4FF6-933A-AC94AFA1CA6C}" type="slidenum">
              <a:rPr lang="en-US" smtClean="0"/>
              <a:t>‹#›</a:t>
            </a:fld>
            <a:endParaRPr lang="en-US"/>
          </a:p>
        </p:txBody>
      </p:sp>
    </p:spTree>
    <p:extLst>
      <p:ext uri="{BB962C8B-B14F-4D97-AF65-F5344CB8AC3E}">
        <p14:creationId xmlns:p14="http://schemas.microsoft.com/office/powerpoint/2010/main" val="323657528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slide" Target="slide55.xml"/><Relationship Id="rId18" Type="http://schemas.openxmlformats.org/officeDocument/2006/relationships/hyperlink" Target="https://cuny907-my.sharepoint.com/:x:/g/personal/jasmine_kim61_login_cuny_edu/ETd-6kM0lNFNkmT6Prjvty0BIXmngS6E_8XS8xqCOP7WlQ?e=QClOyH" TargetMode="Externa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50.xml"/><Relationship Id="rId17" Type="http://schemas.openxmlformats.org/officeDocument/2006/relationships/slide" Target="slide71.xml"/><Relationship Id="rId2" Type="http://schemas.openxmlformats.org/officeDocument/2006/relationships/notesSlide" Target="../notesSlides/notesSlide1.xml"/><Relationship Id="rId16" Type="http://schemas.openxmlformats.org/officeDocument/2006/relationships/slide" Target="slide68.xml"/><Relationship Id="rId1" Type="http://schemas.openxmlformats.org/officeDocument/2006/relationships/slideLayout" Target="../slideLayouts/slideLayout1.xml"/><Relationship Id="rId6" Type="http://schemas.openxmlformats.org/officeDocument/2006/relationships/slide" Target="slide15.xml"/><Relationship Id="rId11" Type="http://schemas.openxmlformats.org/officeDocument/2006/relationships/slide" Target="slide47.xml"/><Relationship Id="rId5" Type="http://schemas.openxmlformats.org/officeDocument/2006/relationships/slide" Target="slide10.xml"/><Relationship Id="rId15" Type="http://schemas.openxmlformats.org/officeDocument/2006/relationships/slide" Target="slide66.xml"/><Relationship Id="rId10" Type="http://schemas.openxmlformats.org/officeDocument/2006/relationships/slide" Target="slide40.xml"/><Relationship Id="rId19" Type="http://schemas.openxmlformats.org/officeDocument/2006/relationships/hyperlink" Target="https://cuny907-my.sharepoint.com/:x:/g/personal/jasmine_kim61_login_cuny_edu/EYdpbikc2s9LqQ7BBCm-oMwBstAsLONsqJTCT0KTX5w5uw?e=5pLqfs" TargetMode="External"/><Relationship Id="rId4" Type="http://schemas.openxmlformats.org/officeDocument/2006/relationships/slide" Target="slide7.xml"/><Relationship Id="rId9" Type="http://schemas.openxmlformats.org/officeDocument/2006/relationships/slide" Target="slide35.xml"/><Relationship Id="rId14" Type="http://schemas.openxmlformats.org/officeDocument/2006/relationships/slide" Target="slide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a:xfrm>
            <a:off x="1524000" y="1122363"/>
            <a:ext cx="9144000" cy="1086265"/>
          </a:xfrm>
        </p:spPr>
        <p:txBody>
          <a:bodyPr>
            <a:normAutofit/>
          </a:bodyPr>
          <a:lstStyle/>
          <a:p>
            <a:r>
              <a:rPr lang="en-US" dirty="0"/>
              <a:t>Issues with 1222/1232 Rules</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a:xfrm>
            <a:off x="1524000" y="2208628"/>
            <a:ext cx="9144000" cy="4206240"/>
          </a:xfrm>
        </p:spPr>
        <p:txBody>
          <a:bodyPr numCol="2">
            <a:normAutofit lnSpcReduction="10000"/>
          </a:bodyPr>
          <a:lstStyle/>
          <a:p>
            <a:r>
              <a:rPr lang="en-US" sz="2800" dirty="0">
                <a:hlinkClick r:id="rId3" action="ppaction://hlinksldjump"/>
              </a:rPr>
              <a:t>Baruch</a:t>
            </a:r>
            <a:endParaRPr lang="en-US" sz="2800" dirty="0"/>
          </a:p>
          <a:p>
            <a:r>
              <a:rPr lang="en-US" sz="2800" dirty="0">
                <a:hlinkClick r:id="rId4" action="ppaction://hlinksldjump"/>
              </a:rPr>
              <a:t>Brooklyn</a:t>
            </a:r>
            <a:endParaRPr lang="en-US" sz="2800" dirty="0"/>
          </a:p>
          <a:p>
            <a:r>
              <a:rPr lang="en-US" sz="2800" dirty="0">
                <a:hlinkClick r:id="rId5" action="ppaction://hlinksldjump"/>
              </a:rPr>
              <a:t>BMCC</a:t>
            </a:r>
            <a:endParaRPr lang="en-US" sz="2800" dirty="0"/>
          </a:p>
          <a:p>
            <a:r>
              <a:rPr lang="en-US" sz="2800" dirty="0">
                <a:hlinkClick r:id="rId6" action="ppaction://hlinksldjump"/>
              </a:rPr>
              <a:t>CSI</a:t>
            </a:r>
            <a:endParaRPr lang="en-US" sz="2800" dirty="0"/>
          </a:p>
          <a:p>
            <a:r>
              <a:rPr lang="en-US" sz="2800" dirty="0">
                <a:hlinkClick r:id="rId7" action="ppaction://hlinksldjump"/>
              </a:rPr>
              <a:t>City</a:t>
            </a:r>
            <a:endParaRPr lang="en-US" sz="2800" dirty="0"/>
          </a:p>
          <a:p>
            <a:r>
              <a:rPr lang="en-US" sz="2800" dirty="0">
                <a:hlinkClick r:id="rId8" action="ppaction://hlinksldjump"/>
              </a:rPr>
              <a:t>Hunter</a:t>
            </a:r>
            <a:endParaRPr lang="en-US" sz="2800" dirty="0"/>
          </a:p>
          <a:p>
            <a:r>
              <a:rPr lang="en-US" sz="2800" dirty="0">
                <a:hlinkClick r:id="rId9" action="ppaction://hlinksldjump"/>
              </a:rPr>
              <a:t>John Jay</a:t>
            </a:r>
            <a:endParaRPr lang="en-US" sz="2800" dirty="0"/>
          </a:p>
          <a:p>
            <a:r>
              <a:rPr lang="en-US" sz="2800" dirty="0">
                <a:hlinkClick r:id="rId10" action="ppaction://hlinksldjump"/>
              </a:rPr>
              <a:t>LaGuardia</a:t>
            </a:r>
            <a:endParaRPr lang="en-US" sz="2800" dirty="0"/>
          </a:p>
          <a:p>
            <a:r>
              <a:rPr lang="en-US" sz="2800" dirty="0">
                <a:hlinkClick r:id="rId11" action="ppaction://hlinksldjump"/>
              </a:rPr>
              <a:t>Lehman</a:t>
            </a:r>
            <a:endParaRPr lang="en-US" sz="2800" dirty="0"/>
          </a:p>
          <a:p>
            <a:r>
              <a:rPr lang="en-US" sz="2800" dirty="0">
                <a:hlinkClick r:id="rId12" action="ppaction://hlinksldjump"/>
              </a:rPr>
              <a:t>Medgar Evers</a:t>
            </a:r>
            <a:endParaRPr lang="en-US" sz="2800" dirty="0"/>
          </a:p>
          <a:p>
            <a:r>
              <a:rPr lang="en-US" sz="2800" dirty="0">
                <a:hlinkClick r:id="rId13" action="ppaction://hlinksldjump"/>
              </a:rPr>
              <a:t>City Tech</a:t>
            </a:r>
            <a:endParaRPr lang="en-US" sz="2800" dirty="0"/>
          </a:p>
          <a:p>
            <a:r>
              <a:rPr lang="en-US" sz="2800" dirty="0">
                <a:hlinkClick r:id="rId14" action="ppaction://hlinksldjump"/>
              </a:rPr>
              <a:t>Hostos</a:t>
            </a:r>
            <a:endParaRPr lang="en-US" sz="2800" dirty="0"/>
          </a:p>
          <a:p>
            <a:r>
              <a:rPr lang="en-US" sz="2800" dirty="0">
                <a:hlinkClick r:id="rId15" action="ppaction://hlinksldjump"/>
              </a:rPr>
              <a:t>Queens</a:t>
            </a:r>
            <a:endParaRPr lang="en-US" sz="2800" dirty="0"/>
          </a:p>
          <a:p>
            <a:r>
              <a:rPr lang="en-US" sz="2800" dirty="0">
                <a:hlinkClick r:id="rId16" action="ppaction://hlinksldjump"/>
              </a:rPr>
              <a:t>SPS</a:t>
            </a:r>
            <a:endParaRPr lang="en-US" sz="2800" dirty="0"/>
          </a:p>
          <a:p>
            <a:r>
              <a:rPr lang="en-US" sz="2800" dirty="0">
                <a:hlinkClick r:id="rId17" action="ppaction://hlinksldjump"/>
              </a:rPr>
              <a:t>York</a:t>
            </a:r>
            <a:endParaRPr lang="en-US" sz="2800" dirty="0"/>
          </a:p>
          <a:p>
            <a:r>
              <a:rPr lang="en-US" sz="2800" dirty="0">
                <a:hlinkClick r:id="rId18"/>
              </a:rPr>
              <a:t>Excel Tables</a:t>
            </a:r>
            <a:endParaRPr lang="en-US" sz="2800" dirty="0"/>
          </a:p>
          <a:p>
            <a:r>
              <a:rPr lang="en-US" sz="2800" dirty="0">
                <a:hlinkClick r:id="rId19"/>
              </a:rPr>
              <a:t>Accreditation List</a:t>
            </a:r>
            <a:endParaRPr lang="en-US" sz="2800" dirty="0"/>
          </a:p>
        </p:txBody>
      </p:sp>
    </p:spTree>
    <p:extLst>
      <p:ext uri="{BB962C8B-B14F-4D97-AF65-F5344CB8AC3E}">
        <p14:creationId xmlns:p14="http://schemas.microsoft.com/office/powerpoint/2010/main" val="1292492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BMCC</a:t>
            </a:r>
            <a:br>
              <a:rPr lang="en-US" dirty="0"/>
            </a:br>
            <a:endParaRPr lang="en-US" dirty="0"/>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741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0ECE-5267-4B95-8D94-3D5BC8C41EB6}"/>
              </a:ext>
            </a:extLst>
          </p:cNvPr>
          <p:cNvSpPr>
            <a:spLocks noGrp="1"/>
          </p:cNvSpPr>
          <p:nvPr>
            <p:ph type="title"/>
          </p:nvPr>
        </p:nvSpPr>
        <p:spPr/>
        <p:txBody>
          <a:bodyPr/>
          <a:lstStyle/>
          <a:p>
            <a:r>
              <a:rPr lang="en-US" dirty="0"/>
              <a:t>BMCC Freshman Rules</a:t>
            </a:r>
          </a:p>
        </p:txBody>
      </p:sp>
      <p:pic>
        <p:nvPicPr>
          <p:cNvPr id="5" name="Content Placeholder 4">
            <a:extLst>
              <a:ext uri="{FF2B5EF4-FFF2-40B4-BE49-F238E27FC236}">
                <a16:creationId xmlns:a16="http://schemas.microsoft.com/office/drawing/2014/main" id="{80158697-9434-4128-8DC8-76D71CD95403}"/>
              </a:ext>
            </a:extLst>
          </p:cNvPr>
          <p:cNvPicPr>
            <a:picLocks noGrp="1" noChangeAspect="1"/>
          </p:cNvPicPr>
          <p:nvPr>
            <p:ph idx="1"/>
          </p:nvPr>
        </p:nvPicPr>
        <p:blipFill>
          <a:blip r:embed="rId2"/>
          <a:stretch>
            <a:fillRect/>
          </a:stretch>
        </p:blipFill>
        <p:spPr>
          <a:xfrm>
            <a:off x="966787" y="1834356"/>
            <a:ext cx="10258425" cy="4333875"/>
          </a:xfrm>
        </p:spPr>
      </p:pic>
    </p:spTree>
    <p:extLst>
      <p:ext uri="{BB962C8B-B14F-4D97-AF65-F5344CB8AC3E}">
        <p14:creationId xmlns:p14="http://schemas.microsoft.com/office/powerpoint/2010/main" val="405450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6FBD-0E7E-4C3E-BEFA-B969AF15A2B8}"/>
              </a:ext>
            </a:extLst>
          </p:cNvPr>
          <p:cNvSpPr>
            <a:spLocks noGrp="1"/>
          </p:cNvSpPr>
          <p:nvPr>
            <p:ph type="title"/>
          </p:nvPr>
        </p:nvSpPr>
        <p:spPr/>
        <p:txBody>
          <a:bodyPr/>
          <a:lstStyle/>
          <a:p>
            <a:r>
              <a:rPr lang="en-US" dirty="0"/>
              <a:t>Freshman Admit Rule ID 1</a:t>
            </a:r>
          </a:p>
        </p:txBody>
      </p:sp>
      <p:sp>
        <p:nvSpPr>
          <p:cNvPr id="3" name="Content Placeholder 2">
            <a:extLst>
              <a:ext uri="{FF2B5EF4-FFF2-40B4-BE49-F238E27FC236}">
                <a16:creationId xmlns:a16="http://schemas.microsoft.com/office/drawing/2014/main" id="{8E820F85-1D2C-49E5-95DC-DAECEF0F76E9}"/>
              </a:ext>
            </a:extLst>
          </p:cNvPr>
          <p:cNvSpPr>
            <a:spLocks noGrp="1"/>
          </p:cNvSpPr>
          <p:nvPr>
            <p:ph idx="1"/>
          </p:nvPr>
        </p:nvSpPr>
        <p:spPr/>
        <p:txBody>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HS_AVERAGE_GPA &gt; 0</a:t>
            </a:r>
          </a:p>
          <a:p>
            <a:pPr marL="0" indent="0">
              <a:buNone/>
            </a:pPr>
            <a:endParaRPr lang="en-US" dirty="0"/>
          </a:p>
        </p:txBody>
      </p:sp>
    </p:spTree>
    <p:extLst>
      <p:ext uri="{BB962C8B-B14F-4D97-AF65-F5344CB8AC3E}">
        <p14:creationId xmlns:p14="http://schemas.microsoft.com/office/powerpoint/2010/main" val="354643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3B31-C0DE-480D-BB9D-08CD21FACE28}"/>
              </a:ext>
            </a:extLst>
          </p:cNvPr>
          <p:cNvSpPr>
            <a:spLocks noGrp="1"/>
          </p:cNvSpPr>
          <p:nvPr>
            <p:ph type="title"/>
          </p:nvPr>
        </p:nvSpPr>
        <p:spPr/>
        <p:txBody>
          <a:bodyPr/>
          <a:lstStyle/>
          <a:p>
            <a:r>
              <a:rPr lang="en-US" dirty="0"/>
              <a:t>Freshman Review Rule ID 1</a:t>
            </a:r>
          </a:p>
        </p:txBody>
      </p:sp>
      <p:sp>
        <p:nvSpPr>
          <p:cNvPr id="3" name="Content Placeholder 2">
            <a:extLst>
              <a:ext uri="{FF2B5EF4-FFF2-40B4-BE49-F238E27FC236}">
                <a16:creationId xmlns:a16="http://schemas.microsoft.com/office/drawing/2014/main" id="{3C3A55A9-4813-47B7-88B1-81089DE66E2B}"/>
              </a:ext>
            </a:extLst>
          </p:cNvPr>
          <p:cNvSpPr>
            <a:spLocks noGrp="1"/>
          </p:cNvSpPr>
          <p:nvPr>
            <p:ph idx="1"/>
          </p:nvPr>
        </p:nvSpPr>
        <p:spPr/>
        <p:txBody>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HS_AVERAGE_GPA = 0  OR  HSE_DIPLOMA = Y  </a:t>
            </a: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OR  HS_DIPLOMA = Y</a:t>
            </a:r>
            <a:endParaRPr lang="en-US" sz="2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0606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CD Admit Rule ID 1</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CITIZENSHIP_STATUS = Y  AND  RESIDENCY = Y ) AND (      ( APPLICANT_ISIR_LOADED = Y  AND  ECON_GUIDELINES = Y ) OR  APPLICANT_ISIR_LOADED &lt;&gt; Y ) AND ( HS_DIPLOMA = Y  OR  HSE_DIPLOMA = Y ) </a:t>
            </a: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AND ( HS_AVERAGE_GPA &lt; 80  OR  TEST_HISET_TOTAL &lt; 67  OR  TEST_GED_TOTAL_2002_SERIES &lt; 3000  OR  TEST_GED_TOTAL_OLD_SERIES &lt; 300  OR  TEST_GED_TOTAL &lt; 680  OR  TEST_TASC_TOTAL &lt; 3100 )</a:t>
            </a:r>
          </a:p>
          <a:p>
            <a:pPr marL="0" marR="0" indent="0">
              <a:lnSpc>
                <a:spcPct val="107000"/>
              </a:lnSpc>
              <a:spcBef>
                <a:spcPts val="0"/>
              </a:spcBef>
              <a:spcAft>
                <a:spcPts val="800"/>
              </a:spcAft>
              <a:buNone/>
            </a:pPr>
            <a:r>
              <a:rPr lang="en-US" dirty="0">
                <a:solidFill>
                  <a:srgbClr val="FF0000"/>
                </a:solidFill>
                <a:latin typeface="Calibri" panose="020F0502020204030204" pitchFamily="34" charset="0"/>
                <a:ea typeface="Malgun Gothic" panose="020B0503020000020004" pitchFamily="34" charset="-127"/>
                <a:cs typeface="Times New Roman" panose="02020603050405020304" pitchFamily="18" charset="0"/>
              </a:rPr>
              <a:t>								</a:t>
            </a: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sz="2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1494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CSI</a:t>
            </a:r>
            <a:br>
              <a:rPr lang="en-US" dirty="0"/>
            </a:br>
            <a:endParaRPr lang="en-US" dirty="0"/>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a:xfrm>
            <a:off x="1524000" y="3602037"/>
            <a:ext cx="9347200" cy="2133599"/>
          </a:xfrm>
        </p:spPr>
        <p:txBody>
          <a:bodyPr>
            <a:normAutofit lnSpcReduction="10000"/>
          </a:bodyPr>
          <a:lstStyle/>
          <a:p>
            <a:pPr algn="l"/>
            <a:r>
              <a:rPr lang="en-US" sz="2200" dirty="0">
                <a:effectLst/>
                <a:latin typeface="Calibri" panose="020F0502020204030204" pitchFamily="34" charset="0"/>
                <a:ea typeface="Malgun Gothic" panose="020B0503020000020004" pitchFamily="34" charset="-127"/>
                <a:cs typeface="Times New Roman" panose="02020603050405020304" pitchFamily="18" charset="0"/>
              </a:rPr>
              <a:t>Many of CSI rules do not require high school diploma but simply looks at high school average or GED scores instead. At this time, UAPC evaluates ALL high school transcripts regardless of accreditation status. We enter high school average for nonaccredited </a:t>
            </a:r>
            <a:r>
              <a:rPr lang="en-US" sz="2200" dirty="0" err="1">
                <a:effectLst/>
                <a:latin typeface="Calibri" panose="020F0502020204030204" pitchFamily="34" charset="0"/>
                <a:ea typeface="Malgun Gothic" panose="020B0503020000020004" pitchFamily="34" charset="-127"/>
                <a:cs typeface="Times New Roman" panose="02020603050405020304" pitchFamily="18" charset="0"/>
              </a:rPr>
              <a:t>OrgID</a:t>
            </a:r>
            <a:r>
              <a:rPr lang="en-US" sz="2200" dirty="0">
                <a:effectLst/>
                <a:latin typeface="Calibri" panose="020F0502020204030204" pitchFamily="34" charset="0"/>
                <a:ea typeface="Malgun Gothic" panose="020B0503020000020004" pitchFamily="34" charset="-127"/>
                <a:cs typeface="Times New Roman" panose="02020603050405020304" pitchFamily="18" charset="0"/>
              </a:rPr>
              <a:t>. We differentiate between accredited and nonaccredited by coding or not coding high school degree. Not requiring high school diploma would admit all high school students from all institutions. Is this what you intended?</a:t>
            </a:r>
          </a:p>
          <a:p>
            <a:pPr algn="l"/>
            <a:endParaRPr lang="en-US" sz="2800" dirty="0"/>
          </a:p>
        </p:txBody>
      </p:sp>
    </p:spTree>
    <p:extLst>
      <p:ext uri="{BB962C8B-B14F-4D97-AF65-F5344CB8AC3E}">
        <p14:creationId xmlns:p14="http://schemas.microsoft.com/office/powerpoint/2010/main" val="17916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SEEK Admit Rule BX Rule ID</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p:txBody>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CITIZENSHIP_STATUS = Y  AND  RESIDENCY = Y ) AND (      ( APPLICANT_ISIR_LOADED = Y  AND  ECON_GUIDELINES = Y ) OR  APPLICANT_ISIR_LOADED &lt;&gt; Y ) AND  PLAN_CSI01_BX = Y  AND  HS_AVERAGE_GPA &gt;= 75  AND  HS_AVERAGE_GPA &lt; 82</a:t>
            </a:r>
          </a:p>
          <a:p>
            <a:pPr marL="0" indent="0">
              <a:buNone/>
            </a:pPr>
            <a:endParaRPr lang="en-US" dirty="0"/>
          </a:p>
        </p:txBody>
      </p:sp>
      <p:pic>
        <p:nvPicPr>
          <p:cNvPr id="5" name="Picture 4">
            <a:extLst>
              <a:ext uri="{FF2B5EF4-FFF2-40B4-BE49-F238E27FC236}">
                <a16:creationId xmlns:a16="http://schemas.microsoft.com/office/drawing/2014/main" id="{DDC33BAB-B24F-4BFE-B53B-E6CF9020561C}"/>
              </a:ext>
            </a:extLst>
          </p:cNvPr>
          <p:cNvPicPr>
            <a:picLocks noChangeAspect="1"/>
          </p:cNvPicPr>
          <p:nvPr/>
        </p:nvPicPr>
        <p:blipFill>
          <a:blip r:embed="rId3"/>
          <a:stretch>
            <a:fillRect/>
          </a:stretch>
        </p:blipFill>
        <p:spPr>
          <a:xfrm>
            <a:off x="420858" y="4046000"/>
            <a:ext cx="10728598" cy="2265900"/>
          </a:xfrm>
          <a:prstGeom prst="rect">
            <a:avLst/>
          </a:prstGeom>
        </p:spPr>
      </p:pic>
    </p:spTree>
    <p:extLst>
      <p:ext uri="{BB962C8B-B14F-4D97-AF65-F5344CB8AC3E}">
        <p14:creationId xmlns:p14="http://schemas.microsoft.com/office/powerpoint/2010/main" val="86675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CF8E-2DD8-484E-9D65-6CAD7F09E897}"/>
              </a:ext>
            </a:extLst>
          </p:cNvPr>
          <p:cNvSpPr>
            <a:spLocks noGrp="1"/>
          </p:cNvSpPr>
          <p:nvPr>
            <p:ph type="title"/>
          </p:nvPr>
        </p:nvSpPr>
        <p:spPr/>
        <p:txBody>
          <a:bodyPr/>
          <a:lstStyle/>
          <a:p>
            <a:r>
              <a:rPr lang="en-US" dirty="0"/>
              <a:t>CSI Freshman Rules</a:t>
            </a:r>
          </a:p>
        </p:txBody>
      </p:sp>
      <p:pic>
        <p:nvPicPr>
          <p:cNvPr id="5" name="Content Placeholder 4">
            <a:extLst>
              <a:ext uri="{FF2B5EF4-FFF2-40B4-BE49-F238E27FC236}">
                <a16:creationId xmlns:a16="http://schemas.microsoft.com/office/drawing/2014/main" id="{00529F86-E688-4C18-AE29-C6FFF9510EF5}"/>
              </a:ext>
            </a:extLst>
          </p:cNvPr>
          <p:cNvPicPr>
            <a:picLocks noGrp="1" noChangeAspect="1"/>
          </p:cNvPicPr>
          <p:nvPr>
            <p:ph idx="1"/>
          </p:nvPr>
        </p:nvPicPr>
        <p:blipFill>
          <a:blip r:embed="rId2"/>
          <a:stretch>
            <a:fillRect/>
          </a:stretch>
        </p:blipFill>
        <p:spPr>
          <a:xfrm>
            <a:off x="838200" y="1397315"/>
            <a:ext cx="9487486" cy="4821851"/>
          </a:xfrm>
        </p:spPr>
      </p:pic>
    </p:spTree>
    <p:extLst>
      <p:ext uri="{BB962C8B-B14F-4D97-AF65-F5344CB8AC3E}">
        <p14:creationId xmlns:p14="http://schemas.microsoft.com/office/powerpoint/2010/main" val="327729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BB67-801E-4F96-BE46-7C95E6888055}"/>
              </a:ext>
            </a:extLst>
          </p:cNvPr>
          <p:cNvSpPr>
            <a:spLocks noGrp="1"/>
          </p:cNvSpPr>
          <p:nvPr>
            <p:ph type="title"/>
          </p:nvPr>
        </p:nvSpPr>
        <p:spPr/>
        <p:txBody>
          <a:bodyPr/>
          <a:lstStyle/>
          <a:p>
            <a:r>
              <a:rPr lang="en-US" dirty="0"/>
              <a:t>Freshman Admit Rule BX Rule ID 1</a:t>
            </a:r>
          </a:p>
        </p:txBody>
      </p:sp>
      <p:sp>
        <p:nvSpPr>
          <p:cNvPr id="3" name="Content Placeholder 2">
            <a:extLst>
              <a:ext uri="{FF2B5EF4-FFF2-40B4-BE49-F238E27FC236}">
                <a16:creationId xmlns:a16="http://schemas.microsoft.com/office/drawing/2014/main" id="{9760803C-C948-4A13-86D9-271732D0644C}"/>
              </a:ext>
            </a:extLst>
          </p:cNvPr>
          <p:cNvSpPr>
            <a:spLocks noGrp="1"/>
          </p:cNvSpPr>
          <p:nvPr>
            <p:ph idx="1"/>
          </p:nvPr>
        </p:nvSpPr>
        <p:spPr>
          <a:xfrm>
            <a:off x="838200" y="1795145"/>
            <a:ext cx="10515600" cy="4351338"/>
          </a:xfrm>
        </p:spPr>
        <p:txBody>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PLAN_CSI01_BX = Y  AND  HS_AVERAGE_GPA &gt;= 85  AND  PROFICIENT_ALL = Y</a:t>
            </a:r>
          </a:p>
          <a:p>
            <a:pPr marL="0" indent="0">
              <a:buNone/>
            </a:pPr>
            <a:endParaRPr lang="en-US" dirty="0"/>
          </a:p>
        </p:txBody>
      </p:sp>
    </p:spTree>
    <p:extLst>
      <p:ext uri="{BB962C8B-B14F-4D97-AF65-F5344CB8AC3E}">
        <p14:creationId xmlns:p14="http://schemas.microsoft.com/office/powerpoint/2010/main" val="111907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07AD-791D-441D-93E5-FA0930F69AC5}"/>
              </a:ext>
            </a:extLst>
          </p:cNvPr>
          <p:cNvSpPr>
            <a:spLocks noGrp="1"/>
          </p:cNvSpPr>
          <p:nvPr>
            <p:ph type="title"/>
          </p:nvPr>
        </p:nvSpPr>
        <p:spPr/>
        <p:txBody>
          <a:bodyPr/>
          <a:lstStyle/>
          <a:p>
            <a:r>
              <a:rPr lang="en-US" dirty="0"/>
              <a:t>Freshman Admit Rule BX Rule ID 2</a:t>
            </a:r>
          </a:p>
        </p:txBody>
      </p:sp>
      <p:sp>
        <p:nvSpPr>
          <p:cNvPr id="3" name="Content Placeholder 2">
            <a:extLst>
              <a:ext uri="{FF2B5EF4-FFF2-40B4-BE49-F238E27FC236}">
                <a16:creationId xmlns:a16="http://schemas.microsoft.com/office/drawing/2014/main" id="{35522AEB-EBD1-4B4D-AFF5-BF4BD0F486FA}"/>
              </a:ext>
            </a:extLst>
          </p:cNvPr>
          <p:cNvSpPr>
            <a:spLocks noGrp="1"/>
          </p:cNvSpPr>
          <p:nvPr>
            <p:ph idx="1"/>
          </p:nvPr>
        </p:nvSpPr>
        <p:spPr/>
        <p:txBody>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PLAN_CSI01_BX = Y  AND ( HS_AVERAGE_GPA &gt;= 80  AND  HS_AVERAGE_GPA &lt; 85 ) AND  HS_AVERAGE_GPA_ENGL &gt;= 70  AND  HS_MATH_LVL_GE_GEOMETRY = Y  AND  PROFICIENT_ALL = Y</a:t>
            </a:r>
          </a:p>
          <a:p>
            <a:pPr marL="0" indent="0">
              <a:buNone/>
            </a:pPr>
            <a:endParaRPr lang="en-US" dirty="0"/>
          </a:p>
        </p:txBody>
      </p:sp>
    </p:spTree>
    <p:extLst>
      <p:ext uri="{BB962C8B-B14F-4D97-AF65-F5344CB8AC3E}">
        <p14:creationId xmlns:p14="http://schemas.microsoft.com/office/powerpoint/2010/main" val="240721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F9FB-7037-4CE6-B8CB-E2CCB36BC163}"/>
              </a:ext>
            </a:extLst>
          </p:cNvPr>
          <p:cNvSpPr>
            <a:spLocks noGrp="1"/>
          </p:cNvSpPr>
          <p:nvPr>
            <p:ph type="title"/>
          </p:nvPr>
        </p:nvSpPr>
        <p:spPr/>
        <p:txBody>
          <a:bodyPr/>
          <a:lstStyle/>
          <a:p>
            <a:r>
              <a:rPr lang="en-US" dirty="0"/>
              <a:t>General Issue Patterns</a:t>
            </a:r>
          </a:p>
        </p:txBody>
      </p:sp>
      <p:sp>
        <p:nvSpPr>
          <p:cNvPr id="3" name="Content Placeholder 2">
            <a:extLst>
              <a:ext uri="{FF2B5EF4-FFF2-40B4-BE49-F238E27FC236}">
                <a16:creationId xmlns:a16="http://schemas.microsoft.com/office/drawing/2014/main" id="{011F42F7-E312-4AD6-BBA7-745DAB4B0855}"/>
              </a:ext>
            </a:extLst>
          </p:cNvPr>
          <p:cNvSpPr>
            <a:spLocks noGrp="1"/>
          </p:cNvSpPr>
          <p:nvPr>
            <p:ph idx="1"/>
          </p:nvPr>
        </p:nvSpPr>
        <p:spPr/>
        <p:txBody>
          <a:bodyPr/>
          <a:lstStyle/>
          <a:p>
            <a:r>
              <a:rPr lang="en-US" dirty="0"/>
              <a:t>Error when combining domestic and international criteria within the same rule.</a:t>
            </a:r>
          </a:p>
          <a:p>
            <a:r>
              <a:rPr lang="en-US" dirty="0"/>
              <a:t>Error when combining GED applicants and applicants from regular high school within the same rule.</a:t>
            </a:r>
          </a:p>
          <a:p>
            <a:r>
              <a:rPr lang="en-US" dirty="0"/>
              <a:t>DUOLINGO.</a:t>
            </a:r>
          </a:p>
          <a:p>
            <a:r>
              <a:rPr lang="en-US" dirty="0"/>
              <a:t>High School Diploma. Accreditation concerns.</a:t>
            </a:r>
          </a:p>
          <a:p>
            <a:r>
              <a:rPr lang="en-US" dirty="0"/>
              <a:t>Cleaning up.</a:t>
            </a:r>
          </a:p>
        </p:txBody>
      </p:sp>
    </p:spTree>
    <p:extLst>
      <p:ext uri="{BB962C8B-B14F-4D97-AF65-F5344CB8AC3E}">
        <p14:creationId xmlns:p14="http://schemas.microsoft.com/office/powerpoint/2010/main" val="285637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F80C-AA11-440D-8DAF-DA3F58BF2E79}"/>
              </a:ext>
            </a:extLst>
          </p:cNvPr>
          <p:cNvSpPr>
            <a:spLocks noGrp="1"/>
          </p:cNvSpPr>
          <p:nvPr>
            <p:ph type="title"/>
          </p:nvPr>
        </p:nvSpPr>
        <p:spPr/>
        <p:txBody>
          <a:bodyPr/>
          <a:lstStyle/>
          <a:p>
            <a:r>
              <a:rPr lang="en-US" dirty="0"/>
              <a:t>Freshman Admit Rule BX Rule ID 3</a:t>
            </a:r>
          </a:p>
        </p:txBody>
      </p:sp>
      <p:sp>
        <p:nvSpPr>
          <p:cNvPr id="3" name="Content Placeholder 2">
            <a:extLst>
              <a:ext uri="{FF2B5EF4-FFF2-40B4-BE49-F238E27FC236}">
                <a16:creationId xmlns:a16="http://schemas.microsoft.com/office/drawing/2014/main" id="{8813811C-096E-4E25-8D5E-99ED76B3C313}"/>
              </a:ext>
            </a:extLst>
          </p:cNvPr>
          <p:cNvSpPr>
            <a:spLocks noGrp="1"/>
          </p:cNvSpPr>
          <p:nvPr>
            <p:ph idx="1"/>
          </p:nvPr>
        </p:nvSpPr>
        <p:spPr/>
        <p:txBody>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PLAN_CSI01_BX = Y  AND ( HS_AVERAGE_GPA &gt;= 70  AND  HS_AVERAGE_GPA &lt; 80 ) AND  HS_AVERAGE_GPA_ENGL &gt;= 80  AND  HS_MATH_LVL_GE_GEOMETRY = Y  AND  PROFICIENT_ALL = Y</a:t>
            </a:r>
          </a:p>
          <a:p>
            <a:endParaRPr lang="en-US" dirty="0"/>
          </a:p>
        </p:txBody>
      </p:sp>
    </p:spTree>
    <p:extLst>
      <p:ext uri="{BB962C8B-B14F-4D97-AF65-F5344CB8AC3E}">
        <p14:creationId xmlns:p14="http://schemas.microsoft.com/office/powerpoint/2010/main" val="320463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23F-D238-43D7-A51D-DFCC276DC338}"/>
              </a:ext>
            </a:extLst>
          </p:cNvPr>
          <p:cNvSpPr>
            <a:spLocks noGrp="1"/>
          </p:cNvSpPr>
          <p:nvPr>
            <p:ph type="title"/>
          </p:nvPr>
        </p:nvSpPr>
        <p:spPr/>
        <p:txBody>
          <a:bodyPr/>
          <a:lstStyle/>
          <a:p>
            <a:r>
              <a:rPr lang="en-US" dirty="0"/>
              <a:t>Freshman Admit Rule BX Rule ID 4</a:t>
            </a:r>
          </a:p>
        </p:txBody>
      </p:sp>
      <p:sp>
        <p:nvSpPr>
          <p:cNvPr id="3" name="Content Placeholder 2">
            <a:extLst>
              <a:ext uri="{FF2B5EF4-FFF2-40B4-BE49-F238E27FC236}">
                <a16:creationId xmlns:a16="http://schemas.microsoft.com/office/drawing/2014/main" id="{9C795A50-0FE4-47B2-920B-4BD23ACAC9C7}"/>
              </a:ext>
            </a:extLst>
          </p:cNvPr>
          <p:cNvSpPr>
            <a:spLocks noGrp="1"/>
          </p:cNvSpPr>
          <p:nvPr>
            <p:ph idx="1"/>
          </p:nvPr>
        </p:nvSpPr>
        <p:spPr/>
        <p:txBody>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PLAN_CSI01_BX = Y  AND ( HS_AVERAGE_GPA &gt;= 70  AND  HS_AVERAGE_GPA &lt; 80 ) AND ( HS_AVERAGE_GPA_ENGL &gt;= 75  AND  HS_AVERAGE_GPA_ENGL &lt; 80 ) AND  HS_MATH_LVL_GE_TRIGONOMETRY = Y  AND  PROFICIENT_ALL = Y</a:t>
            </a:r>
          </a:p>
          <a:p>
            <a:pPr marL="0" indent="0">
              <a:buNone/>
            </a:pPr>
            <a:endParaRPr lang="en-US" dirty="0"/>
          </a:p>
        </p:txBody>
      </p:sp>
    </p:spTree>
    <p:extLst>
      <p:ext uri="{BB962C8B-B14F-4D97-AF65-F5344CB8AC3E}">
        <p14:creationId xmlns:p14="http://schemas.microsoft.com/office/powerpoint/2010/main" val="220369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58A0-16A6-4542-A3B8-61CF2BF2282C}"/>
              </a:ext>
            </a:extLst>
          </p:cNvPr>
          <p:cNvSpPr>
            <a:spLocks noGrp="1"/>
          </p:cNvSpPr>
          <p:nvPr>
            <p:ph type="title"/>
          </p:nvPr>
        </p:nvSpPr>
        <p:spPr/>
        <p:txBody>
          <a:bodyPr/>
          <a:lstStyle/>
          <a:p>
            <a:r>
              <a:rPr lang="en-US" dirty="0"/>
              <a:t>Freshman Admit Rule BX Rule ID 5</a:t>
            </a:r>
          </a:p>
        </p:txBody>
      </p:sp>
      <p:sp>
        <p:nvSpPr>
          <p:cNvPr id="3" name="Content Placeholder 2">
            <a:extLst>
              <a:ext uri="{FF2B5EF4-FFF2-40B4-BE49-F238E27FC236}">
                <a16:creationId xmlns:a16="http://schemas.microsoft.com/office/drawing/2014/main" id="{D706BC92-76D2-42F8-8E94-583F8E518D8B}"/>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PLAN_CSI01_BX = Y  AND  HSE_DIPLOMA = Y  AND ( TEST_GED_TOTAL &gt;= 740  OR  TEST_GED_TOTAL_2002_SERIES &gt;= 3500  OR  TEST_GED_TOTAL_OLD_SERIES &gt;= 350  OR  TEST_HISET_TOTAL &gt;= 83  OR  TEST_TASC_TOTAL &gt;= 3500 ) AND  </a:t>
            </a: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SERVICE_INDICATOR_ESL &lt;&gt; Y</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AND  PROFICIENT_ALL = Y</a:t>
            </a:r>
          </a:p>
          <a:p>
            <a:pPr marL="0" marR="0" indent="0">
              <a:lnSpc>
                <a:spcPct val="107000"/>
              </a:lnSpc>
              <a:spcBef>
                <a:spcPts val="0"/>
              </a:spcBef>
              <a:spcAft>
                <a:spcPts val="800"/>
              </a:spcAft>
              <a:buNone/>
            </a:pPr>
            <a:endParaRPr lang="en-US" dirty="0">
              <a:latin typeface="Calibri" panose="020F0502020204030204" pitchFamily="34" charset="0"/>
              <a:ea typeface="Malgun Gothic" panose="020B0503020000020004" pitchFamily="34" charset="-127"/>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First Slide</a:t>
            </a:r>
            <a:endParaRPr lang="en-US" sz="2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1588885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City</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5439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8800-FCE9-49F5-B8D5-98A286559943}"/>
              </a:ext>
            </a:extLst>
          </p:cNvPr>
          <p:cNvSpPr>
            <a:spLocks noGrp="1"/>
          </p:cNvSpPr>
          <p:nvPr>
            <p:ph type="title"/>
          </p:nvPr>
        </p:nvSpPr>
        <p:spPr/>
        <p:txBody>
          <a:bodyPr/>
          <a:lstStyle/>
          <a:p>
            <a:r>
              <a:rPr lang="en-US" dirty="0"/>
              <a:t>City Freshman Rules</a:t>
            </a:r>
          </a:p>
        </p:txBody>
      </p:sp>
      <p:sp>
        <p:nvSpPr>
          <p:cNvPr id="3" name="Content Placeholder 2">
            <a:extLst>
              <a:ext uri="{FF2B5EF4-FFF2-40B4-BE49-F238E27FC236}">
                <a16:creationId xmlns:a16="http://schemas.microsoft.com/office/drawing/2014/main" id="{613F1AA5-9D8E-41D6-8E54-7F2AB9708EC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E4E4F7D-6B91-4199-8B85-009DCD4CA560}"/>
              </a:ext>
            </a:extLst>
          </p:cNvPr>
          <p:cNvPicPr>
            <a:picLocks noChangeAspect="1"/>
          </p:cNvPicPr>
          <p:nvPr/>
        </p:nvPicPr>
        <p:blipFill>
          <a:blip r:embed="rId2"/>
          <a:stretch>
            <a:fillRect/>
          </a:stretch>
        </p:blipFill>
        <p:spPr>
          <a:xfrm>
            <a:off x="75028" y="2566675"/>
            <a:ext cx="12192000" cy="2869238"/>
          </a:xfrm>
          <a:prstGeom prst="rect">
            <a:avLst/>
          </a:prstGeom>
        </p:spPr>
      </p:pic>
    </p:spTree>
    <p:extLst>
      <p:ext uri="{BB962C8B-B14F-4D97-AF65-F5344CB8AC3E}">
        <p14:creationId xmlns:p14="http://schemas.microsoft.com/office/powerpoint/2010/main" val="1630479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Freshman Admit Rule- SCI Rule ID 2</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p:txBody>
          <a:bodyPr>
            <a:normAutofit fontScale="47500" lnSpcReduction="20000"/>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PLAN_CTY01_SCIENCE = Y  </a:t>
            </a:r>
          </a:p>
          <a:p>
            <a:pPr marL="0" marR="0" indent="0">
              <a:lnSpc>
                <a:spcPct val="107000"/>
              </a:lnSpc>
              <a:spcBef>
                <a:spcPts val="0"/>
              </a:spcBef>
              <a:spcAft>
                <a:spcPts val="800"/>
              </a:spcAft>
              <a:buNone/>
            </a:pPr>
            <a:r>
              <a:rPr lang="en-US" sz="3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        HSE_DIPLOMA = Y  </a:t>
            </a:r>
          </a:p>
          <a:p>
            <a:pPr marL="0" marR="0" indent="0">
              <a:lnSpc>
                <a:spcPct val="107000"/>
              </a:lnSpc>
              <a:spcBef>
                <a:spcPts val="0"/>
              </a:spcBef>
              <a:spcAft>
                <a:spcPts val="800"/>
              </a:spcAft>
              <a:buNone/>
            </a:pPr>
            <a:r>
              <a:rPr lang="en-US" sz="3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       ( TEST_HISET_TOTAL &gt;= 67  OR  TEST_GED_TOTAL &gt;= 680  OR  TEST_GED_TOTAL_OLD_SERIES &gt;= </a:t>
            </a:r>
          </a:p>
          <a:p>
            <a:pPr marL="0" marR="0" indent="0">
              <a:lnSpc>
                <a:spcPct val="107000"/>
              </a:lnSpc>
              <a:spcBef>
                <a:spcPts val="0"/>
              </a:spcBef>
              <a:spcAft>
                <a:spcPts val="800"/>
              </a:spcAft>
              <a:buNone/>
            </a:pP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                300  OR  TEST_TASC_TOTAL &gt;= 3100  OR  TEST_GED_TOTAL_2002_SERIES &gt;= 3000 ) </a:t>
            </a:r>
            <a:r>
              <a:rPr lang="en-US" sz="3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       HS_MATH_LVL_GE_TRIGONOMETRY = Y </a:t>
            </a:r>
          </a:p>
          <a:p>
            <a:pPr marL="0" marR="0" indent="0">
              <a:lnSpc>
                <a:spcPct val="107000"/>
              </a:lnSpc>
              <a:spcBef>
                <a:spcPts val="0"/>
              </a:spcBef>
              <a:spcAft>
                <a:spcPts val="800"/>
              </a:spcAft>
              <a:buNone/>
            </a:pPr>
            <a:r>
              <a:rPr lang="en-US" sz="3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3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HS_AVERAGE_GPA_MATH &gt;= 82  </a:t>
            </a:r>
          </a:p>
          <a:p>
            <a:pPr marL="0" marR="0" indent="0">
              <a:lnSpc>
                <a:spcPct val="107000"/>
              </a:lnSpc>
              <a:spcBef>
                <a:spcPts val="0"/>
              </a:spcBef>
              <a:spcAft>
                <a:spcPts val="800"/>
              </a:spcAft>
              <a:buNone/>
            </a:pPr>
            <a:r>
              <a:rPr lang="en-US" sz="3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       ( </a:t>
            </a:r>
            <a:r>
              <a:rPr lang="en-US" sz="3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HS_TOTAL_UNITS_ENGLISH &gt;= 4  </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OR  </a:t>
            </a:r>
            <a:r>
              <a:rPr lang="en-US" sz="3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TEST_TOEFL_CBT_SCORE &gt;= 73  </a:t>
            </a:r>
          </a:p>
          <a:p>
            <a:pPr marL="0" marR="0" indent="0">
              <a:lnSpc>
                <a:spcPct val="107000"/>
              </a:lnSpc>
              <a:spcBef>
                <a:spcPts val="0"/>
              </a:spcBef>
              <a:spcAft>
                <a:spcPts val="800"/>
              </a:spcAft>
              <a:buNone/>
            </a:pPr>
            <a:r>
              <a:rPr lang="en-US" sz="3800" dirty="0">
                <a:solidFill>
                  <a:srgbClr val="FF0000"/>
                </a:solidFill>
                <a:latin typeface="Calibri" panose="020F0502020204030204" pitchFamily="34" charset="0"/>
                <a:ea typeface="Malgun Gothic" panose="020B0503020000020004" pitchFamily="34" charset="-127"/>
                <a:cs typeface="Times New Roman" panose="02020603050405020304" pitchFamily="18" charset="0"/>
              </a:rPr>
              <a:t>                </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OR  TEST_TOEFL_IBT_SCORE &gt;= 61  OR  TEST_TOEFL_PBT_SCORE &gt;=    </a:t>
            </a:r>
          </a:p>
          <a:p>
            <a:pPr marR="0" indent="0">
              <a:lnSpc>
                <a:spcPct val="107000"/>
              </a:lnSpc>
              <a:spcBef>
                <a:spcPts val="0"/>
              </a:spcBef>
              <a:spcAft>
                <a:spcPts val="800"/>
              </a:spcAft>
              <a:buNone/>
            </a:pPr>
            <a:r>
              <a:rPr lang="en-US" sz="3800" dirty="0">
                <a:latin typeface="Calibri" panose="020F0502020204030204" pitchFamily="34" charset="0"/>
                <a:ea typeface="Malgun Gothic" panose="020B0503020000020004" pitchFamily="34" charset="-127"/>
                <a:cs typeface="Times New Roman" panose="02020603050405020304" pitchFamily="18" charset="0"/>
              </a:rPr>
              <a:t>           </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500  OR  TEST_DUOLINGO_SCORE &gt;= 85  OR  TEST_PTE_SCORE &gt;= 44  OR  TEST_IELTS_SCORE &gt;= 6 ) </a:t>
            </a:r>
          </a:p>
          <a:p>
            <a:pPr marL="0" marR="0" indent="0">
              <a:lnSpc>
                <a:spcPct val="107000"/>
              </a:lnSpc>
              <a:spcBef>
                <a:spcPts val="0"/>
              </a:spcBef>
              <a:spcAft>
                <a:spcPts val="800"/>
              </a:spcAft>
              <a:buNone/>
            </a:pPr>
            <a:r>
              <a:rPr lang="en-US" sz="3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3800" dirty="0">
                <a:effectLst/>
                <a:latin typeface="Calibri" panose="020F0502020204030204" pitchFamily="34" charset="0"/>
                <a:ea typeface="Malgun Gothic" panose="020B0503020000020004" pitchFamily="34" charset="-127"/>
                <a:cs typeface="Times New Roman" panose="02020603050405020304" pitchFamily="18" charset="0"/>
              </a:rPr>
              <a:t>       HS_TOTAL_UNITS_SCIENCE &gt;= 6  </a:t>
            </a:r>
          </a:p>
          <a:p>
            <a:pPr marL="0" marR="0" indent="0">
              <a:lnSpc>
                <a:spcPct val="107000"/>
              </a:lnSpc>
              <a:spcBef>
                <a:spcPts val="0"/>
              </a:spcBef>
              <a:spcAft>
                <a:spcPts val="800"/>
              </a:spcAft>
              <a:buNone/>
            </a:pPr>
            <a:r>
              <a:rPr lang="en-US" sz="3800" b="1"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AND</a:t>
            </a:r>
            <a:r>
              <a:rPr lang="en-US" sz="3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PROFICIENT_ALL = Y							</a:t>
            </a:r>
            <a:r>
              <a:rPr lang="en-US" sz="40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sz="3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77908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Hunter</a:t>
            </a:r>
            <a:br>
              <a:rPr lang="en-US" dirty="0"/>
            </a:br>
            <a:endParaRPr lang="en-US" dirty="0"/>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58463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4365-DB33-4409-ABD1-3415C7F14326}"/>
              </a:ext>
            </a:extLst>
          </p:cNvPr>
          <p:cNvSpPr>
            <a:spLocks noGrp="1"/>
          </p:cNvSpPr>
          <p:nvPr>
            <p:ph type="title"/>
          </p:nvPr>
        </p:nvSpPr>
        <p:spPr/>
        <p:txBody>
          <a:bodyPr/>
          <a:lstStyle/>
          <a:p>
            <a:r>
              <a:rPr lang="en-US" dirty="0"/>
              <a:t>Hunter Freshman Rules</a:t>
            </a:r>
          </a:p>
        </p:txBody>
      </p:sp>
      <p:pic>
        <p:nvPicPr>
          <p:cNvPr id="5" name="Content Placeholder 4">
            <a:extLst>
              <a:ext uri="{FF2B5EF4-FFF2-40B4-BE49-F238E27FC236}">
                <a16:creationId xmlns:a16="http://schemas.microsoft.com/office/drawing/2014/main" id="{70414DEE-A66A-406A-BB81-4184EFD514E0}"/>
              </a:ext>
            </a:extLst>
          </p:cNvPr>
          <p:cNvPicPr>
            <a:picLocks noGrp="1" noChangeAspect="1"/>
          </p:cNvPicPr>
          <p:nvPr>
            <p:ph idx="1"/>
          </p:nvPr>
        </p:nvPicPr>
        <p:blipFill>
          <a:blip r:embed="rId2"/>
          <a:stretch>
            <a:fillRect/>
          </a:stretch>
        </p:blipFill>
        <p:spPr>
          <a:xfrm>
            <a:off x="2794572" y="1825625"/>
            <a:ext cx="6602856" cy="4351338"/>
          </a:xfrm>
        </p:spPr>
      </p:pic>
    </p:spTree>
    <p:extLst>
      <p:ext uri="{BB962C8B-B14F-4D97-AF65-F5344CB8AC3E}">
        <p14:creationId xmlns:p14="http://schemas.microsoft.com/office/powerpoint/2010/main" val="1452259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5A80-52CD-43D7-9720-085BEC86B31C}"/>
              </a:ext>
            </a:extLst>
          </p:cNvPr>
          <p:cNvSpPr>
            <a:spLocks noGrp="1"/>
          </p:cNvSpPr>
          <p:nvPr>
            <p:ph type="title"/>
          </p:nvPr>
        </p:nvSpPr>
        <p:spPr/>
        <p:txBody>
          <a:bodyPr/>
          <a:lstStyle/>
          <a:p>
            <a:r>
              <a:rPr lang="en-US" dirty="0"/>
              <a:t>Hunter Freshman Rules</a:t>
            </a:r>
          </a:p>
        </p:txBody>
      </p:sp>
      <p:pic>
        <p:nvPicPr>
          <p:cNvPr id="5" name="Content Placeholder 4">
            <a:extLst>
              <a:ext uri="{FF2B5EF4-FFF2-40B4-BE49-F238E27FC236}">
                <a16:creationId xmlns:a16="http://schemas.microsoft.com/office/drawing/2014/main" id="{5BFCF0F7-F144-42DB-9664-D929A429000B}"/>
              </a:ext>
            </a:extLst>
          </p:cNvPr>
          <p:cNvPicPr>
            <a:picLocks noGrp="1" noChangeAspect="1"/>
          </p:cNvPicPr>
          <p:nvPr>
            <p:ph idx="1"/>
          </p:nvPr>
        </p:nvPicPr>
        <p:blipFill>
          <a:blip r:embed="rId2"/>
          <a:stretch>
            <a:fillRect/>
          </a:stretch>
        </p:blipFill>
        <p:spPr>
          <a:xfrm>
            <a:off x="1633537" y="2910681"/>
            <a:ext cx="8924925" cy="2181225"/>
          </a:xfrm>
        </p:spPr>
      </p:pic>
    </p:spTree>
    <p:extLst>
      <p:ext uri="{BB962C8B-B14F-4D97-AF65-F5344CB8AC3E}">
        <p14:creationId xmlns:p14="http://schemas.microsoft.com/office/powerpoint/2010/main" val="685044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BEB3-F33C-4944-BC3F-E9F0AFCCCF3E}"/>
              </a:ext>
            </a:extLst>
          </p:cNvPr>
          <p:cNvSpPr>
            <a:spLocks noGrp="1"/>
          </p:cNvSpPr>
          <p:nvPr>
            <p:ph type="title"/>
          </p:nvPr>
        </p:nvSpPr>
        <p:spPr/>
        <p:txBody>
          <a:bodyPr/>
          <a:lstStyle/>
          <a:p>
            <a:r>
              <a:rPr lang="en-US" dirty="0"/>
              <a:t>Hunter Transfer Rules</a:t>
            </a:r>
          </a:p>
        </p:txBody>
      </p:sp>
      <p:pic>
        <p:nvPicPr>
          <p:cNvPr id="5" name="Content Placeholder 4">
            <a:extLst>
              <a:ext uri="{FF2B5EF4-FFF2-40B4-BE49-F238E27FC236}">
                <a16:creationId xmlns:a16="http://schemas.microsoft.com/office/drawing/2014/main" id="{CC65B220-05C5-4E3E-8EF8-84B3FEFECE22}"/>
              </a:ext>
            </a:extLst>
          </p:cNvPr>
          <p:cNvPicPr>
            <a:picLocks noGrp="1" noChangeAspect="1"/>
          </p:cNvPicPr>
          <p:nvPr>
            <p:ph idx="1"/>
          </p:nvPr>
        </p:nvPicPr>
        <p:blipFill>
          <a:blip r:embed="rId2"/>
          <a:stretch>
            <a:fillRect/>
          </a:stretch>
        </p:blipFill>
        <p:spPr>
          <a:xfrm>
            <a:off x="2834450" y="1825625"/>
            <a:ext cx="6523100" cy="4351338"/>
          </a:xfrm>
        </p:spPr>
      </p:pic>
    </p:spTree>
    <p:extLst>
      <p:ext uri="{BB962C8B-B14F-4D97-AF65-F5344CB8AC3E}">
        <p14:creationId xmlns:p14="http://schemas.microsoft.com/office/powerpoint/2010/main" val="18866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Baruch</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4669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D10-5756-4C11-B461-3AD6DA2AF0F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526EF27-B803-4DE0-895E-19A40A903E51}"/>
              </a:ext>
            </a:extLst>
          </p:cNvPr>
          <p:cNvPicPr>
            <a:picLocks noGrp="1" noChangeAspect="1"/>
          </p:cNvPicPr>
          <p:nvPr>
            <p:ph idx="1"/>
          </p:nvPr>
        </p:nvPicPr>
        <p:blipFill>
          <a:blip r:embed="rId2"/>
          <a:stretch>
            <a:fillRect/>
          </a:stretch>
        </p:blipFill>
        <p:spPr>
          <a:xfrm>
            <a:off x="506216" y="2113555"/>
            <a:ext cx="10124977" cy="2353860"/>
          </a:xfrm>
        </p:spPr>
      </p:pic>
    </p:spTree>
    <p:extLst>
      <p:ext uri="{BB962C8B-B14F-4D97-AF65-F5344CB8AC3E}">
        <p14:creationId xmlns:p14="http://schemas.microsoft.com/office/powerpoint/2010/main" val="2792989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Freshman Admit Rule A- Gen/Intl Rule ID 1</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p:txBody>
          <a:bodyPr>
            <a:normAutofit fontScale="92500" lnSpcReduction="20000"/>
          </a:bodyPr>
          <a:lstStyle/>
          <a:p>
            <a:pPr marL="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HS_DIPLOMA = Y  OR  HSE_DIPLOMA = Y )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HS_AVERAGE_GPA &gt;= 88  OR  TEST_GED_TOTAL &gt;=  </a:t>
            </a:r>
          </a:p>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740  OR  TEST_GED_TOTAL_2002_SERIES &gt;= 3500  OR  </a:t>
            </a:r>
          </a:p>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TEST_GED_TOTAL_OLD_SERIES &gt;=350  OR  </a:t>
            </a:r>
          </a:p>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TEST_HISET_TOTAL &gt;= 83  OR  TEST_TASC_TOTAL &gt;= 3500 )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HS_MATH_LVL_GE_TRIGONOMETRY = Y  OR  </a:t>
            </a:r>
          </a:p>
          <a:p>
            <a:pPr marL="0" marR="0" indent="0">
              <a:lnSpc>
                <a:spcPct val="107000"/>
              </a:lnSpc>
              <a:spcBef>
                <a:spcPts val="0"/>
              </a:spcBef>
              <a:spcAft>
                <a:spcPts val="800"/>
              </a:spcAft>
              <a:buNone/>
            </a:pPr>
            <a:r>
              <a:rPr lang="en-US" dirty="0">
                <a:solidFill>
                  <a:srgbClr val="FF0000"/>
                </a:solidFill>
                <a:latin typeface="Calibri" panose="020F0502020204030204" pitchFamily="34" charset="0"/>
                <a:ea typeface="Malgun Gothic" panose="020B0503020000020004" pitchFamily="34" charset="-127"/>
                <a:cs typeface="Times New Roman" panose="02020603050405020304" pitchFamily="18" charset="0"/>
              </a:rPr>
              <a:t>              </a:t>
            </a: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TEST_REGENTS_MATH_TRIG &gt;= 80  OR  </a:t>
            </a:r>
          </a:p>
          <a:p>
            <a:pPr marL="0" marR="0" indent="0">
              <a:lnSpc>
                <a:spcPct val="107000"/>
              </a:lnSpc>
              <a:spcBef>
                <a:spcPts val="0"/>
              </a:spcBef>
              <a:spcAft>
                <a:spcPts val="800"/>
              </a:spcAft>
              <a:buNone/>
            </a:pP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TEST_REGENTS_MATH_TRGCC &gt;= 65 </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PROFICIENT_ALL = Y</a:t>
            </a:r>
          </a:p>
          <a:p>
            <a:pPr marL="0" indent="0">
              <a:buNone/>
            </a:pPr>
            <a:endParaRPr lang="en-US" dirty="0"/>
          </a:p>
        </p:txBody>
      </p:sp>
    </p:spTree>
    <p:extLst>
      <p:ext uri="{BB962C8B-B14F-4D97-AF65-F5344CB8AC3E}">
        <p14:creationId xmlns:p14="http://schemas.microsoft.com/office/powerpoint/2010/main" val="150503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580-F771-4017-BB6F-1E3A5EEB5036}"/>
              </a:ext>
            </a:extLst>
          </p:cNvPr>
          <p:cNvSpPr>
            <a:spLocks noGrp="1"/>
          </p:cNvSpPr>
          <p:nvPr>
            <p:ph type="title"/>
          </p:nvPr>
        </p:nvSpPr>
        <p:spPr/>
        <p:txBody>
          <a:bodyPr/>
          <a:lstStyle/>
          <a:p>
            <a:r>
              <a:rPr lang="en-US" dirty="0"/>
              <a:t>Freshman Admit Rule A- Gen/Intl Rule ID 2</a:t>
            </a:r>
          </a:p>
        </p:txBody>
      </p:sp>
      <p:sp>
        <p:nvSpPr>
          <p:cNvPr id="3" name="Content Placeholder 2">
            <a:extLst>
              <a:ext uri="{FF2B5EF4-FFF2-40B4-BE49-F238E27FC236}">
                <a16:creationId xmlns:a16="http://schemas.microsoft.com/office/drawing/2014/main" id="{ACB16A75-B7B7-4D81-87E3-6317D22AA02B}"/>
              </a:ext>
            </a:extLst>
          </p:cNvPr>
          <p:cNvSpPr>
            <a:spLocks noGrp="1"/>
          </p:cNvSpPr>
          <p:nvPr>
            <p:ph idx="1"/>
          </p:nvPr>
        </p:nvSpPr>
        <p:spPr/>
        <p:txBody>
          <a:bodyPr>
            <a:normAutofit/>
          </a:bodyPr>
          <a:lstStyle/>
          <a:p>
            <a:pPr marL="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APPLICANT_ECI = Y  </a:t>
            </a:r>
          </a:p>
          <a:p>
            <a:pPr marL="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AND    (      ( </a:t>
            </a: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COLLEGE_DEGREE_ASSOCIATE &gt;= Y  </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AND  </a:t>
            </a:r>
          </a:p>
          <a:p>
            <a:pPr marL="0" indent="0">
              <a:lnSpc>
                <a:spcPct val="107000"/>
              </a:lnSpc>
              <a:spcBef>
                <a:spcPts val="0"/>
              </a:spcBef>
              <a:spcAft>
                <a:spcPts val="800"/>
              </a:spcAft>
              <a:buNone/>
            </a:pPr>
            <a:r>
              <a:rPr lang="en-US" dirty="0">
                <a:latin typeface="Calibri" panose="020F0502020204030204" pitchFamily="34" charset="0"/>
                <a:ea typeface="Malgun Gothic" panose="020B0503020000020004" pitchFamily="34" charset="-127"/>
                <a:cs typeface="Times New Roman" panose="02020603050405020304" pitchFamily="18" charset="0"/>
              </a:rPr>
              <a:t>	 </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COLLEGE_GPA_CONSOLIDATED &gt;= 2.5 ) OR </a:t>
            </a:r>
          </a:p>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COLLEGE_TOTAL_CRED_EARNED &gt;= 24  AND  </a:t>
            </a:r>
          </a:p>
          <a:p>
            <a:pPr marL="0" marR="0" indent="0">
              <a:lnSpc>
                <a:spcPct val="107000"/>
              </a:lnSpc>
              <a:spcBef>
                <a:spcPts val="0"/>
              </a:spcBef>
              <a:spcAft>
                <a:spcPts val="800"/>
              </a:spcAft>
              <a:buNone/>
            </a:pPr>
            <a:r>
              <a:rPr lang="en-US" dirty="0">
                <a:latin typeface="Calibri" panose="020F0502020204030204" pitchFamily="34" charset="0"/>
                <a:ea typeface="Malgun Gothic" panose="020B0503020000020004" pitchFamily="34" charset="-127"/>
                <a:cs typeface="Times New Roman" panose="02020603050405020304" pitchFamily="18" charset="0"/>
              </a:rPr>
              <a:t>	 </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COLLEGE_GPA_CONSOLIDATED &gt;= 2.5 )      ) AND    PROFICIENT_ALL = Y</a:t>
            </a:r>
          </a:p>
          <a:p>
            <a:pPr marL="0" indent="0">
              <a:buNone/>
            </a:pPr>
            <a:endParaRPr lang="en-US" dirty="0"/>
          </a:p>
        </p:txBody>
      </p:sp>
    </p:spTree>
    <p:extLst>
      <p:ext uri="{BB962C8B-B14F-4D97-AF65-F5344CB8AC3E}">
        <p14:creationId xmlns:p14="http://schemas.microsoft.com/office/powerpoint/2010/main" val="76225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C9B7-1BAC-4CB6-9347-11C1CFE9F70B}"/>
              </a:ext>
            </a:extLst>
          </p:cNvPr>
          <p:cNvSpPr>
            <a:spLocks noGrp="1"/>
          </p:cNvSpPr>
          <p:nvPr>
            <p:ph type="title"/>
          </p:nvPr>
        </p:nvSpPr>
        <p:spPr/>
        <p:txBody>
          <a:bodyPr/>
          <a:lstStyle/>
          <a:p>
            <a:r>
              <a:rPr lang="en-US" dirty="0"/>
              <a:t>Transfer Admit Rule General Rule ID 1</a:t>
            </a:r>
          </a:p>
        </p:txBody>
      </p:sp>
      <p:sp>
        <p:nvSpPr>
          <p:cNvPr id="3" name="Content Placeholder 2">
            <a:extLst>
              <a:ext uri="{FF2B5EF4-FFF2-40B4-BE49-F238E27FC236}">
                <a16:creationId xmlns:a16="http://schemas.microsoft.com/office/drawing/2014/main" id="{5E290901-DDF2-463B-8DDA-4D969A505E12}"/>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PLAN_APPL &lt;&gt; NURSRN-BS  AND  PLAN_APPL &lt;&gt; MEDLABC-BS  AND  PLAN_APPL &lt;&gt; NUTRFS-BS  AND  PLAN_APPL &lt;&gt; COMHE-BS ) AND  COLLEGE_DEGREE_CUNY_SUNY_AA_AS &gt;= 2.5  AND  PROFICIENT_MATH = Y  AND (      ( PROFICIENT_READ = Y  AND  PROFICIENT_WRIT = Y ) OR ( SERVICE_INDICATOR_ESL = Y  AND  CITIZENSHIP_STATUS &lt;&gt; Y  AND ( TEST_IELTS_SCORE &gt;= 6  OR  TEST_PTE_SCORE &gt;= 44  OR  TEST_TOEFL_CBT_SCORE &gt;= 173  OR  TEST_TOEFL_PBT_SCORE &gt;= 500  OR  TEST_TOEFL_IBT_SCORE &gt;= 61 ) OR  HSE_DIPLOMA = Y )      )</a:t>
            </a:r>
          </a:p>
          <a:p>
            <a:endParaRPr lang="en-US" dirty="0"/>
          </a:p>
        </p:txBody>
      </p:sp>
    </p:spTree>
    <p:extLst>
      <p:ext uri="{BB962C8B-B14F-4D97-AF65-F5344CB8AC3E}">
        <p14:creationId xmlns:p14="http://schemas.microsoft.com/office/powerpoint/2010/main" val="297750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FF07-6D78-4BF1-80CC-119CCE9638C4}"/>
              </a:ext>
            </a:extLst>
          </p:cNvPr>
          <p:cNvSpPr>
            <a:spLocks noGrp="1"/>
          </p:cNvSpPr>
          <p:nvPr>
            <p:ph type="title"/>
          </p:nvPr>
        </p:nvSpPr>
        <p:spPr/>
        <p:txBody>
          <a:bodyPr/>
          <a:lstStyle/>
          <a:p>
            <a:r>
              <a:rPr lang="en-US" dirty="0"/>
              <a:t>Transfer Admit Rule &gt;= 24cr Rule ID 2</a:t>
            </a:r>
          </a:p>
        </p:txBody>
      </p:sp>
      <p:sp>
        <p:nvSpPr>
          <p:cNvPr id="3" name="Content Placeholder 2">
            <a:extLst>
              <a:ext uri="{FF2B5EF4-FFF2-40B4-BE49-F238E27FC236}">
                <a16:creationId xmlns:a16="http://schemas.microsoft.com/office/drawing/2014/main" id="{D1E92927-887D-4E7F-BC3D-7B2090CA258A}"/>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SERVICE_INDICATOR_ESL = Y  AND  CITIZENSHIP_STATUS &lt;&gt; Y  AND  PROFICIENT_MATH = Y  AND ( PLAN_APPL &lt;&gt; NURSRN-BS  AND  PLAN_APPL &lt;&gt; MEDLABC-BS  AND  PLAN_APPL &lt;&gt; NUTRFS-BS  AND  PLAN_APPL &lt;&gt; COMHE-BS ) AND ( COLLEGE_TOTAL_CRED_EARNED &gt;= 24  AND  COLLEGE_GPA_CONSOLIDATED &gt;= 2.5 ) AND ( TEST_IELTS_SCORE &gt;= 6  OR  TEST_PTE_SCORE &gt;= 44  OR  TEST_TOEFL_CBT_SCORE &gt;= 173  OR  TEST_TOEFL_IBT_SCORE &gt;= 61  OR  TEST_TOEFL_PBT_SCORE &gt;= 500  OR ( PROFICIENT_READ = Y  AND  PROFICIENT_WRIT = Y ) OR  HSE_DIPLOMA = Y )                       </a:t>
            </a: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First Slide</a:t>
            </a:r>
            <a:endParaRPr lang="en-US" sz="2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2964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John Jay</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412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8A6C-B28C-437A-9D3F-7811ACE37257}"/>
              </a:ext>
            </a:extLst>
          </p:cNvPr>
          <p:cNvSpPr>
            <a:spLocks noGrp="1"/>
          </p:cNvSpPr>
          <p:nvPr>
            <p:ph type="title"/>
          </p:nvPr>
        </p:nvSpPr>
        <p:spPr/>
        <p:txBody>
          <a:bodyPr/>
          <a:lstStyle/>
          <a:p>
            <a:r>
              <a:rPr lang="en-US" dirty="0"/>
              <a:t>John Jay Freshman Rules</a:t>
            </a:r>
          </a:p>
        </p:txBody>
      </p:sp>
      <p:sp>
        <p:nvSpPr>
          <p:cNvPr id="3" name="Content Placeholder 2">
            <a:extLst>
              <a:ext uri="{FF2B5EF4-FFF2-40B4-BE49-F238E27FC236}">
                <a16:creationId xmlns:a16="http://schemas.microsoft.com/office/drawing/2014/main" id="{13ED59CC-9BED-40D8-B0B7-8C3A457E689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5FA7E26-A0AC-4836-A527-293FFCAAEA47}"/>
              </a:ext>
            </a:extLst>
          </p:cNvPr>
          <p:cNvPicPr>
            <a:picLocks noChangeAspect="1"/>
          </p:cNvPicPr>
          <p:nvPr/>
        </p:nvPicPr>
        <p:blipFill>
          <a:blip r:embed="rId2"/>
          <a:stretch>
            <a:fillRect/>
          </a:stretch>
        </p:blipFill>
        <p:spPr>
          <a:xfrm>
            <a:off x="2376340" y="1482875"/>
            <a:ext cx="7161555" cy="5249151"/>
          </a:xfrm>
          <a:prstGeom prst="rect">
            <a:avLst/>
          </a:prstGeom>
        </p:spPr>
      </p:pic>
    </p:spTree>
    <p:extLst>
      <p:ext uri="{BB962C8B-B14F-4D97-AF65-F5344CB8AC3E}">
        <p14:creationId xmlns:p14="http://schemas.microsoft.com/office/powerpoint/2010/main" val="2038139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9CAA-86E6-481E-837B-CEA3A7410F6D}"/>
              </a:ext>
            </a:extLst>
          </p:cNvPr>
          <p:cNvSpPr>
            <a:spLocks noGrp="1"/>
          </p:cNvSpPr>
          <p:nvPr>
            <p:ph type="title"/>
          </p:nvPr>
        </p:nvSpPr>
        <p:spPr/>
        <p:txBody>
          <a:bodyPr/>
          <a:lstStyle/>
          <a:p>
            <a:r>
              <a:rPr lang="en-US" dirty="0"/>
              <a:t>John Jay Freshman Rules</a:t>
            </a:r>
          </a:p>
        </p:txBody>
      </p:sp>
      <p:sp>
        <p:nvSpPr>
          <p:cNvPr id="3" name="Content Placeholder 2">
            <a:extLst>
              <a:ext uri="{FF2B5EF4-FFF2-40B4-BE49-F238E27FC236}">
                <a16:creationId xmlns:a16="http://schemas.microsoft.com/office/drawing/2014/main" id="{406631AD-DF2B-4594-8287-F9EC177997C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A724D16-C875-413F-8EE9-5FFCBBE632D8}"/>
              </a:ext>
            </a:extLst>
          </p:cNvPr>
          <p:cNvPicPr>
            <a:picLocks noChangeAspect="1"/>
          </p:cNvPicPr>
          <p:nvPr/>
        </p:nvPicPr>
        <p:blipFill>
          <a:blip r:embed="rId2"/>
          <a:stretch>
            <a:fillRect/>
          </a:stretch>
        </p:blipFill>
        <p:spPr>
          <a:xfrm>
            <a:off x="-165398" y="1952235"/>
            <a:ext cx="12522796" cy="3477895"/>
          </a:xfrm>
          <a:prstGeom prst="rect">
            <a:avLst/>
          </a:prstGeom>
        </p:spPr>
      </p:pic>
    </p:spTree>
    <p:extLst>
      <p:ext uri="{BB962C8B-B14F-4D97-AF65-F5344CB8AC3E}">
        <p14:creationId xmlns:p14="http://schemas.microsoft.com/office/powerpoint/2010/main" val="1083515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Freshman Admit Rule A Rule ID 2</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p:txBody>
          <a:bodyPr>
            <a:normAutofit fontScale="77500" lnSpcReduction="20000"/>
          </a:bodyPr>
          <a:lstStyle/>
          <a:p>
            <a:pPr marL="0" marR="0" indent="0">
              <a:lnSpc>
                <a:spcPct val="107000"/>
              </a:lnSpc>
              <a:spcBef>
                <a:spcPts val="0"/>
              </a:spcBef>
              <a:spcAft>
                <a:spcPts val="800"/>
              </a:spcAft>
              <a:buNone/>
            </a:pP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HSE_DIPLOMA = Y  </a:t>
            </a:r>
            <a:endParaRPr lang="en-US" sz="2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a:t>
            </a: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TEST_GED_TOTAL &gt;= 680  OR  TEST_GED_TOTAL_2002_SERIES &gt;= </a:t>
            </a:r>
            <a:endParaRPr lang="en-US" sz="2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indent="0">
              <a:lnSpc>
                <a:spcPct val="107000"/>
              </a:lnSpc>
              <a:spcBef>
                <a:spcPts val="0"/>
              </a:spcBef>
              <a:spcAft>
                <a:spcPts val="800"/>
              </a:spcAft>
              <a:buNone/>
            </a:pP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3000  OR  TEST_GED_TOTAL_OLD_SERIES &gt;= 300  OR  TEST_HISET_TOTAL &gt;= </a:t>
            </a:r>
            <a:endParaRPr lang="en-US" sz="2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indent="0">
              <a:lnSpc>
                <a:spcPct val="107000"/>
              </a:lnSpc>
              <a:spcBef>
                <a:spcPts val="0"/>
              </a:spcBef>
              <a:spcAft>
                <a:spcPts val="800"/>
              </a:spcAft>
              <a:buNone/>
            </a:pP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67  OR  TEST_TASC_TOTAL &gt;= 3100 </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SERVICE_INDICATOR_</a:t>
            </a: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ESL = Y</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 PROFICIENT_READ = Y  AND  PROFICIENT_WRIT = Y ) OR ( 	HS_TOTAL_UNITS_ENGLISH &gt;= 2  OR  TEST_IELTS_SCORE &gt;= 	6  OR  TEST_PTE_SCORE &gt;= 44  OR  TEST_TOEFL_CBT_SCORE &gt;= </a:t>
            </a:r>
          </a:p>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173  OR  TEST_TOEFL_PBT_SCORE &gt;= 500  OR  TEST_TOEFL_IBT_SCORE &gt;= 61 )      )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HS_MATH_LVL_GE_ALGEBRA = Y  OR  PROFICIENT_MATH = Y )</a:t>
            </a:r>
          </a:p>
          <a:p>
            <a:pPr marL="0" indent="0">
              <a:buNone/>
            </a:pPr>
            <a:endParaRPr lang="en-US" dirty="0"/>
          </a:p>
        </p:txBody>
      </p:sp>
    </p:spTree>
    <p:extLst>
      <p:ext uri="{BB962C8B-B14F-4D97-AF65-F5344CB8AC3E}">
        <p14:creationId xmlns:p14="http://schemas.microsoft.com/office/powerpoint/2010/main" val="2736087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6102-FA93-4A2F-9070-E5B51D4089CD}"/>
              </a:ext>
            </a:extLst>
          </p:cNvPr>
          <p:cNvSpPr>
            <a:spLocks noGrp="1"/>
          </p:cNvSpPr>
          <p:nvPr>
            <p:ph type="title"/>
          </p:nvPr>
        </p:nvSpPr>
        <p:spPr/>
        <p:txBody>
          <a:bodyPr/>
          <a:lstStyle/>
          <a:p>
            <a:r>
              <a:rPr lang="en-US" dirty="0"/>
              <a:t>Freshman Admit Rule ID 4</a:t>
            </a:r>
          </a:p>
        </p:txBody>
      </p:sp>
      <p:sp>
        <p:nvSpPr>
          <p:cNvPr id="3" name="Content Placeholder 2">
            <a:extLst>
              <a:ext uri="{FF2B5EF4-FFF2-40B4-BE49-F238E27FC236}">
                <a16:creationId xmlns:a16="http://schemas.microsoft.com/office/drawing/2014/main" id="{0E0E64E1-1A88-4178-A21B-A1E989C12C03}"/>
              </a:ext>
            </a:extLst>
          </p:cNvPr>
          <p:cNvSpPr>
            <a:spLocks noGrp="1"/>
          </p:cNvSpPr>
          <p:nvPr>
            <p:ph idx="1"/>
          </p:nvPr>
        </p:nvSpPr>
        <p:spPr/>
        <p:txBody>
          <a:bodyPr>
            <a:normAutofit fontScale="85000" lnSpcReduction="10000"/>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HS_MATH_LVL_GE_TRIGONOMETRY = Y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8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HS_GRADUATION_DATE_18_MONTHS &lt;&gt; Y  </a:t>
            </a:r>
            <a:endParaRPr lang="en-US" sz="2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SERVICE_INDICATOR_ESL = Y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HSE_DIPLOMA = Y  OR  </a:t>
            </a:r>
            <a:r>
              <a:rPr lang="en-US" sz="28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HS_GRADUATION_DATE_18_MONTHS = Y </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PROFICIENT_ALL = Y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TEST_GED_TOTAL &gt;= 680  OR  TEST_GED_TOTAL_OLD_SERIES &gt;= </a:t>
            </a:r>
          </a:p>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300  OR  TEST_GED_TOTAL_2002_SERIES &gt;= 3100  OR  TEST_HISET_TOTAL 	&gt;= 67  OR  TEST_TASC_TOTAL &gt;= 3100  OR  HS_AVERAGE_GPA &gt;= 81 )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PROFICIENT_MATH = Y                                                                          </a:t>
            </a: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sz="2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8157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C7EC-AA61-4701-B5D1-5FA171975A74}"/>
              </a:ext>
            </a:extLst>
          </p:cNvPr>
          <p:cNvSpPr>
            <a:spLocks noGrp="1"/>
          </p:cNvSpPr>
          <p:nvPr>
            <p:ph type="title"/>
          </p:nvPr>
        </p:nvSpPr>
        <p:spPr/>
        <p:txBody>
          <a:bodyPr/>
          <a:lstStyle/>
          <a:p>
            <a:r>
              <a:rPr lang="en-US" dirty="0"/>
              <a:t>Baruch Freshman Admit Rules A ID1, ID2</a:t>
            </a:r>
          </a:p>
        </p:txBody>
      </p:sp>
      <p:pic>
        <p:nvPicPr>
          <p:cNvPr id="5" name="Content Placeholder 4">
            <a:extLst>
              <a:ext uri="{FF2B5EF4-FFF2-40B4-BE49-F238E27FC236}">
                <a16:creationId xmlns:a16="http://schemas.microsoft.com/office/drawing/2014/main" id="{10FC9760-BD91-47DE-8748-4549DCE4AEA0}"/>
              </a:ext>
            </a:extLst>
          </p:cNvPr>
          <p:cNvPicPr>
            <a:picLocks noGrp="1" noChangeAspect="1"/>
          </p:cNvPicPr>
          <p:nvPr>
            <p:ph idx="1"/>
          </p:nvPr>
        </p:nvPicPr>
        <p:blipFill>
          <a:blip r:embed="rId2"/>
          <a:stretch>
            <a:fillRect/>
          </a:stretch>
        </p:blipFill>
        <p:spPr>
          <a:xfrm>
            <a:off x="444304" y="2433800"/>
            <a:ext cx="11092253" cy="2819762"/>
          </a:xfrm>
        </p:spPr>
      </p:pic>
    </p:spTree>
    <p:extLst>
      <p:ext uri="{BB962C8B-B14F-4D97-AF65-F5344CB8AC3E}">
        <p14:creationId xmlns:p14="http://schemas.microsoft.com/office/powerpoint/2010/main" val="3772884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LaGuardia</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629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9EBE-83CD-459F-AF85-63FAD0A81683}"/>
              </a:ext>
            </a:extLst>
          </p:cNvPr>
          <p:cNvSpPr>
            <a:spLocks noGrp="1"/>
          </p:cNvSpPr>
          <p:nvPr>
            <p:ph type="title"/>
          </p:nvPr>
        </p:nvSpPr>
        <p:spPr/>
        <p:txBody>
          <a:bodyPr/>
          <a:lstStyle/>
          <a:p>
            <a:r>
              <a:rPr lang="en-US" dirty="0"/>
              <a:t>LaGuardia Freshman Rules</a:t>
            </a:r>
          </a:p>
        </p:txBody>
      </p:sp>
      <p:pic>
        <p:nvPicPr>
          <p:cNvPr id="5" name="Content Placeholder 4">
            <a:extLst>
              <a:ext uri="{FF2B5EF4-FFF2-40B4-BE49-F238E27FC236}">
                <a16:creationId xmlns:a16="http://schemas.microsoft.com/office/drawing/2014/main" id="{1340930E-2BAE-4766-8C9D-04FEA3F8097E}"/>
              </a:ext>
            </a:extLst>
          </p:cNvPr>
          <p:cNvPicPr>
            <a:picLocks noGrp="1" noChangeAspect="1"/>
          </p:cNvPicPr>
          <p:nvPr>
            <p:ph idx="1"/>
          </p:nvPr>
        </p:nvPicPr>
        <p:blipFill>
          <a:blip r:embed="rId2"/>
          <a:stretch>
            <a:fillRect/>
          </a:stretch>
        </p:blipFill>
        <p:spPr>
          <a:xfrm>
            <a:off x="1588109" y="1375459"/>
            <a:ext cx="7937728" cy="5236356"/>
          </a:xfrm>
        </p:spPr>
      </p:pic>
    </p:spTree>
    <p:extLst>
      <p:ext uri="{BB962C8B-B14F-4D97-AF65-F5344CB8AC3E}">
        <p14:creationId xmlns:p14="http://schemas.microsoft.com/office/powerpoint/2010/main" val="70156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51E3-B283-4428-90B4-F5F8A7883141}"/>
              </a:ext>
            </a:extLst>
          </p:cNvPr>
          <p:cNvSpPr>
            <a:spLocks noGrp="1"/>
          </p:cNvSpPr>
          <p:nvPr>
            <p:ph type="title"/>
          </p:nvPr>
        </p:nvSpPr>
        <p:spPr>
          <a:xfrm>
            <a:off x="838200" y="392148"/>
            <a:ext cx="10515600" cy="1325563"/>
          </a:xfrm>
        </p:spPr>
        <p:txBody>
          <a:bodyPr/>
          <a:lstStyle/>
          <a:p>
            <a:r>
              <a:rPr lang="en-US" dirty="0"/>
              <a:t>LaGuardia Transfer </a:t>
            </a:r>
          </a:p>
        </p:txBody>
      </p:sp>
      <p:pic>
        <p:nvPicPr>
          <p:cNvPr id="5" name="Content Placeholder 4">
            <a:extLst>
              <a:ext uri="{FF2B5EF4-FFF2-40B4-BE49-F238E27FC236}">
                <a16:creationId xmlns:a16="http://schemas.microsoft.com/office/drawing/2014/main" id="{81D1F991-AA42-46E0-9A4B-174DA61CE0B6}"/>
              </a:ext>
            </a:extLst>
          </p:cNvPr>
          <p:cNvPicPr>
            <a:picLocks noGrp="1" noChangeAspect="1"/>
          </p:cNvPicPr>
          <p:nvPr>
            <p:ph idx="1"/>
          </p:nvPr>
        </p:nvPicPr>
        <p:blipFill>
          <a:blip r:embed="rId2"/>
          <a:stretch>
            <a:fillRect/>
          </a:stretch>
        </p:blipFill>
        <p:spPr>
          <a:xfrm>
            <a:off x="1373653" y="1825625"/>
            <a:ext cx="9444693" cy="4351338"/>
          </a:xfrm>
        </p:spPr>
      </p:pic>
    </p:spTree>
    <p:extLst>
      <p:ext uri="{BB962C8B-B14F-4D97-AF65-F5344CB8AC3E}">
        <p14:creationId xmlns:p14="http://schemas.microsoft.com/office/powerpoint/2010/main" val="4147235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Transfer Admit Rule ID 6 &amp; 7</a:t>
            </a:r>
          </a:p>
        </p:txBody>
      </p:sp>
      <p:pic>
        <p:nvPicPr>
          <p:cNvPr id="5" name="Content Placeholder 4">
            <a:extLst>
              <a:ext uri="{FF2B5EF4-FFF2-40B4-BE49-F238E27FC236}">
                <a16:creationId xmlns:a16="http://schemas.microsoft.com/office/drawing/2014/main" id="{17FDAE16-F17C-474B-BBDD-12BC16E8016A}"/>
              </a:ext>
            </a:extLst>
          </p:cNvPr>
          <p:cNvPicPr>
            <a:picLocks noGrp="1" noChangeAspect="1"/>
          </p:cNvPicPr>
          <p:nvPr>
            <p:ph idx="1"/>
          </p:nvPr>
        </p:nvPicPr>
        <p:blipFill>
          <a:blip r:embed="rId3"/>
          <a:stretch>
            <a:fillRect/>
          </a:stretch>
        </p:blipFill>
        <p:spPr>
          <a:xfrm>
            <a:off x="2405062" y="2472531"/>
            <a:ext cx="7381875" cy="3057525"/>
          </a:xfrm>
        </p:spPr>
      </p:pic>
    </p:spTree>
    <p:extLst>
      <p:ext uri="{BB962C8B-B14F-4D97-AF65-F5344CB8AC3E}">
        <p14:creationId xmlns:p14="http://schemas.microsoft.com/office/powerpoint/2010/main" val="2722338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1242-F465-4E80-976D-9C511F6ECE50}"/>
              </a:ext>
            </a:extLst>
          </p:cNvPr>
          <p:cNvSpPr>
            <a:spLocks noGrp="1"/>
          </p:cNvSpPr>
          <p:nvPr>
            <p:ph type="title"/>
          </p:nvPr>
        </p:nvSpPr>
        <p:spPr/>
        <p:txBody>
          <a:bodyPr/>
          <a:lstStyle/>
          <a:p>
            <a:r>
              <a:rPr lang="en-US" dirty="0"/>
              <a:t>Transfer Admit Rule ID 8</a:t>
            </a:r>
          </a:p>
        </p:txBody>
      </p:sp>
      <p:sp>
        <p:nvSpPr>
          <p:cNvPr id="3" name="Content Placeholder 2">
            <a:extLst>
              <a:ext uri="{FF2B5EF4-FFF2-40B4-BE49-F238E27FC236}">
                <a16:creationId xmlns:a16="http://schemas.microsoft.com/office/drawing/2014/main" id="{D1B883CC-AD4E-44B4-9EC2-5EEA37D6B97E}"/>
              </a:ext>
            </a:extLst>
          </p:cNvPr>
          <p:cNvSpPr>
            <a:spLocks noGrp="1"/>
          </p:cNvSpPr>
          <p:nvPr>
            <p:ph idx="1"/>
          </p:nvPr>
        </p:nvSpPr>
        <p:spPr/>
        <p:txBody>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SERVICE_INDICATOR_ESL &lt;&gt; Y  AND ( HS_DIPLOMA = Y  OR  HSE_DIPLOMA = Y )</a:t>
            </a:r>
          </a:p>
          <a:p>
            <a:pPr marL="0" indent="0">
              <a:buNone/>
            </a:pPr>
            <a:endParaRPr lang="en-US" dirty="0"/>
          </a:p>
        </p:txBody>
      </p:sp>
    </p:spTree>
    <p:extLst>
      <p:ext uri="{BB962C8B-B14F-4D97-AF65-F5344CB8AC3E}">
        <p14:creationId xmlns:p14="http://schemas.microsoft.com/office/powerpoint/2010/main" val="3001431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DB95-3242-4637-AEF6-1D35C2FB16D4}"/>
              </a:ext>
            </a:extLst>
          </p:cNvPr>
          <p:cNvSpPr>
            <a:spLocks noGrp="1"/>
          </p:cNvSpPr>
          <p:nvPr>
            <p:ph type="title"/>
          </p:nvPr>
        </p:nvSpPr>
        <p:spPr/>
        <p:txBody>
          <a:bodyPr/>
          <a:lstStyle/>
          <a:p>
            <a:r>
              <a:rPr lang="en-US" dirty="0"/>
              <a:t>Transfer Admit Rule ID 9</a:t>
            </a:r>
          </a:p>
        </p:txBody>
      </p:sp>
      <p:sp>
        <p:nvSpPr>
          <p:cNvPr id="3" name="Content Placeholder 2">
            <a:extLst>
              <a:ext uri="{FF2B5EF4-FFF2-40B4-BE49-F238E27FC236}">
                <a16:creationId xmlns:a16="http://schemas.microsoft.com/office/drawing/2014/main" id="{155CD5CC-4EEF-4EE9-BA2A-476E516B8E6E}"/>
              </a:ext>
            </a:extLst>
          </p:cNvPr>
          <p:cNvSpPr>
            <a:spLocks noGrp="1"/>
          </p:cNvSpPr>
          <p:nvPr>
            <p:ph idx="1"/>
          </p:nvPr>
        </p:nvSpPr>
        <p:spPr/>
        <p:txBody>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SERVICE_INDICATOR_ESL = Y  AND  CITIZENSHIP_STATUS &lt;&gt; Y  AND ( HS_DIPLOMA = Y  OR  HSE_DIPLOMA = Y ) AND (      ( TEST_TOEFL_CBT_SCORE &gt;= 133  OR  TEST_TOEFL_PBT_SCORE &gt;= 450  OR  TEST_TOEFL_IBT_SCORE &gt;= 45  OR  TEST_IELTS_SCORE &gt;= 5  OR  TEST_PTE_SCORE &gt;= 39 ) OR ( PROFICIENT_READ = Y  AND  PROFICIENT_WRIT = Y )      )</a:t>
            </a:r>
          </a:p>
          <a:p>
            <a:endParaRPr lang="en-US" dirty="0"/>
          </a:p>
        </p:txBody>
      </p:sp>
    </p:spTree>
    <p:extLst>
      <p:ext uri="{BB962C8B-B14F-4D97-AF65-F5344CB8AC3E}">
        <p14:creationId xmlns:p14="http://schemas.microsoft.com/office/powerpoint/2010/main" val="526969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DB95-3242-4637-AEF6-1D35C2FB16D4}"/>
              </a:ext>
            </a:extLst>
          </p:cNvPr>
          <p:cNvSpPr>
            <a:spLocks noGrp="1"/>
          </p:cNvSpPr>
          <p:nvPr>
            <p:ph type="title"/>
          </p:nvPr>
        </p:nvSpPr>
        <p:spPr/>
        <p:txBody>
          <a:bodyPr/>
          <a:lstStyle/>
          <a:p>
            <a:r>
              <a:rPr lang="en-US" dirty="0"/>
              <a:t>Freshman Admit Rule ID 2</a:t>
            </a:r>
          </a:p>
        </p:txBody>
      </p:sp>
      <p:sp>
        <p:nvSpPr>
          <p:cNvPr id="3" name="Content Placeholder 2">
            <a:extLst>
              <a:ext uri="{FF2B5EF4-FFF2-40B4-BE49-F238E27FC236}">
                <a16:creationId xmlns:a16="http://schemas.microsoft.com/office/drawing/2014/main" id="{155CD5CC-4EEF-4EE9-BA2A-476E516B8E6E}"/>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SERVICE_INDICATOR_ESL = Y  AND  CITIZENSHIP_STATUS &lt;&gt; Y  AND ( HS_DIPLOMA = Y  OR  HSE_DIPLOMA = Y ) AND (      ( TEST_TOEFL_CBT_SCORE &gt;= 133  OR  TEST_TOEFL_PBT_SCORE &gt;= 450  OR  TEST_TOEFL_IBT_SCORE &gt;= 45  OR  TEST_IELTS_SCORE &gt;= 5  OR  TEST_PTE_SCORE &gt;= 39 ) OR ( PROFICIENT_READ = Y  AND  PROFICIENT_WRIT = Y ) OR  HSE_DIPLOMA = Y )</a:t>
            </a:r>
          </a:p>
          <a:p>
            <a:pPr marL="0" marR="0" indent="0">
              <a:lnSpc>
                <a:spcPct val="107000"/>
              </a:lnSpc>
              <a:spcBef>
                <a:spcPts val="0"/>
              </a:spcBef>
              <a:spcAft>
                <a:spcPts val="800"/>
              </a:spcAft>
              <a:buNone/>
            </a:pPr>
            <a:r>
              <a:rPr lang="en-US" dirty="0">
                <a:latin typeface="Calibri" panose="020F0502020204030204" pitchFamily="34" charset="0"/>
                <a:ea typeface="Malgun Gothic" panose="020B0503020000020004" pitchFamily="34" charset="-127"/>
                <a:cs typeface="Times New Roman" panose="02020603050405020304" pitchFamily="18" charset="0"/>
              </a:rPr>
              <a:t>                                         						</a:t>
            </a: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dirty="0"/>
          </a:p>
        </p:txBody>
      </p:sp>
    </p:spTree>
    <p:extLst>
      <p:ext uri="{BB962C8B-B14F-4D97-AF65-F5344CB8AC3E}">
        <p14:creationId xmlns:p14="http://schemas.microsoft.com/office/powerpoint/2010/main" val="2727047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Lehman</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364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3E89-C298-4C95-B607-A2426EC33B5D}"/>
              </a:ext>
            </a:extLst>
          </p:cNvPr>
          <p:cNvSpPr>
            <a:spLocks noGrp="1"/>
          </p:cNvSpPr>
          <p:nvPr>
            <p:ph type="title"/>
          </p:nvPr>
        </p:nvSpPr>
        <p:spPr/>
        <p:txBody>
          <a:bodyPr/>
          <a:lstStyle/>
          <a:p>
            <a:r>
              <a:rPr lang="en-US" dirty="0"/>
              <a:t>Lehman Freshman Rules</a:t>
            </a:r>
          </a:p>
        </p:txBody>
      </p:sp>
      <p:pic>
        <p:nvPicPr>
          <p:cNvPr id="9" name="Content Placeholder 8">
            <a:extLst>
              <a:ext uri="{FF2B5EF4-FFF2-40B4-BE49-F238E27FC236}">
                <a16:creationId xmlns:a16="http://schemas.microsoft.com/office/drawing/2014/main" id="{C86FC334-0485-4AEF-9B9E-C8958E4FE092}"/>
              </a:ext>
            </a:extLst>
          </p:cNvPr>
          <p:cNvPicPr>
            <a:picLocks noGrp="1" noChangeAspect="1"/>
          </p:cNvPicPr>
          <p:nvPr>
            <p:ph idx="1"/>
          </p:nvPr>
        </p:nvPicPr>
        <p:blipFill>
          <a:blip r:embed="rId2"/>
          <a:stretch>
            <a:fillRect/>
          </a:stretch>
        </p:blipFill>
        <p:spPr>
          <a:xfrm>
            <a:off x="-331354" y="2489981"/>
            <a:ext cx="12922740" cy="3038621"/>
          </a:xfrm>
        </p:spPr>
      </p:pic>
    </p:spTree>
    <p:extLst>
      <p:ext uri="{BB962C8B-B14F-4D97-AF65-F5344CB8AC3E}">
        <p14:creationId xmlns:p14="http://schemas.microsoft.com/office/powerpoint/2010/main" val="945567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SEEK Admit Rule ID 1</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p:txBody>
          <a:bodyPr>
            <a:normAutofit fontScale="85000" lnSpcReduction="20000"/>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CITIZENSHIP_STATUS = Y  AND  RESIDENCY = Y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 APPLICANT_ISIR_LOADED = Y  AND  ECON_GUIDELINES = Y ) OR   </a:t>
            </a:r>
          </a:p>
          <a:p>
            <a:pPr marL="0" marR="0" indent="0">
              <a:lnSpc>
                <a:spcPct val="107000"/>
              </a:lnSpc>
              <a:spcBef>
                <a:spcPts val="0"/>
              </a:spcBef>
              <a:spcAft>
                <a:spcPts val="800"/>
              </a:spcAft>
              <a:buNone/>
            </a:pPr>
            <a:r>
              <a:rPr lang="en-US" dirty="0">
                <a:latin typeface="Calibri" panose="020F0502020204030204" pitchFamily="34" charset="0"/>
                <a:ea typeface="Malgun Gothic" panose="020B0503020000020004" pitchFamily="34" charset="-127"/>
                <a:cs typeface="Times New Roman" panose="02020603050405020304" pitchFamily="18" charset="0"/>
              </a:rPr>
              <a:t>              </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APPLICANT_ISIR_LOADED &lt;&gt; Y )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HS_DIPLOMA = Y  OR  HSE_DIPLOMA = Y )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HS_AVERAGE_GPA &gt;= 75  OR  TEST_GED_TOTAL &gt;= 680  OR  </a:t>
            </a:r>
          </a:p>
          <a:p>
            <a:pPr marL="0" marR="0" indent="0">
              <a:lnSpc>
                <a:spcPct val="107000"/>
              </a:lnSpc>
              <a:spcBef>
                <a:spcPts val="0"/>
              </a:spcBef>
              <a:spcAft>
                <a:spcPts val="800"/>
              </a:spcAft>
              <a:buNone/>
            </a:pPr>
            <a:r>
              <a:rPr lang="en-US" dirty="0">
                <a:latin typeface="Calibri" panose="020F0502020204030204" pitchFamily="34" charset="0"/>
                <a:ea typeface="Malgun Gothic" panose="020B0503020000020004" pitchFamily="34" charset="-127"/>
                <a:cs typeface="Times New Roman" panose="02020603050405020304" pitchFamily="18" charset="0"/>
              </a:rPr>
              <a:t>	</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TEST_GED_TOTAL_2002_SERIES &gt;= 3000  OR  </a:t>
            </a:r>
          </a:p>
          <a:p>
            <a:pPr marL="0" marR="0" indent="0">
              <a:lnSpc>
                <a:spcPct val="107000"/>
              </a:lnSpc>
              <a:spcBef>
                <a:spcPts val="0"/>
              </a:spcBef>
              <a:spcAft>
                <a:spcPts val="800"/>
              </a:spcAft>
              <a:buNone/>
            </a:pPr>
            <a:r>
              <a:rPr lang="en-US" dirty="0">
                <a:latin typeface="Calibri" panose="020F0502020204030204" pitchFamily="34" charset="0"/>
                <a:ea typeface="Malgun Gothic" panose="020B0503020000020004" pitchFamily="34" charset="-127"/>
                <a:cs typeface="Times New Roman" panose="02020603050405020304" pitchFamily="18" charset="0"/>
              </a:rPr>
              <a:t>	</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TEST_GED_TOTAL_OLD_SERIES &gt;= 300  OR  TEST_HISET_TOTAL &gt;= 67  OR  </a:t>
            </a:r>
          </a:p>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TEST_TASC_TOTAL &gt;= 3100 )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HS_AVERAGE_GPA_ENGL &gt;= 70  </a:t>
            </a:r>
          </a:p>
          <a:p>
            <a:pPr marL="0" marR="0" indent="0">
              <a:lnSpc>
                <a:spcPct val="107000"/>
              </a:lnSpc>
              <a:spcBef>
                <a:spcPts val="0"/>
              </a:spcBef>
              <a:spcAft>
                <a:spcPts val="800"/>
              </a:spcAft>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HS_AVERAGE_GPA_SOCS &gt;= 70                                                   </a:t>
            </a: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sz="2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87916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Freshman Admit Rule A Rule ID 1</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HS_DIPLOMA = Y  </a:t>
            </a:r>
          </a:p>
          <a:p>
            <a:pPr marL="0" marR="0" indent="0">
              <a:lnSpc>
                <a:spcPct val="107000"/>
              </a:lnSpc>
              <a:spcBef>
                <a:spcPts val="0"/>
              </a:spcBef>
              <a:spcAft>
                <a:spcPts val="800"/>
              </a:spcAft>
              <a:buNone/>
            </a:pP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HS_AVERAGE_GPA &gt;= 85  </a:t>
            </a:r>
          </a:p>
          <a:p>
            <a:pPr marL="0" marR="0" indent="0">
              <a:lnSpc>
                <a:spcPct val="107000"/>
              </a:lnSpc>
              <a:spcBef>
                <a:spcPts val="0"/>
              </a:spcBef>
              <a:spcAft>
                <a:spcPts val="800"/>
              </a:spcAft>
              <a:buNone/>
            </a:pPr>
            <a:r>
              <a:rPr lang="en-US" sz="2000" b="1"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HS_AVERAGE_GPA_ENGL &gt;= 80  </a:t>
            </a:r>
          </a:p>
          <a:p>
            <a:pPr marL="0" marR="0" indent="0">
              <a:lnSpc>
                <a:spcPct val="107000"/>
              </a:lnSpc>
              <a:spcBef>
                <a:spcPts val="0"/>
              </a:spcBef>
              <a:spcAft>
                <a:spcPts val="800"/>
              </a:spcAft>
              <a:buNone/>
            </a:pP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 HS_TOTAL_UNITS_ENGLISH &gt;= 6  OR  TEST_TOEFL_IBT_SCORE &gt;= 80  OR  </a:t>
            </a:r>
          </a:p>
          <a:p>
            <a:pPr marL="0" marR="0" indent="0">
              <a:lnSpc>
                <a:spcPct val="107000"/>
              </a:lnSpc>
              <a:spcBef>
                <a:spcPts val="0"/>
              </a:spcBef>
              <a:spcAft>
                <a:spcPts val="800"/>
              </a:spcAft>
              <a:buNone/>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TEST_TOEFL_PBT_SCORE &gt;= 550  OR  TEST_TOEFL_CBT_SCORE &gt;= 213  OR  	TEST_PTE_SCORE &gt;= </a:t>
            </a:r>
          </a:p>
          <a:p>
            <a:pPr marL="0" marR="0" indent="0">
              <a:lnSpc>
                <a:spcPct val="107000"/>
              </a:lnSpc>
              <a:spcBef>
                <a:spcPts val="0"/>
              </a:spcBef>
              <a:spcAft>
                <a:spcPts val="800"/>
              </a:spcAft>
              <a:buNone/>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53  OR  TEST_IELTS_SCORE &gt;= 6.5  OR  TEST_DUOLINGO_SCORE &gt;= 105 ) </a:t>
            </a:r>
          </a:p>
          <a:p>
            <a:pPr marL="0" marR="0" indent="0">
              <a:lnSpc>
                <a:spcPct val="107000"/>
              </a:lnSpc>
              <a:spcBef>
                <a:spcPts val="0"/>
              </a:spcBef>
              <a:spcAft>
                <a:spcPts val="800"/>
              </a:spcAft>
              <a:buNone/>
            </a:pP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HS_MATH_LVL_GE_TRIGONOMETRY = Y  </a:t>
            </a:r>
          </a:p>
          <a:p>
            <a:pPr marL="0" marR="0" indent="0">
              <a:lnSpc>
                <a:spcPct val="107000"/>
              </a:lnSpc>
              <a:spcBef>
                <a:spcPts val="0"/>
              </a:spcBef>
              <a:spcAft>
                <a:spcPts val="800"/>
              </a:spcAft>
              <a:buNone/>
            </a:pP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HS_AVERAGE_GPA_MATH &gt;= 80  </a:t>
            </a:r>
          </a:p>
          <a:p>
            <a:pPr marL="0" marR="0" indent="0">
              <a:lnSpc>
                <a:spcPct val="107000"/>
              </a:lnSpc>
              <a:spcBef>
                <a:spcPts val="0"/>
              </a:spcBef>
              <a:spcAft>
                <a:spcPts val="800"/>
              </a:spcAft>
              <a:buNone/>
            </a:pP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PROFICIENT_ALL = Y</a:t>
            </a:r>
          </a:p>
          <a:p>
            <a:pPr marL="0" indent="0">
              <a:buNone/>
            </a:pPr>
            <a:endParaRPr lang="en-US" dirty="0"/>
          </a:p>
        </p:txBody>
      </p:sp>
    </p:spTree>
    <p:extLst>
      <p:ext uri="{BB962C8B-B14F-4D97-AF65-F5344CB8AC3E}">
        <p14:creationId xmlns:p14="http://schemas.microsoft.com/office/powerpoint/2010/main" val="3092774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Medgar Evers</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3883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4EE9-BC8E-4350-B763-9AC332B205D5}"/>
              </a:ext>
            </a:extLst>
          </p:cNvPr>
          <p:cNvSpPr>
            <a:spLocks noGrp="1"/>
          </p:cNvSpPr>
          <p:nvPr>
            <p:ph type="title"/>
          </p:nvPr>
        </p:nvSpPr>
        <p:spPr/>
        <p:txBody>
          <a:bodyPr/>
          <a:lstStyle/>
          <a:p>
            <a:r>
              <a:rPr lang="en-US" dirty="0"/>
              <a:t>Medgar Evers Foreign Applicant Rules</a:t>
            </a:r>
          </a:p>
        </p:txBody>
      </p:sp>
      <p:pic>
        <p:nvPicPr>
          <p:cNvPr id="5" name="Content Placeholder 4">
            <a:extLst>
              <a:ext uri="{FF2B5EF4-FFF2-40B4-BE49-F238E27FC236}">
                <a16:creationId xmlns:a16="http://schemas.microsoft.com/office/drawing/2014/main" id="{13DC52CB-5A22-4D14-8AA5-05587E137DF0}"/>
              </a:ext>
            </a:extLst>
          </p:cNvPr>
          <p:cNvPicPr>
            <a:picLocks noGrp="1" noChangeAspect="1"/>
          </p:cNvPicPr>
          <p:nvPr>
            <p:ph idx="1"/>
          </p:nvPr>
        </p:nvPicPr>
        <p:blipFill>
          <a:blip r:embed="rId2"/>
          <a:stretch>
            <a:fillRect/>
          </a:stretch>
        </p:blipFill>
        <p:spPr>
          <a:xfrm>
            <a:off x="129650" y="2270015"/>
            <a:ext cx="12062350" cy="3809780"/>
          </a:xfrm>
        </p:spPr>
      </p:pic>
    </p:spTree>
    <p:extLst>
      <p:ext uri="{BB962C8B-B14F-4D97-AF65-F5344CB8AC3E}">
        <p14:creationId xmlns:p14="http://schemas.microsoft.com/office/powerpoint/2010/main" val="2396626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Freshman Admit Rule AX Rule ID 2</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a:xfrm>
            <a:off x="838200" y="1853761"/>
            <a:ext cx="10515600" cy="4351338"/>
          </a:xfrm>
        </p:spPr>
        <p:txBody>
          <a:bodyPr>
            <a:normAutofit/>
          </a:bodyPr>
          <a:lstStyle/>
          <a:p>
            <a:pPr marL="0" indent="0">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SERVICE_INDICATOR_</a:t>
            </a: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ESL = Y  </a:t>
            </a:r>
          </a:p>
          <a:p>
            <a:pPr marL="0" indent="0">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CITIZENSHIP_STATUS &lt;&gt; Y  </a:t>
            </a:r>
          </a:p>
          <a:p>
            <a:pPr marL="0" indent="0">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PLAN_MEC01_AX = Y  </a:t>
            </a:r>
          </a:p>
          <a:p>
            <a:pPr marL="0" indent="0">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HSE_DIPLOMA = Y  OR  HS_DIPLOMA = Y ) </a:t>
            </a:r>
          </a:p>
          <a:p>
            <a:pPr marL="0" indent="0">
              <a:buNone/>
            </a:pPr>
            <a:r>
              <a:rPr lang="en-US" sz="2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   ( TEST_IELTS_SCORE &gt;= 6  OR  TEST_PTE_SCORE &gt;= 44  OR  	TEST_TOEFL_CBT_SCORE &gt;= 173  OR  TEST_TOEFL_PBT_SCORE 	&gt;= 500  OR  TEST_TOEFL_IBT_SCORE &gt;= 61  OR ( 	PROFICIENT_READ = Y  AND  PROFICIENT_WRIT = Y ) OR  	HSE_DIPLOMA = Y )</a:t>
            </a:r>
            <a:endParaRPr lang="en-US" dirty="0"/>
          </a:p>
        </p:txBody>
      </p:sp>
    </p:spTree>
    <p:extLst>
      <p:ext uri="{BB962C8B-B14F-4D97-AF65-F5344CB8AC3E}">
        <p14:creationId xmlns:p14="http://schemas.microsoft.com/office/powerpoint/2010/main" val="4253788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99E7-B2BD-49F4-A2BA-E72528456588}"/>
              </a:ext>
            </a:extLst>
          </p:cNvPr>
          <p:cNvSpPr>
            <a:spLocks noGrp="1"/>
          </p:cNvSpPr>
          <p:nvPr>
            <p:ph type="title"/>
          </p:nvPr>
        </p:nvSpPr>
        <p:spPr/>
        <p:txBody>
          <a:bodyPr/>
          <a:lstStyle/>
          <a:p>
            <a:r>
              <a:rPr lang="en-US" dirty="0"/>
              <a:t>Freshman Admit Rule BX Rule ID 2</a:t>
            </a:r>
          </a:p>
        </p:txBody>
      </p:sp>
      <p:sp>
        <p:nvSpPr>
          <p:cNvPr id="3" name="Content Placeholder 2">
            <a:extLst>
              <a:ext uri="{FF2B5EF4-FFF2-40B4-BE49-F238E27FC236}">
                <a16:creationId xmlns:a16="http://schemas.microsoft.com/office/drawing/2014/main" id="{29639977-23FF-4900-A617-C07F811C1E05}"/>
              </a:ext>
            </a:extLst>
          </p:cNvPr>
          <p:cNvSpPr>
            <a:spLocks noGrp="1"/>
          </p:cNvSpPr>
          <p:nvPr>
            <p:ph idx="1"/>
          </p:nvPr>
        </p:nvSpPr>
        <p:spPr>
          <a:xfrm>
            <a:off x="838200" y="1690688"/>
            <a:ext cx="10515600" cy="4486275"/>
          </a:xfrm>
        </p:spPr>
        <p:txBody>
          <a:bodyPr>
            <a:normAutofit fontScale="92500" lnSpcReduction="20000"/>
          </a:bodyPr>
          <a:lstStyle/>
          <a:p>
            <a:pPr marL="0" indent="0">
              <a:buNone/>
            </a:pPr>
            <a:r>
              <a:rPr lang="en-US" dirty="0"/>
              <a:t>	( PLAN_MEC01_BX = Y ) </a:t>
            </a:r>
          </a:p>
          <a:p>
            <a:pPr marL="0" indent="0">
              <a:buNone/>
            </a:pPr>
            <a:r>
              <a:rPr lang="en-US" b="1" dirty="0"/>
              <a:t>AND</a:t>
            </a:r>
            <a:r>
              <a:rPr lang="en-US" dirty="0"/>
              <a:t>    ( HSE_DIPLOMA = Y  OR  HS_DIPLOMA = Y ) </a:t>
            </a:r>
          </a:p>
          <a:p>
            <a:pPr marL="0" indent="0">
              <a:buNone/>
            </a:pPr>
            <a:r>
              <a:rPr lang="en-US" b="1" dirty="0"/>
              <a:t>AND</a:t>
            </a:r>
            <a:r>
              <a:rPr lang="en-US" dirty="0"/>
              <a:t>    ( HS_AVERAGE_GPA &gt;= 80  OR  TEST_GED_TOTAL &gt;= 680  OR  	TEST_GED_TOTAL_2002_SERIES &gt;= 3000  OR  	TEST_GED_TOTAL_OLD_SERIES &gt;= 300  OR  TEST_HISET_TOTAL &gt;= 67  	OR  TEST_TASC_TOTAL &gt;= 3100 ) </a:t>
            </a:r>
          </a:p>
          <a:p>
            <a:pPr marL="0" indent="0">
              <a:buNone/>
            </a:pPr>
            <a:r>
              <a:rPr lang="en-US" b="1" dirty="0"/>
              <a:t>AND</a:t>
            </a:r>
            <a:r>
              <a:rPr lang="en-US" dirty="0"/>
              <a:t>    HS_MATH_LVL_GE_TRIGONOMETRY = Y  </a:t>
            </a:r>
          </a:p>
          <a:p>
            <a:pPr marL="0" indent="0">
              <a:buNone/>
            </a:pPr>
            <a:r>
              <a:rPr lang="en-US" b="1" dirty="0"/>
              <a:t>AND</a:t>
            </a:r>
            <a:r>
              <a:rPr lang="en-US" dirty="0"/>
              <a:t>    ( HS_TOTAL_UNITS_ENGLISH &gt;= 6  OR  TEST_IELTS_SCORE &gt;= 6  OR  	TEST_PTE_SCORE &gt;= 44  OR  TEST_TOEFL_CBT_SCORE &gt;= 173  OR  	TEST_TOEFL_PBT_SCORE &gt;= 500  OR  TEST_TOEFL_IBT_SCORE &gt;= 61  	OR ( HS_GRADUATION_DATE_18_MONTHS = Y ) </a:t>
            </a:r>
          </a:p>
          <a:p>
            <a:pPr marL="0" indent="0">
              <a:buNone/>
            </a:pPr>
            <a:r>
              <a:rPr lang="en-US" b="1" dirty="0"/>
              <a:t>AND</a:t>
            </a:r>
            <a:r>
              <a:rPr lang="en-US" dirty="0"/>
              <a:t>  	PROFICIENT_ALL = Y )</a:t>
            </a:r>
          </a:p>
          <a:p>
            <a:pPr marL="0" indent="0">
              <a:buNone/>
            </a:pPr>
            <a:r>
              <a:rPr lang="en-US" dirty="0"/>
              <a:t>									</a:t>
            </a:r>
          </a:p>
        </p:txBody>
      </p:sp>
    </p:spTree>
    <p:extLst>
      <p:ext uri="{BB962C8B-B14F-4D97-AF65-F5344CB8AC3E}">
        <p14:creationId xmlns:p14="http://schemas.microsoft.com/office/powerpoint/2010/main" val="486408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C114-59A1-48E0-B850-81E0840DF082}"/>
              </a:ext>
            </a:extLst>
          </p:cNvPr>
          <p:cNvSpPr>
            <a:spLocks noGrp="1"/>
          </p:cNvSpPr>
          <p:nvPr>
            <p:ph type="title"/>
          </p:nvPr>
        </p:nvSpPr>
        <p:spPr/>
        <p:txBody>
          <a:bodyPr/>
          <a:lstStyle/>
          <a:p>
            <a:r>
              <a:rPr lang="en-US" dirty="0"/>
              <a:t>Freshman Admit Rule BX Rule ID 5</a:t>
            </a:r>
          </a:p>
        </p:txBody>
      </p:sp>
      <p:sp>
        <p:nvSpPr>
          <p:cNvPr id="3" name="Content Placeholder 2">
            <a:extLst>
              <a:ext uri="{FF2B5EF4-FFF2-40B4-BE49-F238E27FC236}">
                <a16:creationId xmlns:a16="http://schemas.microsoft.com/office/drawing/2014/main" id="{2F7082C1-606F-45DB-AE6C-F7C57C7F94DB}"/>
              </a:ext>
            </a:extLst>
          </p:cNvPr>
          <p:cNvSpPr>
            <a:spLocks noGrp="1"/>
          </p:cNvSpPr>
          <p:nvPr>
            <p:ph idx="1"/>
          </p:nvPr>
        </p:nvSpPr>
        <p:spPr/>
        <p:txBody>
          <a:bodyPr/>
          <a:lstStyle/>
          <a:p>
            <a:pPr marL="0" indent="0">
              <a:buNone/>
            </a:pPr>
            <a:r>
              <a:rPr lang="en-US" dirty="0"/>
              <a:t>	(      ( PLAN_MEC01_BX = Y ) </a:t>
            </a:r>
          </a:p>
          <a:p>
            <a:pPr marL="0" indent="0">
              <a:buNone/>
            </a:pPr>
            <a:r>
              <a:rPr lang="en-US" b="1" dirty="0"/>
              <a:t>AND</a:t>
            </a:r>
            <a:r>
              <a:rPr lang="en-US" dirty="0"/>
              <a:t>   ( HSE_DIPLOMA = Y  OR  HS_DIPLOMA = Y ) </a:t>
            </a:r>
          </a:p>
          <a:p>
            <a:pPr marL="0" indent="0">
              <a:buNone/>
            </a:pPr>
            <a:r>
              <a:rPr lang="en-US" b="1" dirty="0"/>
              <a:t>AND</a:t>
            </a:r>
            <a:r>
              <a:rPr lang="en-US" dirty="0"/>
              <a:t>   ( HS_AVERAGE_GPA &gt;= 85  OR  TEST_GED_TOTAL &gt;= 740  OR  	TEST_GED_TOTAL_2002_SERIES &gt;= 3500  OR  	TEST_GED_TOTAL_OLD_SERIES &gt;= 350  OR  TEST_HISET_TOTAL 	&gt;= 83  OR  TEST_TASC_TOTAL &gt;= 3500 ) </a:t>
            </a:r>
          </a:p>
          <a:p>
            <a:pPr marL="0" indent="0">
              <a:buNone/>
            </a:pPr>
            <a:r>
              <a:rPr lang="en-US" b="1" dirty="0"/>
              <a:t>AND</a:t>
            </a:r>
            <a:r>
              <a:rPr lang="en-US" dirty="0"/>
              <a:t> ( SERVICE_INDICATOR_ESL = Y ) </a:t>
            </a:r>
          </a:p>
          <a:p>
            <a:pPr marL="0" indent="0">
              <a:buNone/>
            </a:pPr>
            <a:r>
              <a:rPr lang="en-US" b="1" dirty="0"/>
              <a:t>AND</a:t>
            </a:r>
            <a:r>
              <a:rPr lang="en-US" dirty="0"/>
              <a:t>  PROFICIENT_MATH = Y )                                                       </a:t>
            </a: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First Slide</a:t>
            </a:r>
            <a:endParaRPr lang="en-US" dirty="0"/>
          </a:p>
        </p:txBody>
      </p:sp>
    </p:spTree>
    <p:extLst>
      <p:ext uri="{BB962C8B-B14F-4D97-AF65-F5344CB8AC3E}">
        <p14:creationId xmlns:p14="http://schemas.microsoft.com/office/powerpoint/2010/main" val="3671622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City Tech</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7103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F78C-7B59-4C28-8B37-9E3AD254B763}"/>
              </a:ext>
            </a:extLst>
          </p:cNvPr>
          <p:cNvSpPr>
            <a:spLocks noGrp="1"/>
          </p:cNvSpPr>
          <p:nvPr>
            <p:ph type="title"/>
          </p:nvPr>
        </p:nvSpPr>
        <p:spPr/>
        <p:txBody>
          <a:bodyPr/>
          <a:lstStyle/>
          <a:p>
            <a:r>
              <a:rPr lang="en-US" dirty="0"/>
              <a:t>City Tech Freshman Rules</a:t>
            </a:r>
          </a:p>
        </p:txBody>
      </p:sp>
      <p:pic>
        <p:nvPicPr>
          <p:cNvPr id="5" name="Content Placeholder 4">
            <a:extLst>
              <a:ext uri="{FF2B5EF4-FFF2-40B4-BE49-F238E27FC236}">
                <a16:creationId xmlns:a16="http://schemas.microsoft.com/office/drawing/2014/main" id="{9BE057F9-6481-4F87-B5E0-0361FA54A943}"/>
              </a:ext>
            </a:extLst>
          </p:cNvPr>
          <p:cNvPicPr>
            <a:picLocks noGrp="1" noChangeAspect="1"/>
          </p:cNvPicPr>
          <p:nvPr>
            <p:ph idx="1"/>
          </p:nvPr>
        </p:nvPicPr>
        <p:blipFill>
          <a:blip r:embed="rId2"/>
          <a:stretch>
            <a:fillRect/>
          </a:stretch>
        </p:blipFill>
        <p:spPr>
          <a:xfrm>
            <a:off x="1144653" y="1463040"/>
            <a:ext cx="9811649" cy="5029835"/>
          </a:xfrm>
        </p:spPr>
      </p:pic>
    </p:spTree>
    <p:extLst>
      <p:ext uri="{BB962C8B-B14F-4D97-AF65-F5344CB8AC3E}">
        <p14:creationId xmlns:p14="http://schemas.microsoft.com/office/powerpoint/2010/main" val="2234159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401B-1EF7-4358-8709-202EE8F8BDBE}"/>
              </a:ext>
            </a:extLst>
          </p:cNvPr>
          <p:cNvSpPr>
            <a:spLocks noGrp="1"/>
          </p:cNvSpPr>
          <p:nvPr>
            <p:ph type="title"/>
          </p:nvPr>
        </p:nvSpPr>
        <p:spPr/>
        <p:txBody>
          <a:bodyPr/>
          <a:lstStyle/>
          <a:p>
            <a:r>
              <a:rPr lang="en-US" dirty="0"/>
              <a:t>City Tech Freshman Rules</a:t>
            </a:r>
          </a:p>
        </p:txBody>
      </p:sp>
      <p:pic>
        <p:nvPicPr>
          <p:cNvPr id="5" name="Content Placeholder 4">
            <a:extLst>
              <a:ext uri="{FF2B5EF4-FFF2-40B4-BE49-F238E27FC236}">
                <a16:creationId xmlns:a16="http://schemas.microsoft.com/office/drawing/2014/main" id="{B2F42047-9B5B-4499-B857-95D60D6E08EB}"/>
              </a:ext>
            </a:extLst>
          </p:cNvPr>
          <p:cNvPicPr>
            <a:picLocks noGrp="1" noChangeAspect="1"/>
          </p:cNvPicPr>
          <p:nvPr>
            <p:ph idx="1"/>
          </p:nvPr>
        </p:nvPicPr>
        <p:blipFill>
          <a:blip r:embed="rId2"/>
          <a:stretch>
            <a:fillRect/>
          </a:stretch>
        </p:blipFill>
        <p:spPr>
          <a:xfrm>
            <a:off x="838200" y="2355740"/>
            <a:ext cx="9754772" cy="2918293"/>
          </a:xfrm>
        </p:spPr>
      </p:pic>
    </p:spTree>
    <p:extLst>
      <p:ext uri="{BB962C8B-B14F-4D97-AF65-F5344CB8AC3E}">
        <p14:creationId xmlns:p14="http://schemas.microsoft.com/office/powerpoint/2010/main" val="2751806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F8F0-9A85-4AC4-ACA9-C3AC92CC36EA}"/>
              </a:ext>
            </a:extLst>
          </p:cNvPr>
          <p:cNvSpPr>
            <a:spLocks noGrp="1"/>
          </p:cNvSpPr>
          <p:nvPr>
            <p:ph type="title"/>
          </p:nvPr>
        </p:nvSpPr>
        <p:spPr/>
        <p:txBody>
          <a:bodyPr/>
          <a:lstStyle/>
          <a:p>
            <a:r>
              <a:rPr lang="en-US" dirty="0"/>
              <a:t>City Tech Freshman Rules</a:t>
            </a:r>
          </a:p>
        </p:txBody>
      </p:sp>
      <p:pic>
        <p:nvPicPr>
          <p:cNvPr id="5" name="Content Placeholder 4">
            <a:extLst>
              <a:ext uri="{FF2B5EF4-FFF2-40B4-BE49-F238E27FC236}">
                <a16:creationId xmlns:a16="http://schemas.microsoft.com/office/drawing/2014/main" id="{075C4180-4F98-4AA6-8A48-04E90780BEBC}"/>
              </a:ext>
            </a:extLst>
          </p:cNvPr>
          <p:cNvPicPr>
            <a:picLocks noGrp="1" noChangeAspect="1"/>
          </p:cNvPicPr>
          <p:nvPr>
            <p:ph idx="1"/>
          </p:nvPr>
        </p:nvPicPr>
        <p:blipFill>
          <a:blip r:embed="rId2"/>
          <a:stretch>
            <a:fillRect/>
          </a:stretch>
        </p:blipFill>
        <p:spPr>
          <a:xfrm>
            <a:off x="-33311" y="1842868"/>
            <a:ext cx="12680479" cy="4093698"/>
          </a:xfrm>
        </p:spPr>
      </p:pic>
    </p:spTree>
    <p:extLst>
      <p:ext uri="{BB962C8B-B14F-4D97-AF65-F5344CB8AC3E}">
        <p14:creationId xmlns:p14="http://schemas.microsoft.com/office/powerpoint/2010/main" val="1055313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Freshman admit Rule AX Rule ID 1</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p:txBody>
          <a:bodyPr>
            <a:normAutofit fontScale="92500" lnSpcReduction="10000"/>
          </a:bodyPr>
          <a:lstStyle/>
          <a:p>
            <a:pPr marL="0" marR="0" indent="0">
              <a:lnSpc>
                <a:spcPct val="107000"/>
              </a:lnSpc>
              <a:spcBef>
                <a:spcPts val="0"/>
              </a:spcBef>
              <a:spcAft>
                <a:spcPts val="800"/>
              </a:spcAft>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rPr>
              <a:t>SERVICE_INDICATOR_ESL = Y  AND  CITIZENSHIP_STATUS &lt;&gt; Y  AND  PLAN_NYT01_AX = Y  AND  PLAN_APPL &lt;&gt; DH-AAS  AND  PLAN_APPL &lt;&gt; UNDHLTH-AA  AND  PLAN_APPL &lt;&gt; RT-AAS  AND ( HSE_DIPLOMA = Y  OR  HS_DIPLOMA = Y ) AND ( HS_AVERAGE_GPA &gt;= 70  OR  TEST_HISET_TOTAL &gt;= 45  OR  TEST_GED_TOTAL_2002_SERIES &gt;= 2250  OR  TEST_GED_TOTAL_OLD_SERIES &gt;= 225  OR  TEST_GED_TOTAL &gt;= 600  OR  TEST_TASC_TOTAL &gt;= 2500 ) AND (      ( TEST_TOEFL_CBT_SCORE &gt;= 173  OR  TEST_TOEFL_IBT_SCORE &gt;= 61  OR  TEST_TOEFL_PBT_SCORE &gt;= 500  OR  TEST_PTE_SCORE &gt;= 50  OR  TEST_IELTS_SCORE &gt; 6 ) OR ( PROFICIENT_READ = Y  AND  PROFICIENT_WRIT = Y ) OR  HSE_DIPLOMA = Y )</a:t>
            </a:r>
          </a:p>
          <a:p>
            <a:endParaRPr lang="en-US" dirty="0"/>
          </a:p>
        </p:txBody>
      </p:sp>
    </p:spTree>
    <p:extLst>
      <p:ext uri="{BB962C8B-B14F-4D97-AF65-F5344CB8AC3E}">
        <p14:creationId xmlns:p14="http://schemas.microsoft.com/office/powerpoint/2010/main" val="212680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764C-FF2B-48FB-B40F-A68A2BD06353}"/>
              </a:ext>
            </a:extLst>
          </p:cNvPr>
          <p:cNvSpPr>
            <a:spLocks noGrp="1"/>
          </p:cNvSpPr>
          <p:nvPr>
            <p:ph type="title"/>
          </p:nvPr>
        </p:nvSpPr>
        <p:spPr/>
        <p:txBody>
          <a:bodyPr/>
          <a:lstStyle/>
          <a:p>
            <a:r>
              <a:rPr lang="en-US" dirty="0"/>
              <a:t>Freshman Admit Rule A Rule ID 2</a:t>
            </a:r>
          </a:p>
        </p:txBody>
      </p:sp>
      <p:sp>
        <p:nvSpPr>
          <p:cNvPr id="3" name="Content Placeholder 2">
            <a:extLst>
              <a:ext uri="{FF2B5EF4-FFF2-40B4-BE49-F238E27FC236}">
                <a16:creationId xmlns:a16="http://schemas.microsoft.com/office/drawing/2014/main" id="{9A9A5DEF-413A-4352-97F5-D636BA407BFF}"/>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HSE_DIPLOMA = Y  </a:t>
            </a:r>
          </a:p>
          <a:p>
            <a:pPr marL="0" marR="0" indent="0">
              <a:lnSpc>
                <a:spcPct val="107000"/>
              </a:lnSpc>
              <a:spcBef>
                <a:spcPts val="0"/>
              </a:spcBef>
              <a:spcAft>
                <a:spcPts val="800"/>
              </a:spcAft>
              <a:buNone/>
            </a:pP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 TEST_GED_TOTAL &gt;= 740  OR  TEST_GED_TOTAL_2002_SERIES &gt;= 3500  OR </a:t>
            </a:r>
          </a:p>
          <a:p>
            <a:pPr marL="0" marR="0" indent="0">
              <a:lnSpc>
                <a:spcPct val="107000"/>
              </a:lnSpc>
              <a:spcBef>
                <a:spcPts val="0"/>
              </a:spcBef>
              <a:spcAft>
                <a:spcPts val="800"/>
              </a:spcAft>
              <a:buNone/>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TEST_GED_TOTAL_OLD_SERIES &gt;= 350  OR  TEST_TASC_TOTAL &gt;= 3500  OR  </a:t>
            </a:r>
          </a:p>
          <a:p>
            <a:pPr marL="0" marR="0" indent="0">
              <a:lnSpc>
                <a:spcPct val="107000"/>
              </a:lnSpc>
              <a:spcBef>
                <a:spcPts val="0"/>
              </a:spcBef>
              <a:spcAft>
                <a:spcPts val="800"/>
              </a:spcAft>
              <a:buNone/>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TEST_HISET_TOTAL &gt;= 83</a:t>
            </a:r>
            <a:r>
              <a:rPr lang="en-US" sz="20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US" sz="2000" b="1" dirty="0">
                <a:solidFill>
                  <a:srgbClr val="00B050"/>
                </a:solidFill>
                <a:effectLst/>
                <a:latin typeface="Calibri" panose="020F0502020204030204" pitchFamily="34" charset="0"/>
                <a:ea typeface="Malgun Gothic" panose="020B0503020000020004" pitchFamily="34" charset="-127"/>
                <a:cs typeface="Times New Roman" panose="02020603050405020304" pitchFamily="18" charset="0"/>
              </a:rPr>
              <a:t>)</a:t>
            </a:r>
            <a:r>
              <a:rPr lang="en-US" sz="2000" dirty="0">
                <a:solidFill>
                  <a:srgbClr val="7030A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OR  HS_AVERAGE_GPA_ENGL &gt;= 80  </a:t>
            </a:r>
          </a:p>
          <a:p>
            <a:pPr marL="0" marR="0" indent="0">
              <a:lnSpc>
                <a:spcPct val="107000"/>
              </a:lnSpc>
              <a:spcBef>
                <a:spcPts val="0"/>
              </a:spcBef>
              <a:spcAft>
                <a:spcPts val="800"/>
              </a:spcAft>
              <a:buNone/>
            </a:pPr>
            <a:r>
              <a:rPr lang="en-US" sz="2000" b="1"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US" sz="2000" dirty="0">
                <a:solidFill>
                  <a:srgbClr val="FF0000"/>
                </a:solidFill>
                <a:latin typeface="Calibri" panose="020F0502020204030204" pitchFamily="34" charset="0"/>
                <a:ea typeface="Malgun Gothic" panose="020B0503020000020004" pitchFamily="34" charset="-127"/>
                <a:cs typeface="Times New Roman" panose="02020603050405020304" pitchFamily="18" charset="0"/>
              </a:rPr>
              <a:t>     </a:t>
            </a:r>
            <a:r>
              <a:rPr lang="en-US" sz="20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HS_TOTAL_UNITS_ENGLISH &gt;= 6  </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indent="0">
              <a:lnSpc>
                <a:spcPct val="107000"/>
              </a:lnSpc>
              <a:spcBef>
                <a:spcPts val="0"/>
              </a:spcBef>
              <a:spcAft>
                <a:spcPts val="800"/>
              </a:spcAft>
              <a:buNone/>
            </a:pP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TEST_TOEFL_IBT_SCORE &gt;= 80  OR  TEST_TOEFL_PBT_SCORE &gt;= 550  OR  </a:t>
            </a:r>
          </a:p>
          <a:p>
            <a:pPr marL="685800" marR="0" indent="0">
              <a:lnSpc>
                <a:spcPct val="107000"/>
              </a:lnSpc>
              <a:spcBef>
                <a:spcPts val="0"/>
              </a:spcBef>
              <a:spcAft>
                <a:spcPts val="800"/>
              </a:spcAft>
              <a:buNone/>
            </a:pP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TEST_TOEFL_CBT_SCORE &gt;= 213  OR  TEST_PTE_SCORE &gt;= 53  OR  TEST_IELTS_SCORE &gt;= 6.5    </a:t>
            </a:r>
          </a:p>
          <a:p>
            <a:pPr marL="685800" marR="0" indent="0">
              <a:lnSpc>
                <a:spcPct val="107000"/>
              </a:lnSpc>
              <a:spcBef>
                <a:spcPts val="0"/>
              </a:spcBef>
              <a:spcAft>
                <a:spcPts val="800"/>
              </a:spcAft>
              <a:buNone/>
            </a:pPr>
            <a:r>
              <a:rPr lang="en-US" sz="2000" dirty="0">
                <a:latin typeface="Calibri" panose="020F0502020204030204" pitchFamily="34" charset="0"/>
                <a:ea typeface="Malgun Gothic" panose="020B0503020000020004" pitchFamily="34" charset="-127"/>
                <a:cs typeface="Times New Roman" panose="02020603050405020304" pitchFamily="18" charset="0"/>
              </a:rPr>
              <a:t>   </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OR  TEST_DUOLINGO_SCORE &gt;= 105 ) </a:t>
            </a:r>
          </a:p>
          <a:p>
            <a:pPr marL="0" marR="0" indent="0">
              <a:lnSpc>
                <a:spcPct val="107000"/>
              </a:lnSpc>
              <a:spcBef>
                <a:spcPts val="0"/>
              </a:spcBef>
              <a:spcAft>
                <a:spcPts val="800"/>
              </a:spcAft>
              <a:buNone/>
            </a:pPr>
            <a:r>
              <a:rPr lang="en-US" sz="2000" b="1"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    HS_AVERAGE_GPA_MATH &gt;= 80  </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indent="0">
              <a:lnSpc>
                <a:spcPct val="107000"/>
              </a:lnSpc>
              <a:spcBef>
                <a:spcPts val="0"/>
              </a:spcBef>
              <a:spcAft>
                <a:spcPts val="800"/>
              </a:spcAft>
              <a:buNone/>
            </a:pP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2000" dirty="0">
                <a:effectLst/>
                <a:latin typeface="Calibri" panose="020F0502020204030204" pitchFamily="34" charset="0"/>
                <a:ea typeface="Malgun Gothic" panose="020B0503020000020004" pitchFamily="34" charset="-127"/>
                <a:cs typeface="Times New Roman" panose="02020603050405020304" pitchFamily="18" charset="0"/>
              </a:rPr>
              <a:t>    PROFICIENT_ALL = Y						</a:t>
            </a:r>
            <a:r>
              <a:rPr lang="en-US" sz="20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sz="2000" dirty="0"/>
          </a:p>
        </p:txBody>
      </p:sp>
    </p:spTree>
    <p:extLst>
      <p:ext uri="{BB962C8B-B14F-4D97-AF65-F5344CB8AC3E}">
        <p14:creationId xmlns:p14="http://schemas.microsoft.com/office/powerpoint/2010/main" val="3325277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F6D5-7721-451D-8115-0BDA8A2A944B}"/>
              </a:ext>
            </a:extLst>
          </p:cNvPr>
          <p:cNvSpPr>
            <a:spLocks noGrp="1"/>
          </p:cNvSpPr>
          <p:nvPr>
            <p:ph type="title"/>
          </p:nvPr>
        </p:nvSpPr>
        <p:spPr/>
        <p:txBody>
          <a:bodyPr/>
          <a:lstStyle/>
          <a:p>
            <a:r>
              <a:rPr lang="en-US" dirty="0"/>
              <a:t>City Tech Transfer Rules</a:t>
            </a:r>
          </a:p>
        </p:txBody>
      </p:sp>
      <p:pic>
        <p:nvPicPr>
          <p:cNvPr id="5" name="Content Placeholder 4">
            <a:extLst>
              <a:ext uri="{FF2B5EF4-FFF2-40B4-BE49-F238E27FC236}">
                <a16:creationId xmlns:a16="http://schemas.microsoft.com/office/drawing/2014/main" id="{46B70CAD-3D85-4B3A-B139-E87A8E537EE4}"/>
              </a:ext>
            </a:extLst>
          </p:cNvPr>
          <p:cNvPicPr>
            <a:picLocks noGrp="1" noChangeAspect="1"/>
          </p:cNvPicPr>
          <p:nvPr>
            <p:ph idx="1"/>
          </p:nvPr>
        </p:nvPicPr>
        <p:blipFill>
          <a:blip r:embed="rId2"/>
          <a:stretch>
            <a:fillRect/>
          </a:stretch>
        </p:blipFill>
        <p:spPr>
          <a:xfrm>
            <a:off x="1055077" y="1351841"/>
            <a:ext cx="9959926" cy="5364574"/>
          </a:xfrm>
        </p:spPr>
      </p:pic>
    </p:spTree>
    <p:extLst>
      <p:ext uri="{BB962C8B-B14F-4D97-AF65-F5344CB8AC3E}">
        <p14:creationId xmlns:p14="http://schemas.microsoft.com/office/powerpoint/2010/main" val="1987744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6276-808B-43FC-A190-567BB793CCCB}"/>
              </a:ext>
            </a:extLst>
          </p:cNvPr>
          <p:cNvSpPr>
            <a:spLocks noGrp="1"/>
          </p:cNvSpPr>
          <p:nvPr>
            <p:ph type="title"/>
          </p:nvPr>
        </p:nvSpPr>
        <p:spPr/>
        <p:txBody>
          <a:bodyPr/>
          <a:lstStyle/>
          <a:p>
            <a:r>
              <a:rPr lang="en-US" dirty="0"/>
              <a:t>City Tech Transfer Rules</a:t>
            </a:r>
          </a:p>
        </p:txBody>
      </p:sp>
      <p:sp>
        <p:nvSpPr>
          <p:cNvPr id="3" name="Content Placeholder 2">
            <a:extLst>
              <a:ext uri="{FF2B5EF4-FFF2-40B4-BE49-F238E27FC236}">
                <a16:creationId xmlns:a16="http://schemas.microsoft.com/office/drawing/2014/main" id="{505494CF-2F91-4A20-8F22-4F3F753C9357}"/>
              </a:ext>
            </a:extLst>
          </p:cNvPr>
          <p:cNvSpPr>
            <a:spLocks noGrp="1"/>
          </p:cNvSpPr>
          <p:nvPr>
            <p:ph idx="1"/>
          </p:nvPr>
        </p:nvSpPr>
        <p:spPr>
          <a:xfrm>
            <a:off x="838200" y="1825625"/>
            <a:ext cx="10515600" cy="4279753"/>
          </a:xfrm>
        </p:spPr>
        <p:txBody>
          <a:bodyPr>
            <a:normAutofit/>
          </a:bodyPr>
          <a:lstStyle/>
          <a:p>
            <a:pPr marL="0" indent="0">
              <a:buNone/>
            </a:pPr>
            <a:endPar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endParaRPr>
          </a:p>
          <a:p>
            <a:endParaRPr lang="en-US" dirty="0">
              <a:latin typeface="Calibri" panose="020F0502020204030204" pitchFamily="34" charset="0"/>
              <a:ea typeface="Malgun Gothic" panose="020B0503020000020004" pitchFamily="34" charset="-127"/>
              <a:cs typeface="Times New Roman" panose="02020603050405020304" pitchFamily="18" charset="0"/>
              <a:hlinkClick r:id="rId3" action="ppaction://hlinksldjump"/>
            </a:endParaRPr>
          </a:p>
          <a:p>
            <a:endPar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endParaRPr>
          </a:p>
          <a:p>
            <a:endParaRPr lang="en-US" dirty="0">
              <a:latin typeface="Calibri" panose="020F0502020204030204" pitchFamily="34" charset="0"/>
              <a:ea typeface="Malgun Gothic" panose="020B0503020000020004" pitchFamily="34" charset="-127"/>
              <a:cs typeface="Times New Roman" panose="02020603050405020304" pitchFamily="18" charset="0"/>
              <a:hlinkClick r:id="rId3" action="ppaction://hlinksldjump"/>
            </a:endParaRPr>
          </a:p>
          <a:p>
            <a:endPar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endParaRPr>
          </a:p>
          <a:p>
            <a:endParaRPr lang="en-US" dirty="0">
              <a:latin typeface="Calibri" panose="020F0502020204030204" pitchFamily="34" charset="0"/>
              <a:ea typeface="Malgun Gothic" panose="020B0503020000020004" pitchFamily="34" charset="-127"/>
              <a:cs typeface="Times New Roman" panose="02020603050405020304" pitchFamily="18" charset="0"/>
              <a:hlinkClick r:id="rId3" action="ppaction://hlinksldjump"/>
            </a:endParaRPr>
          </a:p>
          <a:p>
            <a:pPr marL="0" indent="0">
              <a:buNone/>
            </a:pPr>
            <a:endPar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endParaRPr>
          </a:p>
          <a:p>
            <a:pPr marL="0" indent="0">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First Slide</a:t>
            </a:r>
            <a:endParaRPr lang="en-US" dirty="0"/>
          </a:p>
        </p:txBody>
      </p:sp>
      <p:pic>
        <p:nvPicPr>
          <p:cNvPr id="5" name="Picture 4">
            <a:extLst>
              <a:ext uri="{FF2B5EF4-FFF2-40B4-BE49-F238E27FC236}">
                <a16:creationId xmlns:a16="http://schemas.microsoft.com/office/drawing/2014/main" id="{EDB813B5-D98E-4F36-BB91-9E2866334BFD}"/>
              </a:ext>
            </a:extLst>
          </p:cNvPr>
          <p:cNvPicPr>
            <a:picLocks noChangeAspect="1"/>
          </p:cNvPicPr>
          <p:nvPr/>
        </p:nvPicPr>
        <p:blipFill>
          <a:blip r:embed="rId4"/>
          <a:stretch>
            <a:fillRect/>
          </a:stretch>
        </p:blipFill>
        <p:spPr>
          <a:xfrm>
            <a:off x="1042797" y="2080540"/>
            <a:ext cx="10338977" cy="2613148"/>
          </a:xfrm>
          <a:prstGeom prst="rect">
            <a:avLst/>
          </a:prstGeom>
        </p:spPr>
      </p:pic>
    </p:spTree>
    <p:extLst>
      <p:ext uri="{BB962C8B-B14F-4D97-AF65-F5344CB8AC3E}">
        <p14:creationId xmlns:p14="http://schemas.microsoft.com/office/powerpoint/2010/main" val="23533422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Hostos</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3830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1A85-47FF-4C66-A858-AAFFB518991A}"/>
              </a:ext>
            </a:extLst>
          </p:cNvPr>
          <p:cNvSpPr>
            <a:spLocks noGrp="1"/>
          </p:cNvSpPr>
          <p:nvPr>
            <p:ph type="title"/>
          </p:nvPr>
        </p:nvSpPr>
        <p:spPr/>
        <p:txBody>
          <a:bodyPr/>
          <a:lstStyle/>
          <a:p>
            <a:r>
              <a:rPr lang="en-US" dirty="0"/>
              <a:t>Hostos Transfer Rules</a:t>
            </a:r>
          </a:p>
        </p:txBody>
      </p:sp>
      <p:pic>
        <p:nvPicPr>
          <p:cNvPr id="5" name="Content Placeholder 4">
            <a:extLst>
              <a:ext uri="{FF2B5EF4-FFF2-40B4-BE49-F238E27FC236}">
                <a16:creationId xmlns:a16="http://schemas.microsoft.com/office/drawing/2014/main" id="{C7524A2D-BD61-454F-AD24-FC098DD790F1}"/>
              </a:ext>
            </a:extLst>
          </p:cNvPr>
          <p:cNvPicPr>
            <a:picLocks noGrp="1" noChangeAspect="1"/>
          </p:cNvPicPr>
          <p:nvPr>
            <p:ph idx="1"/>
          </p:nvPr>
        </p:nvPicPr>
        <p:blipFill>
          <a:blip r:embed="rId2"/>
          <a:stretch>
            <a:fillRect/>
          </a:stretch>
        </p:blipFill>
        <p:spPr>
          <a:xfrm>
            <a:off x="838200" y="1441374"/>
            <a:ext cx="9726389" cy="4735589"/>
          </a:xfrm>
        </p:spPr>
      </p:pic>
    </p:spTree>
    <p:extLst>
      <p:ext uri="{BB962C8B-B14F-4D97-AF65-F5344CB8AC3E}">
        <p14:creationId xmlns:p14="http://schemas.microsoft.com/office/powerpoint/2010/main" val="1804810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B3ED-8289-4BE8-933C-83F0ADB472DC}"/>
              </a:ext>
            </a:extLst>
          </p:cNvPr>
          <p:cNvSpPr>
            <a:spLocks noGrp="1"/>
          </p:cNvSpPr>
          <p:nvPr>
            <p:ph type="title"/>
          </p:nvPr>
        </p:nvSpPr>
        <p:spPr/>
        <p:txBody>
          <a:bodyPr/>
          <a:lstStyle/>
          <a:p>
            <a:r>
              <a:rPr lang="en-US" dirty="0"/>
              <a:t>Transfer Admit Rule ID 9</a:t>
            </a:r>
          </a:p>
        </p:txBody>
      </p:sp>
      <p:sp>
        <p:nvSpPr>
          <p:cNvPr id="3" name="Content Placeholder 2">
            <a:extLst>
              <a:ext uri="{FF2B5EF4-FFF2-40B4-BE49-F238E27FC236}">
                <a16:creationId xmlns:a16="http://schemas.microsoft.com/office/drawing/2014/main" id="{E260FEDB-FB4C-42FB-BC3E-AF9C4E5921B9}"/>
              </a:ext>
            </a:extLst>
          </p:cNvPr>
          <p:cNvSpPr>
            <a:spLocks noGrp="1"/>
          </p:cNvSpPr>
          <p:nvPr>
            <p:ph idx="1"/>
          </p:nvPr>
        </p:nvSpPr>
        <p:spPr/>
        <p:txBody>
          <a:bodyPr>
            <a:normAutofit/>
          </a:bodyPr>
          <a:lstStyle/>
          <a:p>
            <a:pPr marL="0" indent="0">
              <a:buNone/>
            </a:pPr>
            <a:r>
              <a:rPr lang="en-US" sz="2400" dirty="0">
                <a:effectLst/>
                <a:latin typeface="Calibri" panose="020F0502020204030204" pitchFamily="34" charset="0"/>
                <a:ea typeface="Malgun Gothic" panose="020B0503020000020004" pitchFamily="34" charset="-127"/>
                <a:cs typeface="Times New Roman" panose="02020603050405020304" pitchFamily="18" charset="0"/>
              </a:rPr>
              <a:t>	( COLLEGE_GPA_CONSOLIDATED &gt;= 2.00 ) </a:t>
            </a:r>
          </a:p>
          <a:p>
            <a:pPr marL="0" indent="0">
              <a:buNone/>
            </a:pPr>
            <a:r>
              <a:rPr lang="en-US" sz="2400" b="1" dirty="0">
                <a:effectLst/>
                <a:latin typeface="Calibri" panose="020F0502020204030204" pitchFamily="34" charset="0"/>
                <a:ea typeface="Malgun Gothic" panose="020B0503020000020004" pitchFamily="34" charset="-127"/>
                <a:cs typeface="Times New Roman" panose="02020603050405020304" pitchFamily="18" charset="0"/>
              </a:rPr>
              <a:t>OR</a:t>
            </a:r>
            <a:r>
              <a:rPr lang="en-US" sz="2400" dirty="0">
                <a:effectLst/>
                <a:latin typeface="Calibri" panose="020F0502020204030204" pitchFamily="34" charset="0"/>
                <a:ea typeface="Malgun Gothic" panose="020B0503020000020004" pitchFamily="34" charset="-127"/>
                <a:cs typeface="Times New Roman" panose="02020603050405020304" pitchFamily="18" charset="0"/>
              </a:rPr>
              <a:t>       ( COLLEGE_TOTAL_CRED_EARNED = 0.0  AND  HS_AVERAGE_GPA &gt;= 70 ) </a:t>
            </a:r>
          </a:p>
          <a:p>
            <a:pPr marL="0" indent="0">
              <a:buNone/>
            </a:pPr>
            <a:r>
              <a:rPr lang="en-US" sz="2400" b="1" dirty="0">
                <a:effectLst/>
                <a:latin typeface="Calibri" panose="020F0502020204030204" pitchFamily="34" charset="0"/>
                <a:ea typeface="Malgun Gothic" panose="020B0503020000020004" pitchFamily="34" charset="-127"/>
                <a:cs typeface="Times New Roman" panose="02020603050405020304" pitchFamily="18" charset="0"/>
              </a:rPr>
              <a:t>OR</a:t>
            </a:r>
            <a:r>
              <a:rPr lang="en-US" sz="2400" dirty="0">
                <a:effectLst/>
                <a:latin typeface="Calibri" panose="020F0502020204030204" pitchFamily="34" charset="0"/>
                <a:ea typeface="Malgun Gothic" panose="020B0503020000020004" pitchFamily="34" charset="-127"/>
                <a:cs typeface="Times New Roman" panose="02020603050405020304" pitchFamily="18" charset="0"/>
              </a:rPr>
              <a:t>       ( COLLEGE_LDA_GE_6M = Y )</a:t>
            </a:r>
            <a:endParaRPr lang="en-US" sz="3600" dirty="0"/>
          </a:p>
        </p:txBody>
      </p:sp>
    </p:spTree>
    <p:extLst>
      <p:ext uri="{BB962C8B-B14F-4D97-AF65-F5344CB8AC3E}">
        <p14:creationId xmlns:p14="http://schemas.microsoft.com/office/powerpoint/2010/main" val="4689157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3B82-AFB5-43F3-8CA2-63E33F4F3EB6}"/>
              </a:ext>
            </a:extLst>
          </p:cNvPr>
          <p:cNvSpPr>
            <a:spLocks noGrp="1"/>
          </p:cNvSpPr>
          <p:nvPr>
            <p:ph type="title"/>
          </p:nvPr>
        </p:nvSpPr>
        <p:spPr/>
        <p:txBody>
          <a:bodyPr/>
          <a:lstStyle/>
          <a:p>
            <a:r>
              <a:rPr lang="en-US" dirty="0"/>
              <a:t>Transfer Admit Rule ID 1, 2, 3, 4</a:t>
            </a:r>
          </a:p>
        </p:txBody>
      </p:sp>
      <p:sp>
        <p:nvSpPr>
          <p:cNvPr id="3" name="Content Placeholder 2">
            <a:extLst>
              <a:ext uri="{FF2B5EF4-FFF2-40B4-BE49-F238E27FC236}">
                <a16:creationId xmlns:a16="http://schemas.microsoft.com/office/drawing/2014/main" id="{B61722EA-7FFA-43FE-AEDC-058A43B00818}"/>
              </a:ext>
            </a:extLst>
          </p:cNvPr>
          <p:cNvSpPr>
            <a:spLocks noGrp="1"/>
          </p:cNvSpPr>
          <p:nvPr>
            <p:ph idx="1"/>
          </p:nvPr>
        </p:nvSpPr>
        <p:spPr/>
        <p:txBody>
          <a:bodyPr>
            <a:normAutofit fontScale="92500"/>
          </a:bodyPr>
          <a:lstStyle/>
          <a:p>
            <a:pPr marL="0" indent="0">
              <a:buNone/>
            </a:pPr>
            <a:r>
              <a:rPr lang="en-US" dirty="0"/>
              <a:t>( PLAN_APPL = ACCT-AAS  OR  PLAN_APPL = ACCT-AS  OR  PLAN_APPL = ACCTFOR-AS  OR  PLAN_APPL = POLICE-AS  OR  PLAN_APPL = CRIMJUS-AA  OR  PLAN_APPL = FORSCI-AS ) AND (      ( COLLEGE_GPA_CONSOLIDATED &gt;= 1.50  AND  COLLEGE_TOTAL_CRED_EARNED &gt;= 0  AND  COLLEGE_TOTAL_CRED_EARNED &lt;= 12 ) OR ( COLLEGE_GPA_CONSOLIDATED &gt;= 1.75  AND  COLLEGE_TOTAL_CRED_EARNED &gt;= 13.0  AND  COLLEGE_TOTAL_CRED_EARNED &lt;= 24 ) OR ( COLLEGE_GPA_CONSOLIDATED &gt;= 2.00  AND  COLLEGE_TOTAL_CRED_EARNED &gt;= 25 ) OR ( COLLEGE_GPA_CONSOLIDATED &gt;= 2.00 ) OR ( COLLEGE_TOTAL_CRED_EARNED = 0.0  AND  HS_GRADUATION_DATE_18_MONTHS = Y )      )                 </a:t>
            </a: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First Slide</a:t>
            </a:r>
            <a:endParaRPr lang="en-US" dirty="0"/>
          </a:p>
        </p:txBody>
      </p:sp>
    </p:spTree>
    <p:extLst>
      <p:ext uri="{BB962C8B-B14F-4D97-AF65-F5344CB8AC3E}">
        <p14:creationId xmlns:p14="http://schemas.microsoft.com/office/powerpoint/2010/main" val="189022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Queens</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38237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11BA-74CB-40BD-93F1-AAEF5D32BC3A}"/>
              </a:ext>
            </a:extLst>
          </p:cNvPr>
          <p:cNvSpPr>
            <a:spLocks noGrp="1"/>
          </p:cNvSpPr>
          <p:nvPr>
            <p:ph type="title"/>
          </p:nvPr>
        </p:nvSpPr>
        <p:spPr/>
        <p:txBody>
          <a:bodyPr/>
          <a:lstStyle/>
          <a:p>
            <a:r>
              <a:rPr lang="en-US" dirty="0"/>
              <a:t>Freshman Admit Rule ID 2</a:t>
            </a:r>
          </a:p>
        </p:txBody>
      </p:sp>
      <p:sp>
        <p:nvSpPr>
          <p:cNvPr id="3" name="Content Placeholder 2">
            <a:extLst>
              <a:ext uri="{FF2B5EF4-FFF2-40B4-BE49-F238E27FC236}">
                <a16:creationId xmlns:a16="http://schemas.microsoft.com/office/drawing/2014/main" id="{5ABCC8DF-6AF7-4D5D-BCFE-9FC733B8302E}"/>
              </a:ext>
            </a:extLst>
          </p:cNvPr>
          <p:cNvSpPr>
            <a:spLocks noGrp="1"/>
          </p:cNvSpPr>
          <p:nvPr>
            <p:ph idx="1"/>
          </p:nvPr>
        </p:nvSpPr>
        <p:spPr>
          <a:xfrm>
            <a:off x="838200" y="1690688"/>
            <a:ext cx="10515600" cy="4802187"/>
          </a:xfrm>
        </p:spPr>
        <p:txBody>
          <a:bodyPr/>
          <a:lstStyle/>
          <a:p>
            <a:pPr marL="0" indent="0">
              <a:buNone/>
            </a:pPr>
            <a:r>
              <a:rPr lang="en-US" dirty="0"/>
              <a:t>SERVICE_INDICATOR_</a:t>
            </a:r>
            <a:r>
              <a:rPr lang="en-US" b="1" dirty="0"/>
              <a:t>ESL = Y</a:t>
            </a:r>
            <a:r>
              <a:rPr lang="en-US" dirty="0"/>
              <a:t>  AND  CITIZENSHIP_STATUS &lt;&gt; Y  AND  HS_AVERAGE_GPA &gt;= 87  AND  HS_TOTAL_UNITS_SCIENCE &gt;= 4  AND  HS_MATH_LVL_GE_TRIGONOMETRY = Y  AND  PROFICIENT_MATH = Y  AND ( TEST_TOEFL_CBT_SCORE &gt;= 173  OR  TEST_TOEFL_PBT_SCORE &gt;= 500  OR  TEST_TOEFL_IBT_SCORE &gt;= 61  OR  TEST_IELTS_SCORE &gt;= 6  OR  TEST_PTE_SCORE &gt;= 44  OR ( PROFICIENT_READ = Y  AND  PROFICIENT_WRIT = Y ) OR  HSE_DIPLOMA = Y )</a:t>
            </a:r>
          </a:p>
          <a:p>
            <a:pPr marL="0" indent="0">
              <a:buNone/>
            </a:pPr>
            <a:endParaRPr lang="en-US" dirty="0"/>
          </a:p>
          <a:p>
            <a:pPr marL="0" indent="0">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dirty="0"/>
          </a:p>
        </p:txBody>
      </p:sp>
    </p:spTree>
    <p:extLst>
      <p:ext uri="{BB962C8B-B14F-4D97-AF65-F5344CB8AC3E}">
        <p14:creationId xmlns:p14="http://schemas.microsoft.com/office/powerpoint/2010/main" val="6230434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SPS</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977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3AC2-8B0B-4912-99AB-6E9EF7A7D6F1}"/>
              </a:ext>
            </a:extLst>
          </p:cNvPr>
          <p:cNvSpPr>
            <a:spLocks noGrp="1"/>
          </p:cNvSpPr>
          <p:nvPr>
            <p:ph type="title"/>
          </p:nvPr>
        </p:nvSpPr>
        <p:spPr/>
        <p:txBody>
          <a:bodyPr/>
          <a:lstStyle/>
          <a:p>
            <a:r>
              <a:rPr lang="en-US" dirty="0"/>
              <a:t>Transfer Rules</a:t>
            </a:r>
          </a:p>
        </p:txBody>
      </p:sp>
      <p:pic>
        <p:nvPicPr>
          <p:cNvPr id="5" name="Content Placeholder 4">
            <a:extLst>
              <a:ext uri="{FF2B5EF4-FFF2-40B4-BE49-F238E27FC236}">
                <a16:creationId xmlns:a16="http://schemas.microsoft.com/office/drawing/2014/main" id="{2FA14AE9-03CF-4572-AE75-E71705B0B2ED}"/>
              </a:ext>
            </a:extLst>
          </p:cNvPr>
          <p:cNvPicPr>
            <a:picLocks noGrp="1" noChangeAspect="1"/>
          </p:cNvPicPr>
          <p:nvPr>
            <p:ph idx="1"/>
          </p:nvPr>
        </p:nvPicPr>
        <p:blipFill>
          <a:blip r:embed="rId2"/>
          <a:stretch>
            <a:fillRect/>
          </a:stretch>
        </p:blipFill>
        <p:spPr>
          <a:xfrm>
            <a:off x="1304363" y="1253330"/>
            <a:ext cx="8739969" cy="5329773"/>
          </a:xfrm>
        </p:spPr>
      </p:pic>
    </p:spTree>
    <p:extLst>
      <p:ext uri="{BB962C8B-B14F-4D97-AF65-F5344CB8AC3E}">
        <p14:creationId xmlns:p14="http://schemas.microsoft.com/office/powerpoint/2010/main" val="368062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Brooklyn</a:t>
            </a:r>
            <a:br>
              <a:rPr lang="en-US" dirty="0"/>
            </a:br>
            <a:endParaRPr lang="en-US" dirty="0"/>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24329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7CC8-0A1F-4E50-8411-6428CF30C910}"/>
              </a:ext>
            </a:extLst>
          </p:cNvPr>
          <p:cNvSpPr>
            <a:spLocks noGrp="1"/>
          </p:cNvSpPr>
          <p:nvPr>
            <p:ph type="title"/>
          </p:nvPr>
        </p:nvSpPr>
        <p:spPr/>
        <p:txBody>
          <a:bodyPr/>
          <a:lstStyle/>
          <a:p>
            <a:r>
              <a:rPr lang="en-US" dirty="0"/>
              <a:t>Transfer Admit Rule B &amp; Transfer Admit Rule C</a:t>
            </a:r>
          </a:p>
        </p:txBody>
      </p:sp>
      <p:sp>
        <p:nvSpPr>
          <p:cNvPr id="3" name="Content Placeholder 2">
            <a:extLst>
              <a:ext uri="{FF2B5EF4-FFF2-40B4-BE49-F238E27FC236}">
                <a16:creationId xmlns:a16="http://schemas.microsoft.com/office/drawing/2014/main" id="{D96F70F0-B6C7-451C-B98F-F42352C777F4}"/>
              </a:ext>
            </a:extLst>
          </p:cNvPr>
          <p:cNvSpPr>
            <a:spLocks noGrp="1"/>
          </p:cNvSpPr>
          <p:nvPr>
            <p:ph idx="1"/>
          </p:nvPr>
        </p:nvSpPr>
        <p:spPr>
          <a:xfrm>
            <a:off x="838200" y="1491174"/>
            <a:ext cx="10515600" cy="5366825"/>
          </a:xfrm>
        </p:spPr>
        <p:txBody>
          <a:bodyPr>
            <a:normAutofit/>
          </a:bodyPr>
          <a:lstStyle/>
          <a:p>
            <a:pPr marL="0" indent="0">
              <a:buNone/>
            </a:pPr>
            <a:r>
              <a:rPr lang="en-US" dirty="0"/>
              <a:t>Rule B</a:t>
            </a:r>
          </a:p>
          <a:p>
            <a:pPr marL="0" indent="0">
              <a:buNone/>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LICENSE_RN = Y  </a:t>
            </a:r>
          </a:p>
          <a:p>
            <a:pPr marL="0" indent="0">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PLAN_APPL = NUR-BS  </a:t>
            </a:r>
          </a:p>
          <a:p>
            <a:pPr marL="0" indent="0">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COLLEGE_DEGREE_ASSOCIATE = Y  </a:t>
            </a:r>
          </a:p>
          <a:p>
            <a:pPr marL="0" indent="0">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COLLEGE_GPA_CONSOLIDATED &gt; 3.00  </a:t>
            </a:r>
          </a:p>
          <a:p>
            <a:pPr marL="0" indent="0">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PROFICIENT_ALL = Y</a:t>
            </a:r>
          </a:p>
          <a:p>
            <a:pPr marL="0" indent="0">
              <a:buNone/>
            </a:pPr>
            <a:r>
              <a:rPr lang="en-US" dirty="0"/>
              <a:t>Rule C</a:t>
            </a:r>
          </a:p>
          <a:p>
            <a:pPr marL="0" indent="0">
              <a:buNone/>
            </a:pPr>
            <a:r>
              <a:rPr lang="en-US" sz="1800" dirty="0">
                <a:latin typeface="Calibri" panose="020F0502020204030204" pitchFamily="34" charset="0"/>
                <a:ea typeface="Malgun Gothic" panose="020B0503020000020004" pitchFamily="34" charset="-127"/>
                <a:cs typeface="Times New Roman" panose="02020603050405020304" pitchFamily="18" charset="0"/>
              </a:rPr>
              <a:t>	( COLLEGE_DEGREE_ASSOCIATE = Y  </a:t>
            </a:r>
          </a:p>
          <a:p>
            <a:pPr marL="0" indent="0">
              <a:buNone/>
            </a:pPr>
            <a:r>
              <a:rPr lang="en-US" sz="1800" b="1" dirty="0">
                <a:latin typeface="Calibri" panose="020F0502020204030204" pitchFamily="34" charset="0"/>
                <a:ea typeface="Malgun Gothic" panose="020B0503020000020004" pitchFamily="34" charset="-127"/>
                <a:cs typeface="Times New Roman" panose="02020603050405020304" pitchFamily="18" charset="0"/>
              </a:rPr>
              <a:t>AND</a:t>
            </a:r>
            <a:r>
              <a:rPr lang="en-US" sz="1800" dirty="0">
                <a:latin typeface="Calibri" panose="020F0502020204030204" pitchFamily="34" charset="0"/>
                <a:ea typeface="Malgun Gothic" panose="020B0503020000020004" pitchFamily="34" charset="-127"/>
                <a:cs typeface="Times New Roman" panose="02020603050405020304" pitchFamily="18" charset="0"/>
              </a:rPr>
              <a:t> 	 LICENSE_RN = Y  </a:t>
            </a:r>
          </a:p>
          <a:p>
            <a:pPr marL="0" indent="0">
              <a:buNone/>
            </a:pPr>
            <a:r>
              <a:rPr lang="en-US" sz="1800" b="1" dirty="0">
                <a:latin typeface="Calibri" panose="020F0502020204030204" pitchFamily="34" charset="0"/>
                <a:ea typeface="Malgun Gothic" panose="020B0503020000020004" pitchFamily="34" charset="-127"/>
                <a:cs typeface="Times New Roman" panose="02020603050405020304" pitchFamily="18" charset="0"/>
              </a:rPr>
              <a:t>AND</a:t>
            </a:r>
            <a:r>
              <a:rPr lang="en-US" sz="1800" dirty="0">
                <a:latin typeface="Calibri" panose="020F0502020204030204" pitchFamily="34" charset="0"/>
                <a:ea typeface="Malgun Gothic" panose="020B0503020000020004" pitchFamily="34" charset="-127"/>
                <a:cs typeface="Times New Roman" panose="02020603050405020304" pitchFamily="18" charset="0"/>
              </a:rPr>
              <a:t>  	PLAN_APPL = NUR-BS  </a:t>
            </a:r>
          </a:p>
          <a:p>
            <a:pPr marL="0" indent="0">
              <a:buNone/>
            </a:pPr>
            <a:r>
              <a:rPr lang="en-US" sz="1800" b="1" dirty="0">
                <a:latin typeface="Calibri" panose="020F0502020204030204" pitchFamily="34" charset="0"/>
                <a:ea typeface="Malgun Gothic" panose="020B0503020000020004" pitchFamily="34" charset="-127"/>
                <a:cs typeface="Times New Roman" panose="02020603050405020304" pitchFamily="18" charset="0"/>
              </a:rPr>
              <a:t>AND</a:t>
            </a:r>
            <a:r>
              <a:rPr lang="en-US" sz="1800" dirty="0">
                <a:latin typeface="Calibri" panose="020F0502020204030204" pitchFamily="34" charset="0"/>
                <a:ea typeface="Malgun Gothic" panose="020B0503020000020004" pitchFamily="34" charset="-127"/>
                <a:cs typeface="Times New Roman" panose="02020603050405020304" pitchFamily="18" charset="0"/>
              </a:rPr>
              <a:t>  	COLLEGE_GPA_CONSOLIDATED &gt;= 3.0 ) </a:t>
            </a:r>
          </a:p>
          <a:p>
            <a:pPr marL="0" indent="0">
              <a:buNone/>
            </a:pPr>
            <a:r>
              <a:rPr lang="en-US" sz="1800" b="1" dirty="0">
                <a:latin typeface="Calibri" panose="020F0502020204030204" pitchFamily="34" charset="0"/>
                <a:ea typeface="Malgun Gothic" panose="020B0503020000020004" pitchFamily="34" charset="-127"/>
                <a:cs typeface="Times New Roman" panose="02020603050405020304" pitchFamily="18" charset="0"/>
              </a:rPr>
              <a:t>AND</a:t>
            </a:r>
            <a:r>
              <a:rPr lang="en-US" sz="1800" dirty="0">
                <a:latin typeface="Calibri" panose="020F0502020204030204" pitchFamily="34" charset="0"/>
                <a:ea typeface="Malgun Gothic" panose="020B0503020000020004" pitchFamily="34" charset="-127"/>
                <a:cs typeface="Times New Roman" panose="02020603050405020304" pitchFamily="18" charset="0"/>
              </a:rPr>
              <a:t>  	PROFICIENT_ALL = Y					</a:t>
            </a:r>
            <a:r>
              <a:rPr lang="en-US" sz="1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sz="1800" dirty="0">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8293391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0E79-8D54-4877-9065-729F6D9EB4A2}"/>
              </a:ext>
            </a:extLst>
          </p:cNvPr>
          <p:cNvSpPr>
            <a:spLocks noGrp="1"/>
          </p:cNvSpPr>
          <p:nvPr>
            <p:ph type="ctrTitle"/>
          </p:nvPr>
        </p:nvSpPr>
        <p:spPr/>
        <p:txBody>
          <a:bodyPr/>
          <a:lstStyle/>
          <a:p>
            <a:r>
              <a:rPr lang="en-US" dirty="0"/>
              <a:t>York</a:t>
            </a:r>
          </a:p>
        </p:txBody>
      </p:sp>
      <p:sp>
        <p:nvSpPr>
          <p:cNvPr id="3" name="Subtitle 2">
            <a:extLst>
              <a:ext uri="{FF2B5EF4-FFF2-40B4-BE49-F238E27FC236}">
                <a16:creationId xmlns:a16="http://schemas.microsoft.com/office/drawing/2014/main" id="{41C693C3-1831-4579-8D2C-0D5EC757AB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68721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929AC-89F8-4BA3-B2BA-92BDD399C1CE}"/>
              </a:ext>
            </a:extLst>
          </p:cNvPr>
          <p:cNvSpPr>
            <a:spLocks noGrp="1"/>
          </p:cNvSpPr>
          <p:nvPr>
            <p:ph type="title"/>
          </p:nvPr>
        </p:nvSpPr>
        <p:spPr/>
        <p:txBody>
          <a:bodyPr/>
          <a:lstStyle/>
          <a:p>
            <a:r>
              <a:rPr lang="en-US" dirty="0"/>
              <a:t>Freshman Rules C &amp; B</a:t>
            </a:r>
          </a:p>
        </p:txBody>
      </p:sp>
      <p:pic>
        <p:nvPicPr>
          <p:cNvPr id="5" name="Content Placeholder 4">
            <a:extLst>
              <a:ext uri="{FF2B5EF4-FFF2-40B4-BE49-F238E27FC236}">
                <a16:creationId xmlns:a16="http://schemas.microsoft.com/office/drawing/2014/main" id="{35DE80EA-2C4D-4D18-B355-C608A79A1DA2}"/>
              </a:ext>
            </a:extLst>
          </p:cNvPr>
          <p:cNvPicPr>
            <a:picLocks noGrp="1" noChangeAspect="1"/>
          </p:cNvPicPr>
          <p:nvPr>
            <p:ph idx="1"/>
          </p:nvPr>
        </p:nvPicPr>
        <p:blipFill>
          <a:blip r:embed="rId2"/>
          <a:stretch>
            <a:fillRect/>
          </a:stretch>
        </p:blipFill>
        <p:spPr>
          <a:xfrm>
            <a:off x="312834" y="1867754"/>
            <a:ext cx="11040966" cy="4625121"/>
          </a:xfrm>
        </p:spPr>
      </p:pic>
    </p:spTree>
    <p:extLst>
      <p:ext uri="{BB962C8B-B14F-4D97-AF65-F5344CB8AC3E}">
        <p14:creationId xmlns:p14="http://schemas.microsoft.com/office/powerpoint/2010/main" val="36026876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F1EB-7CB9-4010-BBC8-0602EBA441A8}"/>
              </a:ext>
            </a:extLst>
          </p:cNvPr>
          <p:cNvSpPr>
            <a:spLocks noGrp="1"/>
          </p:cNvSpPr>
          <p:nvPr>
            <p:ph type="title"/>
          </p:nvPr>
        </p:nvSpPr>
        <p:spPr/>
        <p:txBody>
          <a:bodyPr/>
          <a:lstStyle/>
          <a:p>
            <a:r>
              <a:rPr lang="en-US" dirty="0"/>
              <a:t>Freshman Admit Rule B Rule ID 1</a:t>
            </a:r>
          </a:p>
        </p:txBody>
      </p:sp>
      <p:sp>
        <p:nvSpPr>
          <p:cNvPr id="3" name="Content Placeholder 2">
            <a:extLst>
              <a:ext uri="{FF2B5EF4-FFF2-40B4-BE49-F238E27FC236}">
                <a16:creationId xmlns:a16="http://schemas.microsoft.com/office/drawing/2014/main" id="{E71C9121-7179-4634-9684-B3073EF0E9D0}"/>
              </a:ext>
            </a:extLst>
          </p:cNvPr>
          <p:cNvSpPr>
            <a:spLocks noGrp="1"/>
          </p:cNvSpPr>
          <p:nvPr>
            <p:ph idx="1"/>
          </p:nvPr>
        </p:nvSpPr>
        <p:spPr>
          <a:xfrm>
            <a:off x="838200" y="1533378"/>
            <a:ext cx="10515600" cy="5148776"/>
          </a:xfrm>
        </p:spPr>
        <p:txBody>
          <a:bodyPr>
            <a:normAutofit/>
          </a:bodyPr>
          <a:lstStyle/>
          <a:p>
            <a:pPr marL="0" indent="0">
              <a:buNone/>
            </a:pPr>
            <a:r>
              <a:rPr lang="en-US" dirty="0"/>
              <a:t>	</a:t>
            </a:r>
            <a:r>
              <a:rPr lang="en-US" sz="2400" dirty="0"/>
              <a:t> ( HSE_DIPLOMA = Y  </a:t>
            </a:r>
            <a:r>
              <a:rPr lang="en-US" sz="2400" dirty="0">
                <a:solidFill>
                  <a:srgbClr val="FF0000"/>
                </a:solidFill>
              </a:rPr>
              <a:t>AND</a:t>
            </a:r>
            <a:r>
              <a:rPr lang="en-US" sz="2400" dirty="0"/>
              <a:t>  HS_DIPLOMA = Y ) </a:t>
            </a:r>
          </a:p>
          <a:p>
            <a:pPr marL="0" indent="0">
              <a:buNone/>
            </a:pPr>
            <a:r>
              <a:rPr lang="en-US" sz="2400" b="1" dirty="0"/>
              <a:t>AND</a:t>
            </a:r>
            <a:r>
              <a:rPr lang="en-US" sz="2400" dirty="0"/>
              <a:t>	 ( HS_AVERAGE_GPA &gt;= 78  OR  TEST_GED_TOTAL &gt;= 680  OR  	TEST_GED_TOTAL_2002_SERIES &gt;= 3000  OR  	TEST_GED_TOTAL_OLD_SERIES &gt;= 300  OR  TEST_HISET_TOTAL &gt;= 67  OR  	TEST_TASC_TOTAL &gt;= 3100 ) </a:t>
            </a:r>
          </a:p>
          <a:p>
            <a:pPr marL="0" indent="0">
              <a:buNone/>
            </a:pPr>
            <a:r>
              <a:rPr lang="en-US" sz="2400" b="1" dirty="0"/>
              <a:t>AND</a:t>
            </a:r>
            <a:r>
              <a:rPr lang="en-US" sz="2400" dirty="0"/>
              <a:t>     PROFICIENT_MATH = Y  </a:t>
            </a:r>
          </a:p>
          <a:p>
            <a:pPr marL="0" indent="0">
              <a:buNone/>
            </a:pPr>
            <a:r>
              <a:rPr lang="en-US" sz="2400" b="1" dirty="0"/>
              <a:t>AND</a:t>
            </a:r>
            <a:r>
              <a:rPr lang="en-US" sz="2400" dirty="0"/>
              <a:t>     	       (      ( PROFICIENT_READ = Y  AND  PROFICIENT_WRIT = Y ) </a:t>
            </a:r>
          </a:p>
          <a:p>
            <a:pPr marL="0" indent="0">
              <a:buNone/>
            </a:pPr>
            <a:r>
              <a:rPr lang="en-US" sz="2400" dirty="0"/>
              <a:t>	     </a:t>
            </a:r>
            <a:r>
              <a:rPr lang="en-US" sz="2400" b="1" dirty="0"/>
              <a:t>OR</a:t>
            </a:r>
            <a:r>
              <a:rPr lang="en-US" sz="2400" dirty="0"/>
              <a:t>           ( 	SERVICE_INDICATOR_ESL = Y  AND ( TEST_IELTS_SCORE &gt;= 6  		        OR  TEST_PTE_SCORE &gt;= 44  OR  TEST_TOEFL_PBT_SCORE 		      	        &gt;= 500  OR  T	EST_TOEFL_CBT_SCORE &gt;= 173  OR  			                    TEST_TOEFL_IBT_SCORE &gt;= 61  OR  HSE_DIPLOMA = Y  OR                    		      CITIZENSHIP_STATUS = Y )      )      )</a:t>
            </a:r>
          </a:p>
        </p:txBody>
      </p:sp>
    </p:spTree>
    <p:extLst>
      <p:ext uri="{BB962C8B-B14F-4D97-AF65-F5344CB8AC3E}">
        <p14:creationId xmlns:p14="http://schemas.microsoft.com/office/powerpoint/2010/main" val="2506696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3B9C-71AB-4D85-99FD-808858BCE6FE}"/>
              </a:ext>
            </a:extLst>
          </p:cNvPr>
          <p:cNvSpPr>
            <a:spLocks noGrp="1"/>
          </p:cNvSpPr>
          <p:nvPr>
            <p:ph type="title"/>
          </p:nvPr>
        </p:nvSpPr>
        <p:spPr/>
        <p:txBody>
          <a:bodyPr/>
          <a:lstStyle/>
          <a:p>
            <a:r>
              <a:rPr lang="en-US" dirty="0"/>
              <a:t>Transfer Rules for International Students</a:t>
            </a:r>
          </a:p>
        </p:txBody>
      </p:sp>
      <p:pic>
        <p:nvPicPr>
          <p:cNvPr id="5" name="Content Placeholder 4">
            <a:extLst>
              <a:ext uri="{FF2B5EF4-FFF2-40B4-BE49-F238E27FC236}">
                <a16:creationId xmlns:a16="http://schemas.microsoft.com/office/drawing/2014/main" id="{340B8794-C010-4F15-AC53-3E7D30AF7AE1}"/>
              </a:ext>
            </a:extLst>
          </p:cNvPr>
          <p:cNvPicPr>
            <a:picLocks noGrp="1" noChangeAspect="1"/>
          </p:cNvPicPr>
          <p:nvPr>
            <p:ph idx="1"/>
          </p:nvPr>
        </p:nvPicPr>
        <p:blipFill>
          <a:blip r:embed="rId2"/>
          <a:stretch>
            <a:fillRect/>
          </a:stretch>
        </p:blipFill>
        <p:spPr>
          <a:xfrm>
            <a:off x="312929" y="1254295"/>
            <a:ext cx="11566141" cy="5126038"/>
          </a:xfrm>
        </p:spPr>
      </p:pic>
    </p:spTree>
    <p:extLst>
      <p:ext uri="{BB962C8B-B14F-4D97-AF65-F5344CB8AC3E}">
        <p14:creationId xmlns:p14="http://schemas.microsoft.com/office/powerpoint/2010/main" val="14907458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F493-CBE1-46F9-B1A4-6256443307F5}"/>
              </a:ext>
            </a:extLst>
          </p:cNvPr>
          <p:cNvSpPr>
            <a:spLocks noGrp="1"/>
          </p:cNvSpPr>
          <p:nvPr>
            <p:ph type="title"/>
          </p:nvPr>
        </p:nvSpPr>
        <p:spPr/>
        <p:txBody>
          <a:bodyPr/>
          <a:lstStyle/>
          <a:p>
            <a:r>
              <a:rPr lang="en-US" dirty="0"/>
              <a:t>Freshman Admit Rule C ID 1</a:t>
            </a:r>
          </a:p>
        </p:txBody>
      </p:sp>
      <p:sp>
        <p:nvSpPr>
          <p:cNvPr id="3" name="Content Placeholder 2">
            <a:extLst>
              <a:ext uri="{FF2B5EF4-FFF2-40B4-BE49-F238E27FC236}">
                <a16:creationId xmlns:a16="http://schemas.microsoft.com/office/drawing/2014/main" id="{54D6CEDD-0445-499A-B72B-6E94B6C8CA0E}"/>
              </a:ext>
            </a:extLst>
          </p:cNvPr>
          <p:cNvSpPr>
            <a:spLocks noGrp="1"/>
          </p:cNvSpPr>
          <p:nvPr>
            <p:ph idx="1"/>
          </p:nvPr>
        </p:nvSpPr>
        <p:spPr/>
        <p:txBody>
          <a:bodyPr>
            <a:normAutofit/>
          </a:bodyPr>
          <a:lstStyle/>
          <a:p>
            <a:pPr marL="0" indent="0">
              <a:buNone/>
            </a:pPr>
            <a:r>
              <a:rPr lang="en-US" dirty="0"/>
              <a:t>	 HSE_DIPLOMA = Y  </a:t>
            </a:r>
          </a:p>
          <a:p>
            <a:pPr marL="0" indent="0">
              <a:buNone/>
            </a:pPr>
            <a:r>
              <a:rPr lang="en-US" b="1" dirty="0"/>
              <a:t>AND</a:t>
            </a:r>
            <a:r>
              <a:rPr lang="en-US" dirty="0"/>
              <a:t> 	 ( TEST_GED_TOTAL &gt;= 680  OR  TEST_GED_TOTAL_2002_SERIES </a:t>
            </a:r>
          </a:p>
          <a:p>
            <a:pPr marL="0" indent="0">
              <a:buNone/>
            </a:pPr>
            <a:r>
              <a:rPr lang="en-US" dirty="0"/>
              <a:t>	&gt;= 3000  OR  TEST_GED_TOTAL_OLD_SERIES &gt;= 300  OR  	  	TEST_HISET_TOTAL &gt;= 67  OR  TEST_TASC_TOTAL &gt;= 3100 ) </a:t>
            </a:r>
          </a:p>
          <a:p>
            <a:pPr marL="0" indent="0">
              <a:buNone/>
            </a:pPr>
            <a:r>
              <a:rPr lang="en-US" b="1" dirty="0"/>
              <a:t>AND</a:t>
            </a:r>
            <a:r>
              <a:rPr lang="en-US" dirty="0"/>
              <a:t>    PROFICIENT_ALL = Y</a:t>
            </a:r>
          </a:p>
          <a:p>
            <a:pPr marL="0" indent="0">
              <a:buNone/>
            </a:pPr>
            <a:endParaRPr lang="en-US" dirty="0"/>
          </a:p>
          <a:p>
            <a:pPr marL="0" indent="0">
              <a:buNone/>
            </a:pPr>
            <a:r>
              <a:rPr lang="en-US" sz="2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dirty="0"/>
          </a:p>
        </p:txBody>
      </p:sp>
    </p:spTree>
    <p:extLst>
      <p:ext uri="{BB962C8B-B14F-4D97-AF65-F5344CB8AC3E}">
        <p14:creationId xmlns:p14="http://schemas.microsoft.com/office/powerpoint/2010/main" val="106909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F343-ECC6-4405-9DDA-12DD9A138806}"/>
              </a:ext>
            </a:extLst>
          </p:cNvPr>
          <p:cNvSpPr>
            <a:spLocks noGrp="1"/>
          </p:cNvSpPr>
          <p:nvPr>
            <p:ph type="title"/>
          </p:nvPr>
        </p:nvSpPr>
        <p:spPr/>
        <p:txBody>
          <a:bodyPr/>
          <a:lstStyle/>
          <a:p>
            <a:r>
              <a:rPr lang="en-US" dirty="0"/>
              <a:t>Brooklyn SEEK Rules</a:t>
            </a:r>
          </a:p>
        </p:txBody>
      </p:sp>
      <p:sp>
        <p:nvSpPr>
          <p:cNvPr id="3" name="Content Placeholder 2">
            <a:extLst>
              <a:ext uri="{FF2B5EF4-FFF2-40B4-BE49-F238E27FC236}">
                <a16:creationId xmlns:a16="http://schemas.microsoft.com/office/drawing/2014/main" id="{26EC7CC9-B74B-4956-BBCF-6B3F650CF7D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F11FB7C-7A24-4940-822F-41F7F47CF663}"/>
              </a:ext>
            </a:extLst>
          </p:cNvPr>
          <p:cNvPicPr>
            <a:picLocks noChangeAspect="1"/>
          </p:cNvPicPr>
          <p:nvPr/>
        </p:nvPicPr>
        <p:blipFill>
          <a:blip r:embed="rId2"/>
          <a:stretch>
            <a:fillRect/>
          </a:stretch>
        </p:blipFill>
        <p:spPr>
          <a:xfrm>
            <a:off x="689317" y="2648316"/>
            <a:ext cx="10198271" cy="2111620"/>
          </a:xfrm>
          <a:prstGeom prst="rect">
            <a:avLst/>
          </a:prstGeom>
        </p:spPr>
      </p:pic>
    </p:spTree>
    <p:extLst>
      <p:ext uri="{BB962C8B-B14F-4D97-AF65-F5344CB8AC3E}">
        <p14:creationId xmlns:p14="http://schemas.microsoft.com/office/powerpoint/2010/main" val="334206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B38-5377-42EB-B9CF-1EE47F5657C0}"/>
              </a:ext>
            </a:extLst>
          </p:cNvPr>
          <p:cNvSpPr>
            <a:spLocks noGrp="1"/>
          </p:cNvSpPr>
          <p:nvPr>
            <p:ph type="title"/>
          </p:nvPr>
        </p:nvSpPr>
        <p:spPr/>
        <p:txBody>
          <a:bodyPr/>
          <a:lstStyle/>
          <a:p>
            <a:r>
              <a:rPr lang="en-US" dirty="0"/>
              <a:t>SEEK Admit Rule ID 1</a:t>
            </a:r>
          </a:p>
        </p:txBody>
      </p:sp>
      <p:sp>
        <p:nvSpPr>
          <p:cNvPr id="3" name="Content Placeholder 2">
            <a:extLst>
              <a:ext uri="{FF2B5EF4-FFF2-40B4-BE49-F238E27FC236}">
                <a16:creationId xmlns:a16="http://schemas.microsoft.com/office/drawing/2014/main" id="{C8018698-6FFE-4C38-85C1-D31F3F76E555}"/>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RESIDENCY = Y  </a:t>
            </a:r>
          </a:p>
          <a:p>
            <a:pPr marL="0" marR="0" indent="0">
              <a:lnSpc>
                <a:spcPct val="107000"/>
              </a:lnSpc>
              <a:spcBef>
                <a:spcPts val="0"/>
              </a:spcBef>
              <a:spcAft>
                <a:spcPts val="800"/>
              </a:spcAft>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CITIZENSHIP_STATUS = Y  </a:t>
            </a:r>
          </a:p>
          <a:p>
            <a:pPr marL="0" marR="0" indent="0">
              <a:lnSpc>
                <a:spcPct val="107000"/>
              </a:lnSpc>
              <a:spcBef>
                <a:spcPts val="0"/>
              </a:spcBef>
              <a:spcAft>
                <a:spcPts val="800"/>
              </a:spcAft>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 HS_DIPLOMA = Y  OR  HSE_DIPLOMA = Y ) </a:t>
            </a:r>
          </a:p>
          <a:p>
            <a:pPr marL="0" marR="0" indent="0">
              <a:lnSpc>
                <a:spcPct val="107000"/>
              </a:lnSpc>
              <a:spcBef>
                <a:spcPts val="0"/>
              </a:spcBef>
              <a:spcAft>
                <a:spcPts val="800"/>
              </a:spcAft>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 HS_AVERAGE_GPA &gt;= 77  </a:t>
            </a:r>
            <a:r>
              <a:rPr lang="en-US" sz="18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OR  HSE_DIPLOMA = Y  </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OR  TEST_GED_TOTAL &gt;=650  </a:t>
            </a:r>
          </a:p>
          <a:p>
            <a:pPr marL="0" marR="0" indent="0">
              <a:lnSpc>
                <a:spcPct val="107000"/>
              </a:lnSpc>
              <a:spcBef>
                <a:spcPts val="0"/>
              </a:spcBef>
              <a:spcAft>
                <a:spcPts val="800"/>
              </a:spcAft>
              <a:buNone/>
            </a:pPr>
            <a:r>
              <a:rPr lang="en-US" sz="1800" dirty="0">
                <a:latin typeface="Calibri" panose="020F0502020204030204" pitchFamily="34" charset="0"/>
                <a:ea typeface="Malgun Gothic" panose="020B0503020000020004" pitchFamily="34" charset="-127"/>
                <a:cs typeface="Times New Roman" panose="02020603050405020304" pitchFamily="18" charset="0"/>
              </a:rPr>
              <a:t>              </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OR  TEST_GED_TOTAL_2002_SERIES &gt;= 2700  OR  TEST_GED_TOTAL_OLD_SERIES &gt;=           </a:t>
            </a:r>
          </a:p>
          <a:p>
            <a:pPr marL="0" marR="0" indent="0">
              <a:lnSpc>
                <a:spcPct val="107000"/>
              </a:lnSpc>
              <a:spcBef>
                <a:spcPts val="0"/>
              </a:spcBef>
              <a:spcAft>
                <a:spcPts val="800"/>
              </a:spcAft>
              <a:buNone/>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270  OR  TEST_HISET_TOTAL &gt;= 59  OR  TEST_TASC_TOTAL &gt;= 2800 ) </a:t>
            </a:r>
          </a:p>
          <a:p>
            <a:pPr marL="0" marR="0" indent="0">
              <a:lnSpc>
                <a:spcPct val="107000"/>
              </a:lnSpc>
              <a:spcBef>
                <a:spcPts val="0"/>
              </a:spcBef>
              <a:spcAft>
                <a:spcPts val="800"/>
              </a:spcAft>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HS_AVERAGE_GPA_ENGL  &gt;= 77  </a:t>
            </a:r>
          </a:p>
          <a:p>
            <a:pPr marL="0" marR="0" indent="0">
              <a:lnSpc>
                <a:spcPct val="107000"/>
              </a:lnSpc>
              <a:spcBef>
                <a:spcPts val="0"/>
              </a:spcBef>
              <a:spcAft>
                <a:spcPts val="800"/>
              </a:spcAft>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HS_AVERAGE_GPA_MATH &gt;= 77  </a:t>
            </a:r>
          </a:p>
          <a:p>
            <a:pPr marL="0" marR="0" indent="0">
              <a:lnSpc>
                <a:spcPct val="107000"/>
              </a:lnSpc>
              <a:spcBef>
                <a:spcPts val="0"/>
              </a:spcBef>
              <a:spcAft>
                <a:spcPts val="800"/>
              </a:spcAft>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HS_AVERAGE_GPA_SOCS &gt;= 77  </a:t>
            </a:r>
          </a:p>
          <a:p>
            <a:pPr marL="0" marR="0" indent="0">
              <a:lnSpc>
                <a:spcPct val="107000"/>
              </a:lnSpc>
              <a:spcBef>
                <a:spcPts val="0"/>
              </a:spcBef>
              <a:spcAft>
                <a:spcPts val="800"/>
              </a:spcAft>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HS_AVERAGE_GPA_SCI &gt;= 77  </a:t>
            </a:r>
          </a:p>
          <a:p>
            <a:pPr marL="0" marR="0" indent="0">
              <a:lnSpc>
                <a:spcPct val="107000"/>
              </a:lnSpc>
              <a:spcBef>
                <a:spcPts val="0"/>
              </a:spcBef>
              <a:spcAft>
                <a:spcPts val="800"/>
              </a:spcAft>
              <a:buNone/>
            </a:pP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AND</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PROFICIENT_ALL = Y							</a:t>
            </a:r>
            <a:r>
              <a:rPr lang="en-US" sz="1800" dirty="0">
                <a:effectLst/>
                <a:latin typeface="Calibri" panose="020F0502020204030204" pitchFamily="34" charset="0"/>
                <a:ea typeface="Malgun Gothic" panose="020B0503020000020004" pitchFamily="34" charset="-127"/>
                <a:cs typeface="Times New Roman" panose="02020603050405020304" pitchFamily="18" charset="0"/>
                <a:hlinkClick r:id="rId3" action="ppaction://hlinksldjump"/>
              </a:rPr>
              <a:t> First Slide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28386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1227</TotalTime>
  <Words>5487</Words>
  <Application>Microsoft Office PowerPoint</Application>
  <PresentationFormat>Widescreen</PresentationFormat>
  <Paragraphs>342</Paragraphs>
  <Slides>75</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CIDFont+F1</vt:lpstr>
      <vt:lpstr>CIDFont+F2</vt:lpstr>
      <vt:lpstr>Arial</vt:lpstr>
      <vt:lpstr>Calibri</vt:lpstr>
      <vt:lpstr>Calibri Light</vt:lpstr>
      <vt:lpstr>Office Theme</vt:lpstr>
      <vt:lpstr>Issues with 1222/1232 Rules</vt:lpstr>
      <vt:lpstr>General Issue Patterns</vt:lpstr>
      <vt:lpstr>Baruch</vt:lpstr>
      <vt:lpstr>Baruch Freshman Admit Rules A ID1, ID2</vt:lpstr>
      <vt:lpstr>Freshman Admit Rule A Rule ID 1</vt:lpstr>
      <vt:lpstr>Freshman Admit Rule A Rule ID 2</vt:lpstr>
      <vt:lpstr>Brooklyn </vt:lpstr>
      <vt:lpstr>Brooklyn SEEK Rules</vt:lpstr>
      <vt:lpstr>SEEK Admit Rule ID 1</vt:lpstr>
      <vt:lpstr>BMCC </vt:lpstr>
      <vt:lpstr>BMCC Freshman Rules</vt:lpstr>
      <vt:lpstr>Freshman Admit Rule ID 1</vt:lpstr>
      <vt:lpstr>Freshman Review Rule ID 1</vt:lpstr>
      <vt:lpstr>CD Admit Rule ID 1</vt:lpstr>
      <vt:lpstr>CSI </vt:lpstr>
      <vt:lpstr>SEEK Admit Rule BX Rule ID</vt:lpstr>
      <vt:lpstr>CSI Freshman Rules</vt:lpstr>
      <vt:lpstr>Freshman Admit Rule BX Rule ID 1</vt:lpstr>
      <vt:lpstr>Freshman Admit Rule BX Rule ID 2</vt:lpstr>
      <vt:lpstr>Freshman Admit Rule BX Rule ID 3</vt:lpstr>
      <vt:lpstr>Freshman Admit Rule BX Rule ID 4</vt:lpstr>
      <vt:lpstr>Freshman Admit Rule BX Rule ID 5</vt:lpstr>
      <vt:lpstr>City</vt:lpstr>
      <vt:lpstr>City Freshman Rules</vt:lpstr>
      <vt:lpstr>Freshman Admit Rule- SCI Rule ID 2</vt:lpstr>
      <vt:lpstr>Hunter </vt:lpstr>
      <vt:lpstr>Hunter Freshman Rules</vt:lpstr>
      <vt:lpstr>Hunter Freshman Rules</vt:lpstr>
      <vt:lpstr>Hunter Transfer Rules</vt:lpstr>
      <vt:lpstr>PowerPoint Presentation</vt:lpstr>
      <vt:lpstr>Freshman Admit Rule A- Gen/Intl Rule ID 1</vt:lpstr>
      <vt:lpstr>Freshman Admit Rule A- Gen/Intl Rule ID 2</vt:lpstr>
      <vt:lpstr>Transfer Admit Rule General Rule ID 1</vt:lpstr>
      <vt:lpstr>Transfer Admit Rule &gt;= 24cr Rule ID 2</vt:lpstr>
      <vt:lpstr>John Jay</vt:lpstr>
      <vt:lpstr>John Jay Freshman Rules</vt:lpstr>
      <vt:lpstr>John Jay Freshman Rules</vt:lpstr>
      <vt:lpstr>Freshman Admit Rule A Rule ID 2</vt:lpstr>
      <vt:lpstr>Freshman Admit Rule ID 4</vt:lpstr>
      <vt:lpstr>LaGuardia</vt:lpstr>
      <vt:lpstr>LaGuardia Freshman Rules</vt:lpstr>
      <vt:lpstr>LaGuardia Transfer </vt:lpstr>
      <vt:lpstr>Transfer Admit Rule ID 6 &amp; 7</vt:lpstr>
      <vt:lpstr>Transfer Admit Rule ID 8</vt:lpstr>
      <vt:lpstr>Transfer Admit Rule ID 9</vt:lpstr>
      <vt:lpstr>Freshman Admit Rule ID 2</vt:lpstr>
      <vt:lpstr>Lehman</vt:lpstr>
      <vt:lpstr>Lehman Freshman Rules</vt:lpstr>
      <vt:lpstr>SEEK Admit Rule ID 1</vt:lpstr>
      <vt:lpstr>Medgar Evers</vt:lpstr>
      <vt:lpstr>Medgar Evers Foreign Applicant Rules</vt:lpstr>
      <vt:lpstr>Freshman Admit Rule AX Rule ID 2</vt:lpstr>
      <vt:lpstr>Freshman Admit Rule BX Rule ID 2</vt:lpstr>
      <vt:lpstr>Freshman Admit Rule BX Rule ID 5</vt:lpstr>
      <vt:lpstr>City Tech</vt:lpstr>
      <vt:lpstr>City Tech Freshman Rules</vt:lpstr>
      <vt:lpstr>City Tech Freshman Rules</vt:lpstr>
      <vt:lpstr>City Tech Freshman Rules</vt:lpstr>
      <vt:lpstr>Freshman admit Rule AX Rule ID 1</vt:lpstr>
      <vt:lpstr>City Tech Transfer Rules</vt:lpstr>
      <vt:lpstr>City Tech Transfer Rules</vt:lpstr>
      <vt:lpstr>Hostos</vt:lpstr>
      <vt:lpstr>Hostos Transfer Rules</vt:lpstr>
      <vt:lpstr>Transfer Admit Rule ID 9</vt:lpstr>
      <vt:lpstr>Transfer Admit Rule ID 1, 2, 3, 4</vt:lpstr>
      <vt:lpstr>Queens</vt:lpstr>
      <vt:lpstr>Freshman Admit Rule ID 2</vt:lpstr>
      <vt:lpstr>SPS</vt:lpstr>
      <vt:lpstr>Transfer Rules</vt:lpstr>
      <vt:lpstr>Transfer Admit Rule B &amp; Transfer Admit Rule C</vt:lpstr>
      <vt:lpstr>York</vt:lpstr>
      <vt:lpstr>Freshman Rules C &amp; B</vt:lpstr>
      <vt:lpstr>Freshman Admit Rule B Rule ID 1</vt:lpstr>
      <vt:lpstr>Transfer Rules for International Students</vt:lpstr>
      <vt:lpstr>Freshman Admit Rule C ID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with 1222/1232 Rules</dc:title>
  <dc:creator>Jasmine Kim</dc:creator>
  <cp:lastModifiedBy>Jasmine Kim</cp:lastModifiedBy>
  <cp:revision>49</cp:revision>
  <dcterms:created xsi:type="dcterms:W3CDTF">2022-09-12T19:15:03Z</dcterms:created>
  <dcterms:modified xsi:type="dcterms:W3CDTF">2022-09-13T15:42:49Z</dcterms:modified>
</cp:coreProperties>
</file>