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71" r:id="rId4"/>
    <p:sldId id="273" r:id="rId5"/>
    <p:sldId id="272" r:id="rId6"/>
    <p:sldId id="280" r:id="rId7"/>
    <p:sldId id="275" r:id="rId8"/>
    <p:sldId id="278" r:id="rId9"/>
    <p:sldId id="279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2" autoAdjust="0"/>
    <p:restoredTop sz="94660"/>
  </p:normalViewPr>
  <p:slideViewPr>
    <p:cSldViewPr>
      <p:cViewPr varScale="1">
        <p:scale>
          <a:sx n="76" d="100"/>
          <a:sy n="76" d="100"/>
        </p:scale>
        <p:origin x="101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www.w3schools.com/ai/ai_machine_learning.asp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towardsdatascience.com/" TargetMode="External"/><Relationship Id="rId4" Type="http://schemas.openxmlformats.org/officeDocument/2006/relationships/hyperlink" Target="https://datacam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1196752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FF0000"/>
                </a:solidFill>
                <a:latin typeface="Arial Black" pitchFamily="34" charset="0"/>
              </a:rPr>
              <a:t>Artificial Intelligence and Machine Learning</a:t>
            </a:r>
            <a:r>
              <a:rPr lang="en-US" sz="3600" dirty="0">
                <a:solidFill>
                  <a:srgbClr val="FF0000"/>
                </a:solidFill>
                <a:latin typeface="Arial Black" pitchFamily="34" charset="0"/>
              </a:rPr>
              <a:t>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96CC0-0544-9FD2-7AFD-B23ECB7AE8F4}"/>
              </a:ext>
            </a:extLst>
          </p:cNvPr>
          <p:cNvSpPr txBox="1"/>
          <p:nvPr/>
        </p:nvSpPr>
        <p:spPr>
          <a:xfrm>
            <a:off x="2104886" y="2636912"/>
            <a:ext cx="5203417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Team -1 ]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Jaivardhan Khanna : 2210990429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Jashan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Jot Kaur Gill : 2210990436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Jasmeet Singh : 2210990449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Jasmine Rathor : 2210990450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Coordinator: Shagun Sharma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8452" y="5635082"/>
            <a:ext cx="694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 Institute of Engineering and Technology, </a:t>
            </a:r>
          </a:p>
          <a:p>
            <a:pPr algn="ctr"/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University, Punjab</a:t>
            </a:r>
          </a:p>
        </p:txBody>
      </p:sp>
    </p:spTree>
  </p:cSld>
  <p:clrMapOvr>
    <a:masterClrMapping/>
  </p:clrMapOvr>
  <p:transition advTm="4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6912768" cy="4128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Technical Details 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Key Features 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BE95E-4B33-19E2-DD4B-814F9F3A325B}"/>
              </a:ext>
            </a:extLst>
          </p:cNvPr>
          <p:cNvSpPr txBox="1"/>
          <p:nvPr/>
        </p:nvSpPr>
        <p:spPr>
          <a:xfrm>
            <a:off x="683568" y="1204992"/>
            <a:ext cx="7776864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5565" marR="633095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era of overwhelming choices, recommending personalized content has become crucial 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enhancing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experience.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film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industry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exception,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countless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movies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released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year, users often find it challenging to discover films aligned with their preferences. To address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issue,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present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Movie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Recommender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leveraging Python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scikit-learn.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683568" y="1124744"/>
            <a:ext cx="8136904" cy="2535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565" marR="635000" algn="just">
              <a:lnSpc>
                <a:spcPct val="150000"/>
              </a:lnSpc>
              <a:spcBef>
                <a:spcPts val="88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problem statement revolves around developing an intelligent movie recommendation system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utilizing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artificial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intelligence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machine learning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techniques.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objective is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analyze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preferences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recommend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movies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characteristics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features.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should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capable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providing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personalized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suggestions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enhance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experience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facilitate seamless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content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discovery.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858641"/>
            <a:ext cx="7992888" cy="57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565">
              <a:lnSpc>
                <a:spcPct val="150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</a:t>
            </a:r>
            <a:r>
              <a:rPr lang="en-US" sz="18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Requirements: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5565" marR="871855">
              <a:lnSpc>
                <a:spcPct val="150000"/>
              </a:lnSpc>
              <a:spcBef>
                <a:spcPts val="78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movie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recommendation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encompass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following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components: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buSzPts val="1200"/>
              <a:buFont typeface="Times New Roman" panose="02020603050405020304" pitchFamily="18" charset="0"/>
              <a:buAutoNum type="arabicPeriod"/>
              <a:tabLst>
                <a:tab pos="225425" algn="l"/>
              </a:tabLst>
            </a:pP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</a:t>
            </a:r>
            <a:r>
              <a:rPr lang="en-US" sz="16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Language:</a:t>
            </a:r>
            <a:r>
              <a:rPr lang="en-US" sz="16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en-US" sz="16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6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implementing</a:t>
            </a:r>
            <a:r>
              <a:rPr lang="en-US" sz="16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algorithms,</a:t>
            </a:r>
            <a:r>
              <a:rPr lang="en-US" sz="16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6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processing,</a:t>
            </a:r>
            <a:r>
              <a:rPr lang="en-US" sz="16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16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logic.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68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23114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Libraries/Frameworks: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643255" lvl="1" indent="-285750">
              <a:lnSpc>
                <a:spcPct val="150000"/>
              </a:lnSpc>
              <a:spcBef>
                <a:spcPts val="68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Char char="-"/>
              <a:tabLst>
                <a:tab pos="35052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scikit-learn:</a:t>
            </a:r>
            <a:r>
              <a:rPr lang="en-US" sz="1600" spc="2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600" spc="2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</a:t>
            </a:r>
            <a:r>
              <a:rPr lang="en-US" sz="1600" spc="2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en-US" sz="1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algorithms</a:t>
            </a:r>
            <a:r>
              <a:rPr lang="en-US" sz="16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spc="2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</a:t>
            </a:r>
            <a:r>
              <a:rPr lang="en-US" sz="1600" spc="1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extraction</a:t>
            </a:r>
            <a:r>
              <a:rPr lang="en-US" sz="16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Countvectorizer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6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cosine_similarity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Char char="-"/>
              <a:tabLst>
                <a:tab pos="28067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Pandas: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6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manipulation</a:t>
            </a:r>
            <a:r>
              <a:rPr lang="en-US" sz="16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analysis, particularly</a:t>
            </a:r>
            <a:r>
              <a:rPr lang="en-US" sz="16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handling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datasets.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68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Char char="-"/>
              <a:tabLst>
                <a:tab pos="283845" algn="l"/>
              </a:tabLst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PorterStemmer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(): For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finding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close matches</a:t>
            </a:r>
            <a:r>
              <a:rPr lang="en-US" sz="16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between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movie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titles.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635000" lvl="0" indent="-342900">
              <a:lnSpc>
                <a:spcPct val="150000"/>
              </a:lnSpc>
              <a:spcBef>
                <a:spcPts val="68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264795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Integrated</a:t>
            </a:r>
            <a:r>
              <a:rPr lang="en-US" sz="1600" spc="2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en-US" sz="1600" spc="2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Environment  (IDE):</a:t>
            </a:r>
            <a:r>
              <a:rPr lang="en-US" sz="1600" spc="2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</a:t>
            </a:r>
            <a:r>
              <a:rPr lang="en-US" sz="1600" spc="2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Python-compatible</a:t>
            </a:r>
            <a:r>
              <a:rPr lang="en-US" sz="1600" spc="2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</a:t>
            </a:r>
            <a:r>
              <a:rPr lang="en-US" sz="1600" spc="2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</a:t>
            </a:r>
            <a:r>
              <a:rPr lang="en-US" sz="1600" spc="2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600" spc="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Jupyter</a:t>
            </a:r>
            <a:r>
              <a:rPr lang="en-US" sz="16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Notebook,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PyCharm,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VS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for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testing.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23114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Version</a:t>
            </a:r>
            <a:r>
              <a:rPr lang="en-US" sz="16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Control: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managing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codebase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collaboration</a:t>
            </a:r>
            <a:r>
              <a:rPr lang="en-US" sz="16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among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team</a:t>
            </a:r>
            <a:r>
              <a:rPr lang="en-US" sz="16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5565">
              <a:lnSpc>
                <a:spcPct val="1500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B247D-9004-29E3-129F-BE0779E09CC7}"/>
              </a:ext>
            </a:extLst>
          </p:cNvPr>
          <p:cNvSpPr txBox="1"/>
          <p:nvPr/>
        </p:nvSpPr>
        <p:spPr>
          <a:xfrm>
            <a:off x="683568" y="952802"/>
            <a:ext cx="7776864" cy="593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5565">
              <a:lnSpc>
                <a:spcPct val="150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</a:t>
            </a:r>
            <a:r>
              <a:rPr lang="en-US" sz="18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Requirements: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5565" marR="633095">
              <a:lnSpc>
                <a:spcPct val="150000"/>
              </a:lnSpc>
              <a:spcBef>
                <a:spcPts val="76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movie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recommendation</a:t>
            </a:r>
            <a:r>
              <a:rPr lang="en-US" sz="18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relatively</a:t>
            </a:r>
            <a:r>
              <a:rPr lang="en-US" sz="18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modest</a:t>
            </a:r>
            <a:r>
              <a:rPr lang="en-US" sz="1800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vary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 on factors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 size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user traffic.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basic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setup includes: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640715" lvl="0" indent="-342900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23431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Processor: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multi-core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processor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(e.g.,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Core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i5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higher)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handle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processing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tasks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efficiently.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636905" lvl="0" indent="-342900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Memory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(RAM):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least 8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GB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RAM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accommodate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loading,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extraction,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execution.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641350" lvl="0" indent="-342900">
              <a:lnSpc>
                <a:spcPct val="150000"/>
              </a:lnSpc>
              <a:buSzPts val="1200"/>
              <a:buFont typeface="Times New Roman" panose="02020603050405020304" pitchFamily="18" charset="0"/>
              <a:buAutoNum type="arabicPeriod"/>
              <a:tabLst>
                <a:tab pos="24955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Storage:</a:t>
            </a:r>
            <a:r>
              <a:rPr lang="en-US" sz="18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Sufficient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storage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space</a:t>
            </a:r>
            <a:r>
              <a:rPr lang="en-US" sz="1800" spc="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storing</a:t>
            </a:r>
            <a:r>
              <a:rPr lang="en-US" sz="18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datasets,</a:t>
            </a:r>
            <a:r>
              <a:rPr lang="en-US" sz="18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codebase,</a:t>
            </a:r>
            <a:r>
              <a:rPr lang="en-US" sz="1800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</a:t>
            </a:r>
            <a:r>
              <a:rPr lang="en-US" sz="18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additional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resources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636905" lvl="0" indent="-34290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Connectivity: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Stable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connectivity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accessing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external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datasets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(if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applicable)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deploying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web-based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components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(if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included).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976289"/>
      </p:ext>
    </p:extLst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E61A34-F25E-3CDD-7E5D-7927643A1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69" y="1268760"/>
            <a:ext cx="6696745" cy="50975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67C065-D9FB-1533-6BD3-CECD2F28FA75}"/>
              </a:ext>
            </a:extLst>
          </p:cNvPr>
          <p:cNvCxnSpPr>
            <a:cxnSpLocks/>
          </p:cNvCxnSpPr>
          <p:nvPr/>
        </p:nvCxnSpPr>
        <p:spPr>
          <a:xfrm flipH="1" flipV="1">
            <a:off x="5930198" y="1374437"/>
            <a:ext cx="1810154" cy="43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50DBF7-327B-8A3F-AD38-CC75DAF259B5}"/>
              </a:ext>
            </a:extLst>
          </p:cNvPr>
          <p:cNvCxnSpPr/>
          <p:nvPr/>
        </p:nvCxnSpPr>
        <p:spPr>
          <a:xfrm flipH="1">
            <a:off x="683568" y="2060848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AF2A86B-1043-2E56-55F2-1916F32D817E}"/>
              </a:ext>
            </a:extLst>
          </p:cNvPr>
          <p:cNvCxnSpPr/>
          <p:nvPr/>
        </p:nvCxnSpPr>
        <p:spPr>
          <a:xfrm flipH="1">
            <a:off x="760342" y="4941168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360CD2B-3021-078E-890C-FBBD320DB1E2}"/>
              </a:ext>
            </a:extLst>
          </p:cNvPr>
          <p:cNvCxnSpPr/>
          <p:nvPr/>
        </p:nvCxnSpPr>
        <p:spPr>
          <a:xfrm flipH="1">
            <a:off x="760342" y="306896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EF23C1A-BB80-132F-E3C7-DB8F09646B45}"/>
              </a:ext>
            </a:extLst>
          </p:cNvPr>
          <p:cNvCxnSpPr>
            <a:cxnSpLocks/>
          </p:cNvCxnSpPr>
          <p:nvPr/>
        </p:nvCxnSpPr>
        <p:spPr>
          <a:xfrm flipV="1">
            <a:off x="683568" y="1556792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21F37FE-95A6-94AD-87ED-5F14E9909A25}"/>
              </a:ext>
            </a:extLst>
          </p:cNvPr>
          <p:cNvCxnSpPr>
            <a:cxnSpLocks/>
          </p:cNvCxnSpPr>
          <p:nvPr/>
        </p:nvCxnSpPr>
        <p:spPr>
          <a:xfrm>
            <a:off x="775587" y="494116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0DBCA7-67EF-A879-E252-20D66545E41B}"/>
              </a:ext>
            </a:extLst>
          </p:cNvPr>
          <p:cNvCxnSpPr>
            <a:cxnSpLocks/>
          </p:cNvCxnSpPr>
          <p:nvPr/>
        </p:nvCxnSpPr>
        <p:spPr>
          <a:xfrm>
            <a:off x="760342" y="3068960"/>
            <a:ext cx="15245" cy="538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3315D71-15FD-7EBC-DC8A-0FAA95CC6014}"/>
              </a:ext>
            </a:extLst>
          </p:cNvPr>
          <p:cNvSpPr txBox="1"/>
          <p:nvPr/>
        </p:nvSpPr>
        <p:spPr>
          <a:xfrm>
            <a:off x="7524328" y="1843383"/>
            <a:ext cx="151216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Name of the User input Movie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1E6D19-6094-EEB7-B2C9-29BB1F3A3051}"/>
              </a:ext>
            </a:extLst>
          </p:cNvPr>
          <p:cNvSpPr txBox="1"/>
          <p:nvPr/>
        </p:nvSpPr>
        <p:spPr>
          <a:xfrm>
            <a:off x="50744" y="908720"/>
            <a:ext cx="114374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Name of Recommended Movie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0DB7C8-F189-1724-24BF-C7E17E625C91}"/>
              </a:ext>
            </a:extLst>
          </p:cNvPr>
          <p:cNvSpPr txBox="1"/>
          <p:nvPr/>
        </p:nvSpPr>
        <p:spPr>
          <a:xfrm>
            <a:off x="37473" y="3615138"/>
            <a:ext cx="115212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Release date of Recommended Movies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1D1C31-D13F-4AA7-887A-715E30313C6F}"/>
              </a:ext>
            </a:extLst>
          </p:cNvPr>
          <p:cNvSpPr txBox="1"/>
          <p:nvPr/>
        </p:nvSpPr>
        <p:spPr>
          <a:xfrm>
            <a:off x="25543" y="5424993"/>
            <a:ext cx="115212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Genre of Recommended Movies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CF8A61-47A8-CEA9-E8B1-C5CEBA7AF195}"/>
              </a:ext>
            </a:extLst>
          </p:cNvPr>
          <p:cNvSpPr txBox="1"/>
          <p:nvPr/>
        </p:nvSpPr>
        <p:spPr>
          <a:xfrm>
            <a:off x="7812360" y="6023029"/>
            <a:ext cx="115212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Ratings of Recommended Movies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7C1D0E-6AD7-830B-F78C-CDD4994AE62C}"/>
              </a:ext>
            </a:extLst>
          </p:cNvPr>
          <p:cNvCxnSpPr>
            <a:cxnSpLocks/>
          </p:cNvCxnSpPr>
          <p:nvPr/>
        </p:nvCxnSpPr>
        <p:spPr>
          <a:xfrm flipV="1">
            <a:off x="1403648" y="602128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5922E8-D684-B12A-52E8-9205E2E325FA}"/>
              </a:ext>
            </a:extLst>
          </p:cNvPr>
          <p:cNvCxnSpPr>
            <a:cxnSpLocks/>
          </p:cNvCxnSpPr>
          <p:nvPr/>
        </p:nvCxnSpPr>
        <p:spPr>
          <a:xfrm flipH="1">
            <a:off x="1403648" y="6472036"/>
            <a:ext cx="6408712" cy="53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340768"/>
            <a:ext cx="8136904" cy="388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primary objective of this project has been to design and implement a movie recommendation system </a:t>
            </a:r>
            <a:r>
              <a:rPr lang="en-US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 on artificial intelligence and machine learning.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system aims to provide users with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personalized movie suggestions by analyzing the characteristics and features of films.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leveraging techniques such as content-based filtering, the system can understand user preferences</a:t>
            </a:r>
            <a:r>
              <a:rPr lang="en-US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recommend movies that are similar to those the user has enjoyed in the past.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2777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W3 Schools- 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2"/>
              </a:rPr>
              <a:t>https://www.w3schools.com/ai/ai_machine_learning.asp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Medium - 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3"/>
              </a:rPr>
              <a:t>https://medium.com/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Data Camp - 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4"/>
              </a:rPr>
              <a:t>https://datacamp.com/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Towards Data Science - 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5"/>
              </a:rPr>
              <a:t>https://towardsdatascience.com/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Stack Overflow - </a:t>
            </a:r>
            <a:r>
              <a:rPr lang="en-US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https://stackoverflow.com/</a:t>
            </a:r>
          </a:p>
        </p:txBody>
      </p:sp>
    </p:spTree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</TotalTime>
  <Words>585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Times New Roman</vt:lpstr>
      <vt:lpstr>Wingdings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JAIVARDHAN KHANNA</cp:lastModifiedBy>
  <cp:revision>44</cp:revision>
  <dcterms:created xsi:type="dcterms:W3CDTF">2022-12-12T14:14:34Z</dcterms:created>
  <dcterms:modified xsi:type="dcterms:W3CDTF">2024-05-14T07:51:34Z</dcterms:modified>
</cp:coreProperties>
</file>