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67" r:id="rId4"/>
    <p:sldId id="257" r:id="rId5"/>
    <p:sldId id="258" r:id="rId6"/>
    <p:sldId id="274" r:id="rId7"/>
    <p:sldId id="279" r:id="rId8"/>
    <p:sldId id="275" r:id="rId9"/>
    <p:sldId id="276" r:id="rId10"/>
    <p:sldId id="277" r:id="rId11"/>
    <p:sldId id="278" r:id="rId12"/>
    <p:sldId id="259" r:id="rId13"/>
    <p:sldId id="261" r:id="rId14"/>
    <p:sldId id="262" r:id="rId15"/>
    <p:sldId id="263" r:id="rId16"/>
    <p:sldId id="264" r:id="rId17"/>
    <p:sldId id="270" r:id="rId18"/>
    <p:sldId id="265" r:id="rId19"/>
    <p:sldId id="271" r:id="rId20"/>
    <p:sldId id="266" r:id="rId21"/>
    <p:sldId id="269" r:id="rId22"/>
    <p:sldId id="268"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3" d="100"/>
          <a:sy n="83" d="100"/>
        </p:scale>
        <p:origin x="-22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67406690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55056766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0DCE1B-1BA4-4E3E-AE51-65065DCF37D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683136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73694896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0DCE1B-1BA4-4E3E-AE51-65065DCF37D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6620561"/>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73421195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632792066"/>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93507351"/>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60618961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45747384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282980719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28031051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50713795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F4C6C-0BDB-46A8-B647-8273043E6155}"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45332623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F4C6C-0BDB-46A8-B647-8273043E6155}"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697400534"/>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F4C6C-0BDB-46A8-B647-8273043E6155}"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880377360"/>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1306628048"/>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925168959"/>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969926839"/>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42759179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F4C6C-0BDB-46A8-B647-8273043E6155}"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110641068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1107693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EF4C6C-0BDB-46A8-B647-8273043E6155}"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96782596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EF4C6C-0BDB-46A8-B647-8273043E6155}"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264378753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F4C6C-0BDB-46A8-B647-8273043E6155}"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394533317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26234665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F4C6C-0BDB-46A8-B647-8273043E6155}"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0DCE1B-1BA4-4E3E-AE51-65065DCF37DD}" type="slidenum">
              <a:rPr lang="en-US" smtClean="0"/>
              <a:t>‹#›</a:t>
            </a:fld>
            <a:endParaRPr lang="en-US"/>
          </a:p>
        </p:txBody>
      </p:sp>
    </p:spTree>
    <p:extLst>
      <p:ext uri="{BB962C8B-B14F-4D97-AF65-F5344CB8AC3E}">
        <p14:creationId xmlns:p14="http://schemas.microsoft.com/office/powerpoint/2010/main" val="44312552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EF4C6C-0BDB-46A8-B647-8273043E6155}" type="datetimeFigureOut">
              <a:rPr lang="en-US" smtClean="0"/>
              <a:t>2/7/2017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0DCE1B-1BA4-4E3E-AE51-65065DCF37DD}" type="slidenum">
              <a:rPr lang="en-US" smtClean="0"/>
              <a:t>‹#›</a:t>
            </a:fld>
            <a:endParaRPr lang="en-US"/>
          </a:p>
        </p:txBody>
      </p:sp>
    </p:spTree>
    <p:extLst>
      <p:ext uri="{BB962C8B-B14F-4D97-AF65-F5344CB8AC3E}">
        <p14:creationId xmlns:p14="http://schemas.microsoft.com/office/powerpoint/2010/main" val="3012609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fade/>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4C6C-0BDB-46A8-B647-8273043E6155}" type="datetimeFigureOut">
              <a:rPr lang="en-US" smtClean="0"/>
              <a:t>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DCE1B-1BA4-4E3E-AE51-65065DCF37DD}" type="slidenum">
              <a:rPr lang="en-US" smtClean="0"/>
              <a:t>‹#›</a:t>
            </a:fld>
            <a:endParaRPr lang="en-US"/>
          </a:p>
        </p:txBody>
      </p:sp>
    </p:spTree>
    <p:extLst>
      <p:ext uri="{BB962C8B-B14F-4D97-AF65-F5344CB8AC3E}">
        <p14:creationId xmlns:p14="http://schemas.microsoft.com/office/powerpoint/2010/main" val="26878290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5" name="TextBox 4"/>
          <p:cNvSpPr txBox="1"/>
          <p:nvPr/>
        </p:nvSpPr>
        <p:spPr>
          <a:xfrm>
            <a:off x="-331470" y="1171529"/>
            <a:ext cx="12192000" cy="2800767"/>
          </a:xfrm>
          <a:prstGeom prst="rect">
            <a:avLst/>
          </a:prstGeom>
          <a:noFill/>
        </p:spPr>
        <p:txBody>
          <a:bodyPr wrap="square" rtlCol="0">
            <a:spAutoFit/>
          </a:bodyPr>
          <a:lstStyle/>
          <a:p>
            <a:r>
              <a:rPr lang="en-US" sz="4400" b="1" dirty="0" smtClean="0">
                <a:solidFill>
                  <a:schemeClr val="accent6">
                    <a:lumMod val="50000"/>
                  </a:schemeClr>
                </a:solidFill>
              </a:rPr>
              <a:t>      EQUIPMENT </a:t>
            </a:r>
          </a:p>
          <a:p>
            <a:r>
              <a:rPr lang="en-US" sz="4400" b="1" dirty="0">
                <a:solidFill>
                  <a:schemeClr val="accent6">
                    <a:lumMod val="50000"/>
                  </a:schemeClr>
                </a:solidFill>
              </a:rPr>
              <a:t> </a:t>
            </a:r>
            <a:r>
              <a:rPr lang="en-US" sz="4400" b="1" dirty="0" smtClean="0">
                <a:solidFill>
                  <a:schemeClr val="accent6">
                    <a:lumMod val="50000"/>
                  </a:schemeClr>
                </a:solidFill>
              </a:rPr>
              <a:t>                                  </a:t>
            </a:r>
          </a:p>
          <a:p>
            <a:r>
              <a:rPr lang="en-US" sz="4400" b="1" dirty="0">
                <a:solidFill>
                  <a:schemeClr val="accent6">
                    <a:lumMod val="50000"/>
                  </a:schemeClr>
                </a:solidFill>
              </a:rPr>
              <a:t> </a:t>
            </a:r>
            <a:r>
              <a:rPr lang="en-US" sz="4400" b="1" dirty="0" smtClean="0">
                <a:solidFill>
                  <a:schemeClr val="accent6">
                    <a:lumMod val="50000"/>
                  </a:schemeClr>
                </a:solidFill>
              </a:rPr>
              <a:t>                      MANAGEMENT </a:t>
            </a:r>
          </a:p>
          <a:p>
            <a:r>
              <a:rPr lang="en-US" sz="4400" b="1" dirty="0">
                <a:solidFill>
                  <a:schemeClr val="accent6">
                    <a:lumMod val="50000"/>
                  </a:schemeClr>
                </a:solidFill>
              </a:rPr>
              <a:t> </a:t>
            </a:r>
            <a:r>
              <a:rPr lang="en-US" sz="4400" b="1" dirty="0" smtClean="0">
                <a:solidFill>
                  <a:schemeClr val="accent6">
                    <a:lumMod val="50000"/>
                  </a:schemeClr>
                </a:solidFill>
              </a:rPr>
              <a:t>                                                          SYSTEM</a:t>
            </a:r>
            <a:endParaRPr lang="en-US" sz="4400" b="1" dirty="0">
              <a:solidFill>
                <a:schemeClr val="accent6">
                  <a:lumMod val="50000"/>
                </a:schemeClr>
              </a:solidFill>
            </a:endParaRPr>
          </a:p>
        </p:txBody>
      </p:sp>
    </p:spTree>
    <p:extLst>
      <p:ext uri="{BB962C8B-B14F-4D97-AF65-F5344CB8AC3E}">
        <p14:creationId xmlns:p14="http://schemas.microsoft.com/office/powerpoint/2010/main" val="1276161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286" y="798490"/>
            <a:ext cx="11642502" cy="4834337"/>
          </a:xfrm>
          <a:prstGeom prst="rect">
            <a:avLst/>
          </a:prstGeom>
        </p:spPr>
        <p:txBody>
          <a:bodyPr wrap="square">
            <a:spAutoFit/>
          </a:bodyPr>
          <a:lstStyle/>
          <a:p>
            <a:pPr marR="0" lvl="0">
              <a:lnSpc>
                <a:spcPct val="107000"/>
              </a:lnSpc>
              <a:spcBef>
                <a:spcPts val="0"/>
              </a:spcBef>
              <a:spcAft>
                <a:spcPts val="0"/>
              </a:spcAft>
            </a:pPr>
            <a:r>
              <a:rPr lang="en-US" sz="3600" b="1" dirty="0">
                <a:solidFill>
                  <a:srgbClr val="7030A0"/>
                </a:solidFill>
                <a:latin typeface="Calibri" panose="020F0502020204030204" pitchFamily="34" charset="0"/>
                <a:ea typeface="Calibri" panose="020F0502020204030204" pitchFamily="34" charset="0"/>
                <a:cs typeface="Arial" panose="020B0604020202020204" pitchFamily="34" charset="0"/>
              </a:rPr>
              <a:t> </a:t>
            </a:r>
            <a:r>
              <a:rPr lang="en-US" sz="3600" b="1" dirty="0" smtClean="0">
                <a:solidFill>
                  <a:srgbClr val="7030A0"/>
                </a:solidFill>
                <a:latin typeface="Calibri" panose="020F0502020204030204" pitchFamily="34" charset="0"/>
                <a:ea typeface="Calibri" panose="020F0502020204030204" pitchFamily="34" charset="0"/>
                <a:cs typeface="Arial" panose="020B0604020202020204" pitchFamily="34" charset="0"/>
              </a:rPr>
              <a:t>                                     System </a:t>
            </a:r>
            <a:r>
              <a:rPr lang="en-US" sz="3600" b="1" dirty="0">
                <a:solidFill>
                  <a:srgbClr val="7030A0"/>
                </a:solidFill>
                <a:latin typeface="Calibri" panose="020F0502020204030204" pitchFamily="34" charset="0"/>
                <a:ea typeface="Calibri" panose="020F0502020204030204" pitchFamily="34" charset="0"/>
                <a:cs typeface="Arial" panose="020B0604020202020204" pitchFamily="34" charset="0"/>
              </a:rPr>
              <a:t>Architecture</a:t>
            </a:r>
          </a:p>
          <a:p>
            <a:pPr marL="914400" marR="0" lvl="1" indent="-457200">
              <a:lnSpc>
                <a:spcPct val="107000"/>
              </a:lnSpc>
              <a:spcBef>
                <a:spcPts val="0"/>
              </a:spcBef>
              <a:spcAft>
                <a:spcPts val="0"/>
              </a:spcAft>
              <a:buFont typeface="Arial" pitchFamily="34" charset="0"/>
              <a:buChar char="•"/>
            </a:pPr>
            <a:r>
              <a:rPr lang="en-US" sz="28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 Server </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client concept</a:t>
            </a:r>
          </a:p>
          <a:p>
            <a:pPr marL="914400" marR="0" lvl="1" indent="-457200">
              <a:lnSpc>
                <a:spcPct val="107000"/>
              </a:lnSpc>
              <a:spcBef>
                <a:spcPts val="0"/>
              </a:spcBef>
              <a:spcAft>
                <a:spcPts val="0"/>
              </a:spcAft>
              <a:buFont typeface="Arial" pitchFamily="34" charset="0"/>
              <a:buChar char="•"/>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Data sharing. With all the data stored in a central server accessible to all the computer with password, within the building</a:t>
            </a:r>
          </a:p>
          <a:p>
            <a:pPr marL="914400" marR="0" lvl="1" indent="-457200">
              <a:lnSpc>
                <a:spcPct val="107000"/>
              </a:lnSpc>
              <a:spcBef>
                <a:spcPts val="0"/>
              </a:spcBef>
              <a:spcAft>
                <a:spcPts val="0"/>
              </a:spcAft>
              <a:buFont typeface="Arial" pitchFamily="34" charset="0"/>
              <a:buChar char="•"/>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Data edited will reflect to all those with view permission for that data.</a:t>
            </a:r>
          </a:p>
          <a:p>
            <a:pPr marL="914400" marR="0" lvl="1" indent="-457200">
              <a:lnSpc>
                <a:spcPct val="107000"/>
              </a:lnSpc>
              <a:spcBef>
                <a:spcPts val="0"/>
              </a:spcBef>
              <a:spcAft>
                <a:spcPts val="0"/>
              </a:spcAft>
              <a:buFont typeface="Arial" pitchFamily="34" charset="0"/>
              <a:buChar char="•"/>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PHP was used on the server side.</a:t>
            </a:r>
          </a:p>
          <a:p>
            <a:pPr marL="914400" marR="0" lvl="1" indent="-457200">
              <a:lnSpc>
                <a:spcPct val="107000"/>
              </a:lnSpc>
              <a:spcBef>
                <a:spcPts val="0"/>
              </a:spcBef>
              <a:spcAft>
                <a:spcPts val="0"/>
              </a:spcAft>
              <a:buFont typeface="Arial" pitchFamily="34" charset="0"/>
              <a:buChar char="•"/>
            </a:pPr>
            <a:r>
              <a:rPr lang="en-US" sz="2800" b="1" dirty="0" err="1">
                <a:solidFill>
                  <a:srgbClr val="0070C0"/>
                </a:solidFill>
                <a:latin typeface="Calibri" panose="020F0502020204030204" pitchFamily="34" charset="0"/>
                <a:ea typeface="Calibri" panose="020F0502020204030204" pitchFamily="34" charset="0"/>
                <a:cs typeface="Arial" panose="020B0604020202020204" pitchFamily="34" charset="0"/>
              </a:rPr>
              <a:t>Mysql</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 database management system was used to store the data.</a:t>
            </a:r>
          </a:p>
          <a:p>
            <a:pPr marL="914400" marR="0" lvl="1" indent="-457200">
              <a:lnSpc>
                <a:spcPct val="107000"/>
              </a:lnSpc>
              <a:spcBef>
                <a:spcPts val="0"/>
              </a:spcBef>
              <a:spcAft>
                <a:spcPts val="0"/>
              </a:spcAft>
              <a:buFont typeface="Arial" pitchFamily="34" charset="0"/>
              <a:buChar char="•"/>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An apache server simulator was used, along with </a:t>
            </a:r>
            <a:r>
              <a:rPr lang="en-US" sz="2800" b="1" dirty="0" err="1">
                <a:solidFill>
                  <a:srgbClr val="0070C0"/>
                </a:solidFill>
                <a:latin typeface="Calibri" panose="020F0502020204030204" pitchFamily="34" charset="0"/>
                <a:ea typeface="Calibri" panose="020F0502020204030204" pitchFamily="34" charset="0"/>
                <a:cs typeface="Arial" panose="020B0604020202020204" pitchFamily="34" charset="0"/>
              </a:rPr>
              <a:t>mysql</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 database simulator.</a:t>
            </a:r>
          </a:p>
          <a:p>
            <a:pPr marL="1371600" marR="0" indent="-457200">
              <a:lnSpc>
                <a:spcPct val="107000"/>
              </a:lnSpc>
              <a:spcBef>
                <a:spcPts val="0"/>
              </a:spcBef>
              <a:spcAft>
                <a:spcPts val="800"/>
              </a:spcAft>
              <a:buFont typeface="Arial" pitchFamily="34" charset="0"/>
              <a:buChar char="•"/>
            </a:pPr>
            <a:r>
              <a:rPr lang="en-US" sz="2800" b="1" dirty="0">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83777576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003" y="16705"/>
            <a:ext cx="13123571" cy="1077218"/>
          </a:xfrm>
          <a:prstGeom prst="rect">
            <a:avLst/>
          </a:prstGeom>
          <a:noFill/>
        </p:spPr>
        <p:txBody>
          <a:bodyPr wrap="square" rtlCol="0">
            <a:spAutoFit/>
          </a:bodyPr>
          <a:lstStyle/>
          <a:p>
            <a:r>
              <a:rPr lang="en-US" sz="3200" b="1" dirty="0" smtClean="0">
                <a:solidFill>
                  <a:srgbClr val="7030A0"/>
                </a:solidFill>
              </a:rPr>
              <a:t>By using this software we made a software through PHP </a:t>
            </a:r>
          </a:p>
          <a:p>
            <a:r>
              <a:rPr lang="en-US" sz="3200" b="1" dirty="0" smtClean="0">
                <a:solidFill>
                  <a:srgbClr val="7030A0"/>
                </a:solidFill>
              </a:rPr>
              <a:t>                                           coding</a:t>
            </a:r>
            <a:endParaRPr lang="en-US" sz="3200" b="1" dirty="0">
              <a:solidFill>
                <a:srgbClr val="7030A0"/>
              </a:solidFill>
            </a:endParaRPr>
          </a:p>
        </p:txBody>
      </p:sp>
      <p:sp>
        <p:nvSpPr>
          <p:cNvPr id="5" name="TextBox 4"/>
          <p:cNvSpPr txBox="1"/>
          <p:nvPr/>
        </p:nvSpPr>
        <p:spPr>
          <a:xfrm>
            <a:off x="890788" y="1096465"/>
            <a:ext cx="12192000" cy="2308324"/>
          </a:xfrm>
          <a:prstGeom prst="rect">
            <a:avLst/>
          </a:prstGeom>
          <a:noFill/>
        </p:spPr>
        <p:txBody>
          <a:bodyPr wrap="square" rtlCol="0">
            <a:spAutoFit/>
          </a:bodyPr>
          <a:lstStyle/>
          <a:p>
            <a:r>
              <a:rPr lang="en-US" sz="2400" b="1" dirty="0" smtClean="0">
                <a:solidFill>
                  <a:srgbClr val="0070C0"/>
                </a:solidFill>
              </a:rPr>
              <a:t>X -  CROSS PLATFORM (Means you can install XAMPP on any OS</a:t>
            </a:r>
          </a:p>
          <a:p>
            <a:r>
              <a:rPr lang="en-US" sz="2400" b="1" dirty="0" smtClean="0">
                <a:solidFill>
                  <a:srgbClr val="0070C0"/>
                </a:solidFill>
              </a:rPr>
              <a:t>A -  APACHE SERVER( To run PHP Script on local Machine you need a Server)</a:t>
            </a:r>
          </a:p>
          <a:p>
            <a:r>
              <a:rPr lang="en-US" sz="2400" b="1" dirty="0" smtClean="0">
                <a:solidFill>
                  <a:srgbClr val="0070C0"/>
                </a:solidFill>
              </a:rPr>
              <a:t>M - MYSQL (To store data in database and to perform database operation you need MYSQL)</a:t>
            </a:r>
          </a:p>
          <a:p>
            <a:r>
              <a:rPr lang="en-US" sz="2400" b="1" dirty="0" smtClean="0">
                <a:solidFill>
                  <a:srgbClr val="0070C0"/>
                </a:solidFill>
              </a:rPr>
              <a:t>P  - PHP( Well known Scripting language to create dynamic website)</a:t>
            </a:r>
          </a:p>
          <a:p>
            <a:r>
              <a:rPr lang="en-US" sz="2400" b="1" dirty="0" smtClean="0">
                <a:solidFill>
                  <a:srgbClr val="0070C0"/>
                </a:solidFill>
              </a:rPr>
              <a:t>P-   Perl Programming Language.</a:t>
            </a:r>
          </a:p>
          <a:p>
            <a:endParaRPr lang="en-US" sz="2400" b="1" dirty="0">
              <a:solidFill>
                <a:srgbClr val="0070C0"/>
              </a:solidFill>
            </a:endParaRPr>
          </a:p>
        </p:txBody>
      </p:sp>
    </p:spTree>
    <p:extLst>
      <p:ext uri="{BB962C8B-B14F-4D97-AF65-F5344CB8AC3E}">
        <p14:creationId xmlns:p14="http://schemas.microsoft.com/office/powerpoint/2010/main" val="182098987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8024" y="265229"/>
            <a:ext cx="14960024" cy="584775"/>
          </a:xfrm>
          <a:prstGeom prst="rect">
            <a:avLst/>
          </a:prstGeom>
          <a:noFill/>
        </p:spPr>
        <p:txBody>
          <a:bodyPr wrap="square" rtlCol="0">
            <a:spAutoFit/>
          </a:bodyPr>
          <a:lstStyle/>
          <a:p>
            <a:r>
              <a:rPr lang="en-US" sz="3200" b="1" dirty="0" smtClean="0">
                <a:solidFill>
                  <a:srgbClr val="7030A0"/>
                </a:solidFill>
              </a:rPr>
              <a:t>                              LOGIN DEPARTMENT      HERE IS THE LIST OF DEPARTMENT        </a:t>
            </a:r>
            <a:endParaRPr lang="en-US" sz="3200" b="1" dirty="0">
              <a:solidFill>
                <a:srgbClr val="7030A0"/>
              </a:solidFill>
            </a:endParaRPr>
          </a:p>
        </p:txBody>
      </p:sp>
      <p:sp>
        <p:nvSpPr>
          <p:cNvPr id="6" name="TextBox 5"/>
          <p:cNvSpPr txBox="1"/>
          <p:nvPr/>
        </p:nvSpPr>
        <p:spPr>
          <a:xfrm>
            <a:off x="231819" y="5267457"/>
            <a:ext cx="4196490" cy="1569660"/>
          </a:xfrm>
          <a:prstGeom prst="rect">
            <a:avLst/>
          </a:prstGeom>
          <a:noFill/>
        </p:spPr>
        <p:txBody>
          <a:bodyPr wrap="square" rtlCol="0">
            <a:spAutoFit/>
          </a:bodyPr>
          <a:lstStyle/>
          <a:p>
            <a:r>
              <a:rPr lang="en-US" sz="2400" b="1" dirty="0" smtClean="0">
                <a:solidFill>
                  <a:srgbClr val="0070C0"/>
                </a:solidFill>
              </a:rPr>
              <a:t>This is the Login Department from which we can choose different departments.</a:t>
            </a:r>
            <a:endParaRPr lang="en-US" sz="2400" b="1" dirty="0">
              <a:solidFill>
                <a:srgbClr val="0070C0"/>
              </a:solidFill>
            </a:endParaRPr>
          </a:p>
        </p:txBody>
      </p:sp>
      <p:sp>
        <p:nvSpPr>
          <p:cNvPr id="9" name="TextBox 8"/>
          <p:cNvSpPr txBox="1"/>
          <p:nvPr/>
        </p:nvSpPr>
        <p:spPr>
          <a:xfrm>
            <a:off x="5700302" y="5452122"/>
            <a:ext cx="6095458" cy="1200329"/>
          </a:xfrm>
          <a:prstGeom prst="rect">
            <a:avLst/>
          </a:prstGeom>
          <a:noFill/>
        </p:spPr>
        <p:txBody>
          <a:bodyPr wrap="square" rtlCol="0">
            <a:spAutoFit/>
          </a:bodyPr>
          <a:lstStyle/>
          <a:p>
            <a:r>
              <a:rPr lang="en-US" sz="2400" b="1" dirty="0" smtClean="0">
                <a:solidFill>
                  <a:srgbClr val="0070C0"/>
                </a:solidFill>
              </a:rPr>
              <a:t>Here is the list of different Departments  like Computer, Electrical, Mechanical, Civil , Electronic ,Applied Science</a:t>
            </a:r>
            <a:endParaRPr lang="en-US" sz="2400" b="1" dirty="0">
              <a:solidFill>
                <a:srgbClr val="0070C0"/>
              </a:solidFill>
            </a:endParaRPr>
          </a:p>
        </p:txBody>
      </p:sp>
      <p:pic>
        <p:nvPicPr>
          <p:cNvPr id="8" name="Picture 7"/>
          <p:cNvPicPr>
            <a:picLocks noChangeAspect="1"/>
          </p:cNvPicPr>
          <p:nvPr/>
        </p:nvPicPr>
        <p:blipFill rotWithShape="1">
          <a:blip r:embed="rId2"/>
          <a:srcRect t="3955" b="6613"/>
          <a:stretch/>
        </p:blipFill>
        <p:spPr>
          <a:xfrm>
            <a:off x="231819" y="1283110"/>
            <a:ext cx="4911213" cy="3628104"/>
          </a:xfrm>
          <a:prstGeom prst="rect">
            <a:avLst/>
          </a:prstGeom>
        </p:spPr>
      </p:pic>
      <p:pic>
        <p:nvPicPr>
          <p:cNvPr id="10" name="Picture 9"/>
          <p:cNvPicPr>
            <a:picLocks noChangeAspect="1"/>
          </p:cNvPicPr>
          <p:nvPr/>
        </p:nvPicPr>
        <p:blipFill rotWithShape="1">
          <a:blip r:embed="rId3"/>
          <a:srcRect t="4682" b="6613"/>
          <a:stretch/>
        </p:blipFill>
        <p:spPr>
          <a:xfrm>
            <a:off x="5700302" y="1312606"/>
            <a:ext cx="5674336" cy="3598608"/>
          </a:xfrm>
          <a:prstGeom prst="rect">
            <a:avLst/>
          </a:prstGeom>
        </p:spPr>
      </p:pic>
    </p:spTree>
    <p:extLst>
      <p:ext uri="{BB962C8B-B14F-4D97-AF65-F5344CB8AC3E}">
        <p14:creationId xmlns:p14="http://schemas.microsoft.com/office/powerpoint/2010/main" val="16015011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378" y="0"/>
            <a:ext cx="4777229" cy="1077218"/>
          </a:xfrm>
          <a:prstGeom prst="rect">
            <a:avLst/>
          </a:prstGeom>
          <a:noFill/>
        </p:spPr>
        <p:txBody>
          <a:bodyPr wrap="square" rtlCol="0">
            <a:spAutoFit/>
          </a:bodyPr>
          <a:lstStyle/>
          <a:p>
            <a:r>
              <a:rPr lang="en-US" sz="3200" b="1" dirty="0" smtClean="0">
                <a:solidFill>
                  <a:srgbClr val="7030A0"/>
                </a:solidFill>
              </a:rPr>
              <a:t>ENTER THE PASSWORD DEPARTMENT WISE</a:t>
            </a:r>
            <a:endParaRPr lang="en-US" sz="3200" b="1" dirty="0">
              <a:solidFill>
                <a:srgbClr val="7030A0"/>
              </a:solidFill>
            </a:endParaRPr>
          </a:p>
        </p:txBody>
      </p:sp>
      <p:sp>
        <p:nvSpPr>
          <p:cNvPr id="7" name="TextBox 6"/>
          <p:cNvSpPr txBox="1"/>
          <p:nvPr/>
        </p:nvSpPr>
        <p:spPr>
          <a:xfrm>
            <a:off x="418307" y="5081451"/>
            <a:ext cx="5107577" cy="1384995"/>
          </a:xfrm>
          <a:prstGeom prst="rect">
            <a:avLst/>
          </a:prstGeom>
          <a:noFill/>
        </p:spPr>
        <p:txBody>
          <a:bodyPr wrap="square" rtlCol="0">
            <a:spAutoFit/>
          </a:bodyPr>
          <a:lstStyle/>
          <a:p>
            <a:r>
              <a:rPr lang="en-US" sz="2800" b="1" dirty="0" smtClean="0">
                <a:solidFill>
                  <a:srgbClr val="0070C0"/>
                </a:solidFill>
              </a:rPr>
              <a:t>Here is the different password of different department so other will not open this record </a:t>
            </a:r>
            <a:endParaRPr lang="en-US" sz="2800" b="1" dirty="0">
              <a:solidFill>
                <a:srgbClr val="0070C0"/>
              </a:solidFill>
            </a:endParaRPr>
          </a:p>
        </p:txBody>
      </p:sp>
      <p:sp>
        <p:nvSpPr>
          <p:cNvPr id="9" name="TextBox 8"/>
          <p:cNvSpPr txBox="1"/>
          <p:nvPr/>
        </p:nvSpPr>
        <p:spPr>
          <a:xfrm>
            <a:off x="6871208" y="0"/>
            <a:ext cx="5320792" cy="1077218"/>
          </a:xfrm>
          <a:prstGeom prst="rect">
            <a:avLst/>
          </a:prstGeom>
          <a:noFill/>
        </p:spPr>
        <p:txBody>
          <a:bodyPr wrap="square" rtlCol="0">
            <a:spAutoFit/>
          </a:bodyPr>
          <a:lstStyle/>
          <a:p>
            <a:r>
              <a:rPr lang="en-US" sz="3200" b="1" dirty="0" smtClean="0">
                <a:solidFill>
                  <a:srgbClr val="7030A0"/>
                </a:solidFill>
              </a:rPr>
              <a:t>AFTER LOGIN ANY      DEPARTMENT </a:t>
            </a:r>
            <a:endParaRPr lang="en-US" sz="3200" b="1" dirty="0">
              <a:solidFill>
                <a:srgbClr val="7030A0"/>
              </a:solidFill>
            </a:endParaRPr>
          </a:p>
        </p:txBody>
      </p:sp>
      <p:sp>
        <p:nvSpPr>
          <p:cNvPr id="10" name="TextBox 9"/>
          <p:cNvSpPr txBox="1"/>
          <p:nvPr/>
        </p:nvSpPr>
        <p:spPr>
          <a:xfrm>
            <a:off x="6056957" y="5081451"/>
            <a:ext cx="6135043" cy="1384995"/>
          </a:xfrm>
          <a:prstGeom prst="rect">
            <a:avLst/>
          </a:prstGeom>
          <a:noFill/>
        </p:spPr>
        <p:txBody>
          <a:bodyPr wrap="square" rtlCol="0">
            <a:spAutoFit/>
          </a:bodyPr>
          <a:lstStyle/>
          <a:p>
            <a:r>
              <a:rPr lang="en-US" sz="2800" b="1" dirty="0" smtClean="0">
                <a:solidFill>
                  <a:srgbClr val="0070C0"/>
                </a:solidFill>
              </a:rPr>
              <a:t>When we login any department for example computer you can see different laboratories of computer </a:t>
            </a:r>
            <a:endParaRPr lang="en-US" sz="2800" b="1" dirty="0">
              <a:solidFill>
                <a:srgbClr val="0070C0"/>
              </a:solidFill>
            </a:endParaRPr>
          </a:p>
        </p:txBody>
      </p:sp>
      <p:pic>
        <p:nvPicPr>
          <p:cNvPr id="11" name="Picture 10"/>
          <p:cNvPicPr>
            <a:picLocks noChangeAspect="1"/>
          </p:cNvPicPr>
          <p:nvPr/>
        </p:nvPicPr>
        <p:blipFill rotWithShape="1">
          <a:blip r:embed="rId2"/>
          <a:srcRect t="4602" b="6384"/>
          <a:stretch/>
        </p:blipFill>
        <p:spPr>
          <a:xfrm>
            <a:off x="83065" y="1356853"/>
            <a:ext cx="5476050" cy="3377380"/>
          </a:xfrm>
          <a:prstGeom prst="rect">
            <a:avLst/>
          </a:prstGeom>
        </p:spPr>
      </p:pic>
      <p:pic>
        <p:nvPicPr>
          <p:cNvPr id="12" name="Picture 11"/>
          <p:cNvPicPr>
            <a:picLocks noChangeAspect="1"/>
          </p:cNvPicPr>
          <p:nvPr/>
        </p:nvPicPr>
        <p:blipFill rotWithShape="1">
          <a:blip r:embed="rId3"/>
          <a:srcRect t="3826" b="5607"/>
          <a:stretch/>
        </p:blipFill>
        <p:spPr>
          <a:xfrm>
            <a:off x="6056957" y="1327355"/>
            <a:ext cx="5918469" cy="3436374"/>
          </a:xfrm>
          <a:prstGeom prst="rect">
            <a:avLst/>
          </a:prstGeom>
        </p:spPr>
      </p:pic>
    </p:spTree>
    <p:extLst>
      <p:ext uri="{BB962C8B-B14F-4D97-AF65-F5344CB8AC3E}">
        <p14:creationId xmlns:p14="http://schemas.microsoft.com/office/powerpoint/2010/main" val="251708161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738" b="6561"/>
          <a:stretch/>
        </p:blipFill>
        <p:spPr>
          <a:xfrm>
            <a:off x="162232" y="1091381"/>
            <a:ext cx="5397909" cy="3038167"/>
          </a:xfrm>
          <a:prstGeom prst="rect">
            <a:avLst/>
          </a:prstGeom>
        </p:spPr>
      </p:pic>
      <p:pic>
        <p:nvPicPr>
          <p:cNvPr id="3" name="Picture 2"/>
          <p:cNvPicPr>
            <a:picLocks noChangeAspect="1"/>
          </p:cNvPicPr>
          <p:nvPr/>
        </p:nvPicPr>
        <p:blipFill rotWithShape="1">
          <a:blip r:embed="rId3"/>
          <a:srcRect t="4306" b="6561"/>
          <a:stretch/>
        </p:blipFill>
        <p:spPr>
          <a:xfrm>
            <a:off x="6799006" y="1076632"/>
            <a:ext cx="5014452" cy="3052916"/>
          </a:xfrm>
          <a:prstGeom prst="rect">
            <a:avLst/>
          </a:prstGeom>
        </p:spPr>
      </p:pic>
      <p:sp>
        <p:nvSpPr>
          <p:cNvPr id="4" name="TextBox 3"/>
          <p:cNvSpPr txBox="1"/>
          <p:nvPr/>
        </p:nvSpPr>
        <p:spPr>
          <a:xfrm>
            <a:off x="162232" y="250723"/>
            <a:ext cx="5707626" cy="523220"/>
          </a:xfrm>
          <a:prstGeom prst="rect">
            <a:avLst/>
          </a:prstGeom>
          <a:noFill/>
        </p:spPr>
        <p:txBody>
          <a:bodyPr wrap="square" rtlCol="0">
            <a:spAutoFit/>
          </a:bodyPr>
          <a:lstStyle/>
          <a:p>
            <a:r>
              <a:rPr lang="en-US" sz="2800" b="1" dirty="0" smtClean="0">
                <a:solidFill>
                  <a:srgbClr val="7030A0"/>
                </a:solidFill>
              </a:rPr>
              <a:t>     AFTER LOGIN DEPARTMENT </a:t>
            </a:r>
            <a:endParaRPr lang="en-US" sz="2800" b="1" dirty="0">
              <a:solidFill>
                <a:srgbClr val="7030A0"/>
              </a:solidFill>
            </a:endParaRPr>
          </a:p>
        </p:txBody>
      </p:sp>
      <p:sp>
        <p:nvSpPr>
          <p:cNvPr id="5" name="TextBox 4"/>
          <p:cNvSpPr txBox="1"/>
          <p:nvPr/>
        </p:nvSpPr>
        <p:spPr>
          <a:xfrm>
            <a:off x="6135329" y="250723"/>
            <a:ext cx="6056671" cy="584775"/>
          </a:xfrm>
          <a:prstGeom prst="rect">
            <a:avLst/>
          </a:prstGeom>
          <a:noFill/>
        </p:spPr>
        <p:txBody>
          <a:bodyPr wrap="square" rtlCol="0">
            <a:spAutoFit/>
          </a:bodyPr>
          <a:lstStyle/>
          <a:p>
            <a:r>
              <a:rPr lang="en-US" sz="3200" b="1" dirty="0" smtClean="0">
                <a:solidFill>
                  <a:srgbClr val="7030A0"/>
                </a:solidFill>
              </a:rPr>
              <a:t>            </a:t>
            </a:r>
            <a:r>
              <a:rPr lang="en-US" sz="2800" b="1" dirty="0" smtClean="0">
                <a:solidFill>
                  <a:srgbClr val="7030A0"/>
                </a:solidFill>
              </a:rPr>
              <a:t>ADD EQUIPMENT</a:t>
            </a:r>
            <a:endParaRPr lang="en-US" sz="3200" b="1" dirty="0">
              <a:solidFill>
                <a:srgbClr val="7030A0"/>
              </a:solidFill>
            </a:endParaRPr>
          </a:p>
        </p:txBody>
      </p:sp>
      <p:sp>
        <p:nvSpPr>
          <p:cNvPr id="6" name="TextBox 5"/>
          <p:cNvSpPr txBox="1"/>
          <p:nvPr/>
        </p:nvSpPr>
        <p:spPr>
          <a:xfrm>
            <a:off x="353961" y="4689987"/>
            <a:ext cx="4970207" cy="1938992"/>
          </a:xfrm>
          <a:prstGeom prst="rect">
            <a:avLst/>
          </a:prstGeom>
          <a:noFill/>
        </p:spPr>
        <p:txBody>
          <a:bodyPr wrap="square" rtlCol="0">
            <a:spAutoFit/>
          </a:bodyPr>
          <a:lstStyle/>
          <a:p>
            <a:r>
              <a:rPr lang="en-US" sz="2400" b="1" dirty="0" smtClean="0">
                <a:solidFill>
                  <a:srgbClr val="0070C0"/>
                </a:solidFill>
              </a:rPr>
              <a:t>After login department you can add equipment you can view it transfer it and you can generate its report and generate D18 also.</a:t>
            </a:r>
            <a:endParaRPr lang="en-US" sz="2400" b="1" dirty="0">
              <a:solidFill>
                <a:srgbClr val="0070C0"/>
              </a:solidFill>
            </a:endParaRPr>
          </a:p>
        </p:txBody>
      </p:sp>
      <p:sp>
        <p:nvSpPr>
          <p:cNvPr id="7" name="TextBox 6"/>
          <p:cNvSpPr txBox="1"/>
          <p:nvPr/>
        </p:nvSpPr>
        <p:spPr>
          <a:xfrm>
            <a:off x="6799006" y="4844845"/>
            <a:ext cx="5014452" cy="1938992"/>
          </a:xfrm>
          <a:prstGeom prst="rect">
            <a:avLst/>
          </a:prstGeom>
          <a:noFill/>
        </p:spPr>
        <p:txBody>
          <a:bodyPr wrap="square" rtlCol="0">
            <a:spAutoFit/>
          </a:bodyPr>
          <a:lstStyle/>
          <a:p>
            <a:r>
              <a:rPr lang="en-US" sz="2400" b="1" dirty="0" smtClean="0">
                <a:solidFill>
                  <a:srgbClr val="0070C0"/>
                </a:solidFill>
              </a:rPr>
              <a:t>Here you can see description about equipment  like equipment name its price its purchase date and its condition and etc.</a:t>
            </a:r>
            <a:endParaRPr lang="en-US" sz="2400" b="1" dirty="0">
              <a:solidFill>
                <a:srgbClr val="0070C0"/>
              </a:solidFill>
            </a:endParaRPr>
          </a:p>
        </p:txBody>
      </p:sp>
    </p:spTree>
    <p:extLst>
      <p:ext uri="{BB962C8B-B14F-4D97-AF65-F5344CB8AC3E}">
        <p14:creationId xmlns:p14="http://schemas.microsoft.com/office/powerpoint/2010/main" val="152316139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4255" b="6870"/>
          <a:stretch/>
        </p:blipFill>
        <p:spPr>
          <a:xfrm>
            <a:off x="191728" y="870156"/>
            <a:ext cx="5677655" cy="3148094"/>
          </a:xfrm>
          <a:prstGeom prst="rect">
            <a:avLst/>
          </a:prstGeom>
        </p:spPr>
      </p:pic>
      <p:sp>
        <p:nvSpPr>
          <p:cNvPr id="6" name="TextBox 5"/>
          <p:cNvSpPr txBox="1"/>
          <p:nvPr/>
        </p:nvSpPr>
        <p:spPr>
          <a:xfrm>
            <a:off x="339213" y="176981"/>
            <a:ext cx="5294671" cy="523220"/>
          </a:xfrm>
          <a:prstGeom prst="rect">
            <a:avLst/>
          </a:prstGeom>
          <a:noFill/>
        </p:spPr>
        <p:txBody>
          <a:bodyPr wrap="square" rtlCol="0">
            <a:spAutoFit/>
          </a:bodyPr>
          <a:lstStyle/>
          <a:p>
            <a:r>
              <a:rPr lang="en-US" sz="2800" b="1" dirty="0" smtClean="0">
                <a:solidFill>
                  <a:srgbClr val="7030A0"/>
                </a:solidFill>
              </a:rPr>
              <a:t>          VIEW EQUIPMENT</a:t>
            </a:r>
            <a:endParaRPr lang="en-US" sz="2800" b="1" dirty="0">
              <a:solidFill>
                <a:srgbClr val="7030A0"/>
              </a:solidFill>
            </a:endParaRPr>
          </a:p>
        </p:txBody>
      </p:sp>
      <p:pic>
        <p:nvPicPr>
          <p:cNvPr id="7" name="Picture 6"/>
          <p:cNvPicPr>
            <a:picLocks noChangeAspect="1"/>
          </p:cNvPicPr>
          <p:nvPr/>
        </p:nvPicPr>
        <p:blipFill rotWithShape="1">
          <a:blip r:embed="rId3"/>
          <a:srcRect t="3779" b="5919"/>
          <a:stretch/>
        </p:blipFill>
        <p:spPr>
          <a:xfrm>
            <a:off x="6533535" y="870154"/>
            <a:ext cx="5290089" cy="3148095"/>
          </a:xfrm>
          <a:prstGeom prst="rect">
            <a:avLst/>
          </a:prstGeom>
        </p:spPr>
      </p:pic>
      <p:sp>
        <p:nvSpPr>
          <p:cNvPr id="8" name="TextBox 7"/>
          <p:cNvSpPr txBox="1"/>
          <p:nvPr/>
        </p:nvSpPr>
        <p:spPr>
          <a:xfrm>
            <a:off x="6341806" y="176981"/>
            <a:ext cx="5427407" cy="523220"/>
          </a:xfrm>
          <a:prstGeom prst="rect">
            <a:avLst/>
          </a:prstGeom>
          <a:noFill/>
        </p:spPr>
        <p:txBody>
          <a:bodyPr wrap="square" rtlCol="0">
            <a:spAutoFit/>
          </a:bodyPr>
          <a:lstStyle/>
          <a:p>
            <a:r>
              <a:rPr lang="en-US" sz="2800" b="1" dirty="0" smtClean="0">
                <a:solidFill>
                  <a:srgbClr val="7030A0"/>
                </a:solidFill>
              </a:rPr>
              <a:t>             EDIT EQUIPMENT </a:t>
            </a:r>
            <a:endParaRPr lang="en-US" sz="2800" b="1" dirty="0">
              <a:solidFill>
                <a:srgbClr val="7030A0"/>
              </a:solidFill>
            </a:endParaRPr>
          </a:p>
        </p:txBody>
      </p:sp>
      <p:sp>
        <p:nvSpPr>
          <p:cNvPr id="2" name="TextBox 1"/>
          <p:cNvSpPr txBox="1"/>
          <p:nvPr/>
        </p:nvSpPr>
        <p:spPr>
          <a:xfrm>
            <a:off x="339213" y="4321277"/>
            <a:ext cx="5294670" cy="1938992"/>
          </a:xfrm>
          <a:prstGeom prst="rect">
            <a:avLst/>
          </a:prstGeom>
          <a:noFill/>
        </p:spPr>
        <p:txBody>
          <a:bodyPr wrap="square" rtlCol="0">
            <a:spAutoFit/>
          </a:bodyPr>
          <a:lstStyle/>
          <a:p>
            <a:r>
              <a:rPr lang="en-US" sz="2400" b="1" dirty="0" smtClean="0">
                <a:solidFill>
                  <a:srgbClr val="0070C0"/>
                </a:solidFill>
              </a:rPr>
              <a:t>Here you can view the equipment which we have added its information like all detail information like previously we have see</a:t>
            </a:r>
            <a:endParaRPr lang="en-US" sz="2400" b="1" dirty="0">
              <a:solidFill>
                <a:srgbClr val="0070C0"/>
              </a:solidFill>
            </a:endParaRPr>
          </a:p>
        </p:txBody>
      </p:sp>
      <p:sp>
        <p:nvSpPr>
          <p:cNvPr id="3" name="TextBox 2"/>
          <p:cNvSpPr txBox="1"/>
          <p:nvPr/>
        </p:nvSpPr>
        <p:spPr>
          <a:xfrm>
            <a:off x="6341806" y="4468762"/>
            <a:ext cx="5707626" cy="1938992"/>
          </a:xfrm>
          <a:prstGeom prst="rect">
            <a:avLst/>
          </a:prstGeom>
          <a:noFill/>
        </p:spPr>
        <p:txBody>
          <a:bodyPr wrap="square" rtlCol="0">
            <a:spAutoFit/>
          </a:bodyPr>
          <a:lstStyle/>
          <a:p>
            <a:r>
              <a:rPr lang="en-US" sz="2400" b="1" dirty="0" smtClean="0">
                <a:solidFill>
                  <a:srgbClr val="0070C0"/>
                </a:solidFill>
              </a:rPr>
              <a:t>Here you can edit equipment if you don’t want to give that information like equipment description is incorrect you can modify it you can delete equipment or whole data of it. </a:t>
            </a:r>
            <a:endParaRPr lang="en-US" sz="2400" b="1" dirty="0">
              <a:solidFill>
                <a:srgbClr val="0070C0"/>
              </a:solidFill>
            </a:endParaRPr>
          </a:p>
        </p:txBody>
      </p:sp>
    </p:spTree>
    <p:extLst>
      <p:ext uri="{BB962C8B-B14F-4D97-AF65-F5344CB8AC3E}">
        <p14:creationId xmlns:p14="http://schemas.microsoft.com/office/powerpoint/2010/main" val="336742888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6374" y="117987"/>
            <a:ext cx="7359445" cy="584775"/>
          </a:xfrm>
          <a:prstGeom prst="rect">
            <a:avLst/>
          </a:prstGeom>
          <a:noFill/>
        </p:spPr>
        <p:txBody>
          <a:bodyPr wrap="square" rtlCol="0">
            <a:spAutoFit/>
          </a:bodyPr>
          <a:lstStyle/>
          <a:p>
            <a:r>
              <a:rPr lang="en-US" sz="3200" b="1" dirty="0" smtClean="0">
                <a:solidFill>
                  <a:srgbClr val="7030A0"/>
                </a:solidFill>
              </a:rPr>
              <a:t>TRANSFER THE EQUIPMENT</a:t>
            </a:r>
            <a:endParaRPr lang="en-US" sz="3200" b="1" dirty="0">
              <a:solidFill>
                <a:srgbClr val="7030A0"/>
              </a:solidFill>
            </a:endParaRPr>
          </a:p>
        </p:txBody>
      </p:sp>
      <p:pic>
        <p:nvPicPr>
          <p:cNvPr id="5" name="Picture 4"/>
          <p:cNvPicPr>
            <a:picLocks noChangeAspect="1"/>
          </p:cNvPicPr>
          <p:nvPr/>
        </p:nvPicPr>
        <p:blipFill>
          <a:blip r:embed="rId2"/>
          <a:stretch>
            <a:fillRect/>
          </a:stretch>
        </p:blipFill>
        <p:spPr>
          <a:xfrm>
            <a:off x="0" y="894491"/>
            <a:ext cx="5990112" cy="3367794"/>
          </a:xfrm>
          <a:prstGeom prst="rect">
            <a:avLst/>
          </a:prstGeom>
        </p:spPr>
      </p:pic>
      <p:sp>
        <p:nvSpPr>
          <p:cNvPr id="7" name="TextBox 6"/>
          <p:cNvSpPr txBox="1"/>
          <p:nvPr/>
        </p:nvSpPr>
        <p:spPr>
          <a:xfrm>
            <a:off x="265471" y="4793226"/>
            <a:ext cx="5781368" cy="1384995"/>
          </a:xfrm>
          <a:prstGeom prst="rect">
            <a:avLst/>
          </a:prstGeom>
          <a:noFill/>
        </p:spPr>
        <p:txBody>
          <a:bodyPr wrap="square" rtlCol="0">
            <a:spAutoFit/>
          </a:bodyPr>
          <a:lstStyle/>
          <a:p>
            <a:r>
              <a:rPr lang="en-US" sz="2800" b="1" dirty="0" smtClean="0">
                <a:solidFill>
                  <a:srgbClr val="0070C0"/>
                </a:solidFill>
              </a:rPr>
              <a:t>Here you have to select that equipment to transfer first select and click on transfer equipment.</a:t>
            </a:r>
            <a:endParaRPr lang="en-US" sz="2800" b="1" dirty="0">
              <a:solidFill>
                <a:srgbClr val="0070C0"/>
              </a:solidFill>
            </a:endParaRPr>
          </a:p>
        </p:txBody>
      </p:sp>
      <p:pic>
        <p:nvPicPr>
          <p:cNvPr id="8" name="Picture 7"/>
          <p:cNvPicPr>
            <a:picLocks noChangeAspect="1"/>
          </p:cNvPicPr>
          <p:nvPr/>
        </p:nvPicPr>
        <p:blipFill>
          <a:blip r:embed="rId3"/>
          <a:stretch>
            <a:fillRect/>
          </a:stretch>
        </p:blipFill>
        <p:spPr>
          <a:xfrm>
            <a:off x="6312310" y="994631"/>
            <a:ext cx="5132439" cy="3267654"/>
          </a:xfrm>
          <a:prstGeom prst="rect">
            <a:avLst/>
          </a:prstGeom>
        </p:spPr>
      </p:pic>
      <p:sp>
        <p:nvSpPr>
          <p:cNvPr id="9" name="TextBox 8"/>
          <p:cNvSpPr txBox="1"/>
          <p:nvPr/>
        </p:nvSpPr>
        <p:spPr>
          <a:xfrm>
            <a:off x="6312310" y="4554154"/>
            <a:ext cx="5132439" cy="1815882"/>
          </a:xfrm>
          <a:prstGeom prst="rect">
            <a:avLst/>
          </a:prstGeom>
          <a:noFill/>
        </p:spPr>
        <p:txBody>
          <a:bodyPr wrap="square" rtlCol="0">
            <a:spAutoFit/>
          </a:bodyPr>
          <a:lstStyle/>
          <a:p>
            <a:r>
              <a:rPr lang="en-US" sz="2800" b="1" dirty="0" smtClean="0">
                <a:solidFill>
                  <a:srgbClr val="0070C0"/>
                </a:solidFill>
              </a:rPr>
              <a:t>Here you have to select which department which laboratory you have to transfer equipment.</a:t>
            </a:r>
            <a:endParaRPr lang="en-US" sz="2800" b="1" dirty="0">
              <a:solidFill>
                <a:srgbClr val="0070C0"/>
              </a:solidFill>
            </a:endParaRPr>
          </a:p>
        </p:txBody>
      </p:sp>
    </p:spTree>
    <p:extLst>
      <p:ext uri="{BB962C8B-B14F-4D97-AF65-F5344CB8AC3E}">
        <p14:creationId xmlns:p14="http://schemas.microsoft.com/office/powerpoint/2010/main" val="409390525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3626" r="1519" b="5393"/>
          <a:stretch/>
        </p:blipFill>
        <p:spPr>
          <a:xfrm>
            <a:off x="267133" y="1017639"/>
            <a:ext cx="5250425" cy="2728453"/>
          </a:xfrm>
          <a:prstGeom prst="rect">
            <a:avLst/>
          </a:prstGeom>
        </p:spPr>
      </p:pic>
      <p:pic>
        <p:nvPicPr>
          <p:cNvPr id="7" name="Picture 6"/>
          <p:cNvPicPr>
            <a:picLocks noChangeAspect="1"/>
          </p:cNvPicPr>
          <p:nvPr/>
        </p:nvPicPr>
        <p:blipFill rotWithShape="1">
          <a:blip r:embed="rId3"/>
          <a:srcRect t="4118" b="5885"/>
          <a:stretch/>
        </p:blipFill>
        <p:spPr>
          <a:xfrm>
            <a:off x="6341806" y="1017639"/>
            <a:ext cx="5262535" cy="2934929"/>
          </a:xfrm>
          <a:prstGeom prst="rect">
            <a:avLst/>
          </a:prstGeom>
        </p:spPr>
      </p:pic>
      <p:sp>
        <p:nvSpPr>
          <p:cNvPr id="8" name="TextBox 7"/>
          <p:cNvSpPr txBox="1"/>
          <p:nvPr/>
        </p:nvSpPr>
        <p:spPr>
          <a:xfrm>
            <a:off x="3639102" y="318965"/>
            <a:ext cx="4630994" cy="523220"/>
          </a:xfrm>
          <a:prstGeom prst="rect">
            <a:avLst/>
          </a:prstGeom>
          <a:noFill/>
        </p:spPr>
        <p:txBody>
          <a:bodyPr wrap="square" rtlCol="0">
            <a:spAutoFit/>
          </a:bodyPr>
          <a:lstStyle/>
          <a:p>
            <a:r>
              <a:rPr lang="en-US" sz="2800" b="1" dirty="0" smtClean="0">
                <a:solidFill>
                  <a:srgbClr val="7030A0"/>
                </a:solidFill>
              </a:rPr>
              <a:t>   VERIFICATION REPORT </a:t>
            </a:r>
            <a:endParaRPr lang="en-US" sz="2800" b="1" dirty="0">
              <a:solidFill>
                <a:srgbClr val="7030A0"/>
              </a:solidFill>
            </a:endParaRPr>
          </a:p>
        </p:txBody>
      </p:sp>
      <p:sp>
        <p:nvSpPr>
          <p:cNvPr id="9" name="TextBox 8"/>
          <p:cNvSpPr txBox="1"/>
          <p:nvPr/>
        </p:nvSpPr>
        <p:spPr>
          <a:xfrm>
            <a:off x="6341806" y="304218"/>
            <a:ext cx="5545394" cy="369332"/>
          </a:xfrm>
          <a:prstGeom prst="rect">
            <a:avLst/>
          </a:prstGeom>
          <a:noFill/>
        </p:spPr>
        <p:txBody>
          <a:bodyPr wrap="square" rtlCol="0">
            <a:spAutoFit/>
          </a:bodyPr>
          <a:lstStyle/>
          <a:p>
            <a:r>
              <a:rPr lang="en-US" dirty="0" smtClean="0"/>
              <a:t>                                   </a:t>
            </a:r>
            <a:endParaRPr lang="en-US" b="1" dirty="0">
              <a:solidFill>
                <a:srgbClr val="7030A0"/>
              </a:solidFill>
            </a:endParaRPr>
          </a:p>
        </p:txBody>
      </p:sp>
      <p:sp>
        <p:nvSpPr>
          <p:cNvPr id="2" name="TextBox 1"/>
          <p:cNvSpPr txBox="1"/>
          <p:nvPr/>
        </p:nvSpPr>
        <p:spPr>
          <a:xfrm>
            <a:off x="527192" y="4218039"/>
            <a:ext cx="4855969" cy="1569660"/>
          </a:xfrm>
          <a:prstGeom prst="rect">
            <a:avLst/>
          </a:prstGeom>
          <a:noFill/>
        </p:spPr>
        <p:txBody>
          <a:bodyPr wrap="square" rtlCol="0">
            <a:spAutoFit/>
          </a:bodyPr>
          <a:lstStyle/>
          <a:p>
            <a:r>
              <a:rPr lang="en-US" sz="2400" b="1" dirty="0" smtClean="0">
                <a:solidFill>
                  <a:srgbClr val="0070C0"/>
                </a:solidFill>
              </a:rPr>
              <a:t>Here you can generate the report after verification of different </a:t>
            </a:r>
            <a:r>
              <a:rPr lang="en-US" sz="2400" b="1" dirty="0" err="1" smtClean="0">
                <a:solidFill>
                  <a:srgbClr val="0070C0"/>
                </a:solidFill>
              </a:rPr>
              <a:t>different</a:t>
            </a:r>
            <a:r>
              <a:rPr lang="en-US" sz="2400" b="1" dirty="0" smtClean="0">
                <a:solidFill>
                  <a:srgbClr val="0070C0"/>
                </a:solidFill>
              </a:rPr>
              <a:t> labs like it working properly or not.</a:t>
            </a:r>
            <a:endParaRPr lang="en-US" sz="2400" b="1" dirty="0">
              <a:solidFill>
                <a:srgbClr val="0070C0"/>
              </a:solidFill>
            </a:endParaRPr>
          </a:p>
        </p:txBody>
      </p:sp>
      <p:sp>
        <p:nvSpPr>
          <p:cNvPr id="4" name="TextBox 3"/>
          <p:cNvSpPr txBox="1"/>
          <p:nvPr/>
        </p:nvSpPr>
        <p:spPr>
          <a:xfrm>
            <a:off x="6341806" y="4439265"/>
            <a:ext cx="4557252" cy="461665"/>
          </a:xfrm>
          <a:prstGeom prst="rect">
            <a:avLst/>
          </a:prstGeom>
          <a:noFill/>
        </p:spPr>
        <p:txBody>
          <a:bodyPr wrap="square" rtlCol="0">
            <a:spAutoFit/>
          </a:bodyPr>
          <a:lstStyle/>
          <a:p>
            <a:r>
              <a:rPr lang="en-US" sz="2400" b="1" dirty="0" smtClean="0">
                <a:solidFill>
                  <a:srgbClr val="0070C0"/>
                </a:solidFill>
              </a:rPr>
              <a:t>You can take hard copy also</a:t>
            </a:r>
            <a:endParaRPr lang="en-US" sz="2400" b="1" dirty="0">
              <a:solidFill>
                <a:srgbClr val="0070C0"/>
              </a:solidFill>
            </a:endParaRPr>
          </a:p>
        </p:txBody>
      </p:sp>
    </p:spTree>
    <p:extLst>
      <p:ext uri="{BB962C8B-B14F-4D97-AF65-F5344CB8AC3E}">
        <p14:creationId xmlns:p14="http://schemas.microsoft.com/office/powerpoint/2010/main" val="271065261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583" y="943897"/>
            <a:ext cx="5841514" cy="3167513"/>
          </a:xfrm>
          <a:prstGeom prst="rect">
            <a:avLst/>
          </a:prstGeom>
        </p:spPr>
      </p:pic>
      <p:sp>
        <p:nvSpPr>
          <p:cNvPr id="8" name="TextBox 7"/>
          <p:cNvSpPr txBox="1"/>
          <p:nvPr/>
        </p:nvSpPr>
        <p:spPr>
          <a:xfrm>
            <a:off x="293816" y="4521972"/>
            <a:ext cx="5900507" cy="1384995"/>
          </a:xfrm>
          <a:prstGeom prst="rect">
            <a:avLst/>
          </a:prstGeom>
          <a:noFill/>
        </p:spPr>
        <p:txBody>
          <a:bodyPr wrap="square" rtlCol="0">
            <a:spAutoFit/>
          </a:bodyPr>
          <a:lstStyle/>
          <a:p>
            <a:r>
              <a:rPr lang="en-US" sz="2800" b="1" dirty="0" smtClean="0">
                <a:solidFill>
                  <a:srgbClr val="0070C0"/>
                </a:solidFill>
              </a:rPr>
              <a:t>Here you have to move to different lab of different department.</a:t>
            </a:r>
            <a:endParaRPr lang="en-US" sz="2800" b="1" dirty="0">
              <a:solidFill>
                <a:srgbClr val="0070C0"/>
              </a:solidFill>
            </a:endParaRPr>
          </a:p>
        </p:txBody>
      </p:sp>
      <p:pic>
        <p:nvPicPr>
          <p:cNvPr id="9" name="Picture 8"/>
          <p:cNvPicPr>
            <a:picLocks noChangeAspect="1"/>
          </p:cNvPicPr>
          <p:nvPr/>
        </p:nvPicPr>
        <p:blipFill>
          <a:blip r:embed="rId3"/>
          <a:stretch>
            <a:fillRect/>
          </a:stretch>
        </p:blipFill>
        <p:spPr>
          <a:xfrm>
            <a:off x="6194323" y="943897"/>
            <a:ext cx="5649093" cy="3176064"/>
          </a:xfrm>
          <a:prstGeom prst="rect">
            <a:avLst/>
          </a:prstGeom>
        </p:spPr>
      </p:pic>
      <p:sp>
        <p:nvSpPr>
          <p:cNvPr id="10" name="TextBox 9"/>
          <p:cNvSpPr txBox="1"/>
          <p:nvPr/>
        </p:nvSpPr>
        <p:spPr>
          <a:xfrm>
            <a:off x="6533534" y="4513421"/>
            <a:ext cx="5309881" cy="1815882"/>
          </a:xfrm>
          <a:prstGeom prst="rect">
            <a:avLst/>
          </a:prstGeom>
          <a:noFill/>
        </p:spPr>
        <p:txBody>
          <a:bodyPr wrap="square" rtlCol="0">
            <a:spAutoFit/>
          </a:bodyPr>
          <a:lstStyle/>
          <a:p>
            <a:r>
              <a:rPr lang="en-US" sz="2800" b="1" dirty="0" smtClean="0">
                <a:solidFill>
                  <a:srgbClr val="0070C0"/>
                </a:solidFill>
              </a:rPr>
              <a:t>Here the equipment is transferred to different lab or we can transferred different departments also.</a:t>
            </a:r>
            <a:endParaRPr lang="en-US" sz="2800" b="1" dirty="0">
              <a:solidFill>
                <a:srgbClr val="0070C0"/>
              </a:solidFill>
            </a:endParaRPr>
          </a:p>
        </p:txBody>
      </p:sp>
      <p:sp>
        <p:nvSpPr>
          <p:cNvPr id="11" name="TextBox 10"/>
          <p:cNvSpPr txBox="1"/>
          <p:nvPr/>
        </p:nvSpPr>
        <p:spPr>
          <a:xfrm>
            <a:off x="1622323" y="240947"/>
            <a:ext cx="9144000" cy="584775"/>
          </a:xfrm>
          <a:prstGeom prst="rect">
            <a:avLst/>
          </a:prstGeom>
          <a:noFill/>
        </p:spPr>
        <p:txBody>
          <a:bodyPr wrap="square" rtlCol="0">
            <a:spAutoFit/>
          </a:bodyPr>
          <a:lstStyle/>
          <a:p>
            <a:r>
              <a:rPr lang="en-US" sz="3200" b="1" dirty="0" smtClean="0">
                <a:solidFill>
                  <a:srgbClr val="7030A0"/>
                </a:solidFill>
              </a:rPr>
              <a:t>            The Equipment is Transferred</a:t>
            </a:r>
            <a:endParaRPr lang="en-US" sz="3200" b="1" dirty="0">
              <a:solidFill>
                <a:srgbClr val="7030A0"/>
              </a:solidFill>
            </a:endParaRPr>
          </a:p>
        </p:txBody>
      </p:sp>
    </p:spTree>
    <p:extLst>
      <p:ext uri="{BB962C8B-B14F-4D97-AF65-F5344CB8AC3E}">
        <p14:creationId xmlns:p14="http://schemas.microsoft.com/office/powerpoint/2010/main" val="545541952"/>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4387" b="4940"/>
          <a:stretch/>
        </p:blipFill>
        <p:spPr>
          <a:xfrm>
            <a:off x="3111911" y="1064097"/>
            <a:ext cx="5338915" cy="2895844"/>
          </a:xfrm>
          <a:prstGeom prst="rect">
            <a:avLst/>
          </a:prstGeom>
        </p:spPr>
      </p:pic>
      <p:sp>
        <p:nvSpPr>
          <p:cNvPr id="2" name="TextBox 1"/>
          <p:cNvSpPr txBox="1"/>
          <p:nvPr/>
        </p:nvSpPr>
        <p:spPr>
          <a:xfrm>
            <a:off x="3193026" y="94757"/>
            <a:ext cx="5176684" cy="584775"/>
          </a:xfrm>
          <a:prstGeom prst="rect">
            <a:avLst/>
          </a:prstGeom>
          <a:noFill/>
        </p:spPr>
        <p:txBody>
          <a:bodyPr wrap="square" rtlCol="0">
            <a:spAutoFit/>
          </a:bodyPr>
          <a:lstStyle/>
          <a:p>
            <a:r>
              <a:rPr lang="en-US" dirty="0" smtClean="0"/>
              <a:t>                            </a:t>
            </a:r>
            <a:r>
              <a:rPr lang="en-US" sz="3200" b="1" dirty="0" smtClean="0">
                <a:solidFill>
                  <a:srgbClr val="7030A0"/>
                </a:solidFill>
              </a:rPr>
              <a:t>D18</a:t>
            </a:r>
            <a:endParaRPr lang="en-US" b="1" dirty="0">
              <a:solidFill>
                <a:srgbClr val="7030A0"/>
              </a:solidFill>
            </a:endParaRPr>
          </a:p>
        </p:txBody>
      </p:sp>
      <p:sp>
        <p:nvSpPr>
          <p:cNvPr id="3" name="TextBox 2"/>
          <p:cNvSpPr txBox="1"/>
          <p:nvPr/>
        </p:nvSpPr>
        <p:spPr>
          <a:xfrm>
            <a:off x="3303639" y="4218038"/>
            <a:ext cx="4955458" cy="954107"/>
          </a:xfrm>
          <a:prstGeom prst="rect">
            <a:avLst/>
          </a:prstGeom>
          <a:noFill/>
        </p:spPr>
        <p:txBody>
          <a:bodyPr wrap="square" rtlCol="0">
            <a:spAutoFit/>
          </a:bodyPr>
          <a:lstStyle/>
          <a:p>
            <a:r>
              <a:rPr lang="en-US" sz="2800" b="1" dirty="0" smtClean="0">
                <a:solidFill>
                  <a:srgbClr val="0070C0"/>
                </a:solidFill>
              </a:rPr>
              <a:t>Here it generate final detail of that equipment. i.e. D18.</a:t>
            </a:r>
            <a:endParaRPr lang="en-US" sz="2800" b="1" dirty="0">
              <a:solidFill>
                <a:srgbClr val="0070C0"/>
              </a:solidFill>
            </a:endParaRPr>
          </a:p>
        </p:txBody>
      </p:sp>
    </p:spTree>
    <p:extLst>
      <p:ext uri="{BB962C8B-B14F-4D97-AF65-F5344CB8AC3E}">
        <p14:creationId xmlns:p14="http://schemas.microsoft.com/office/powerpoint/2010/main" val="209416267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3832" y="575187"/>
            <a:ext cx="9335729" cy="1754326"/>
          </a:xfrm>
          <a:prstGeom prst="rect">
            <a:avLst/>
          </a:prstGeom>
          <a:noFill/>
        </p:spPr>
        <p:txBody>
          <a:bodyPr wrap="square" rtlCol="0">
            <a:spAutoFit/>
          </a:bodyPr>
          <a:lstStyle/>
          <a:p>
            <a:r>
              <a:rPr lang="en-US" sz="3600" b="1" dirty="0" smtClean="0">
                <a:solidFill>
                  <a:srgbClr val="7030A0"/>
                </a:solidFill>
              </a:rPr>
              <a:t>UNDER THE GUIDANCE OF:</a:t>
            </a:r>
          </a:p>
          <a:p>
            <a:r>
              <a:rPr lang="en-US" sz="3600" b="1" dirty="0">
                <a:solidFill>
                  <a:srgbClr val="7030A0"/>
                </a:solidFill>
              </a:rPr>
              <a:t> </a:t>
            </a:r>
            <a:r>
              <a:rPr lang="en-US" sz="3600" b="1" dirty="0" smtClean="0">
                <a:solidFill>
                  <a:srgbClr val="7030A0"/>
                </a:solidFill>
              </a:rPr>
              <a:t>                                     </a:t>
            </a:r>
          </a:p>
          <a:p>
            <a:r>
              <a:rPr lang="en-US" sz="3200" b="1" dirty="0">
                <a:solidFill>
                  <a:srgbClr val="0070C0"/>
                </a:solidFill>
              </a:rPr>
              <a:t> </a:t>
            </a:r>
            <a:r>
              <a:rPr lang="en-US" sz="3200" b="1" dirty="0" smtClean="0">
                <a:solidFill>
                  <a:srgbClr val="0070C0"/>
                </a:solidFill>
              </a:rPr>
              <a:t>                                             </a:t>
            </a:r>
            <a:r>
              <a:rPr lang="en-US" sz="3200" b="1" dirty="0" err="1" smtClean="0">
                <a:solidFill>
                  <a:srgbClr val="0070C0"/>
                </a:solidFill>
              </a:rPr>
              <a:t>Mr.KHAIRE</a:t>
            </a:r>
            <a:r>
              <a:rPr lang="en-US" sz="3200" b="1" dirty="0" smtClean="0">
                <a:solidFill>
                  <a:srgbClr val="0070C0"/>
                </a:solidFill>
              </a:rPr>
              <a:t> </a:t>
            </a:r>
            <a:r>
              <a:rPr lang="en-US" sz="3200" b="1" dirty="0" smtClean="0">
                <a:solidFill>
                  <a:srgbClr val="0070C0"/>
                </a:solidFill>
              </a:rPr>
              <a:t>R.B</a:t>
            </a:r>
            <a:endParaRPr lang="en-US" sz="3200" b="1" dirty="0">
              <a:solidFill>
                <a:srgbClr val="0070C0"/>
              </a:solidFill>
            </a:endParaRPr>
          </a:p>
        </p:txBody>
      </p:sp>
      <p:sp>
        <p:nvSpPr>
          <p:cNvPr id="5" name="TextBox 4"/>
          <p:cNvSpPr txBox="1"/>
          <p:nvPr/>
        </p:nvSpPr>
        <p:spPr>
          <a:xfrm>
            <a:off x="324464" y="3185652"/>
            <a:ext cx="11867535" cy="2677656"/>
          </a:xfrm>
          <a:prstGeom prst="rect">
            <a:avLst/>
          </a:prstGeom>
          <a:noFill/>
        </p:spPr>
        <p:txBody>
          <a:bodyPr wrap="square" rtlCol="0">
            <a:spAutoFit/>
          </a:bodyPr>
          <a:lstStyle/>
          <a:p>
            <a:r>
              <a:rPr lang="en-US" sz="2800" b="1" dirty="0" smtClean="0">
                <a:solidFill>
                  <a:srgbClr val="7030A0"/>
                </a:solidFill>
              </a:rPr>
              <a:t>                                           Presented By:</a:t>
            </a:r>
            <a:endParaRPr lang="en-US" sz="2800" b="1" dirty="0">
              <a:solidFill>
                <a:srgbClr val="7030A0"/>
              </a:solidFill>
            </a:endParaRPr>
          </a:p>
          <a:p>
            <a:r>
              <a:rPr lang="en-US" sz="2800" b="1" dirty="0" smtClean="0">
                <a:solidFill>
                  <a:srgbClr val="7030A0"/>
                </a:solidFill>
              </a:rPr>
              <a:t>                                                      </a:t>
            </a:r>
          </a:p>
          <a:p>
            <a:r>
              <a:rPr lang="en-US" sz="2800" b="1" dirty="0">
                <a:solidFill>
                  <a:srgbClr val="0070C0"/>
                </a:solidFill>
              </a:rPr>
              <a:t> </a:t>
            </a:r>
            <a:r>
              <a:rPr lang="en-US" sz="2800" b="1" dirty="0" smtClean="0">
                <a:solidFill>
                  <a:srgbClr val="0070C0"/>
                </a:solidFill>
              </a:rPr>
              <a:t>                                                         1. Shaikh Jasmine </a:t>
            </a:r>
            <a:r>
              <a:rPr lang="en-US" sz="2800" b="1" dirty="0" err="1" smtClean="0">
                <a:solidFill>
                  <a:srgbClr val="0070C0"/>
                </a:solidFill>
              </a:rPr>
              <a:t>Kauser</a:t>
            </a:r>
            <a:r>
              <a:rPr lang="en-US" sz="2800" b="1" dirty="0" smtClean="0">
                <a:solidFill>
                  <a:srgbClr val="0070C0"/>
                </a:solidFill>
              </a:rPr>
              <a:t>[33143]</a:t>
            </a:r>
            <a:endParaRPr lang="en-US" sz="2800" b="1" dirty="0" smtClean="0">
              <a:solidFill>
                <a:srgbClr val="0070C0"/>
              </a:solidFill>
            </a:endParaRPr>
          </a:p>
          <a:p>
            <a:r>
              <a:rPr lang="en-US" sz="2800" b="1" dirty="0">
                <a:solidFill>
                  <a:srgbClr val="0070C0"/>
                </a:solidFill>
              </a:rPr>
              <a:t> </a:t>
            </a:r>
            <a:r>
              <a:rPr lang="en-US" sz="2800" b="1" dirty="0" smtClean="0">
                <a:solidFill>
                  <a:srgbClr val="0070C0"/>
                </a:solidFill>
              </a:rPr>
              <a:t>                                                         2. Shaikh </a:t>
            </a:r>
            <a:r>
              <a:rPr lang="en-US" sz="2800" b="1" dirty="0" err="1" smtClean="0">
                <a:solidFill>
                  <a:srgbClr val="0070C0"/>
                </a:solidFill>
              </a:rPr>
              <a:t>Afshan</a:t>
            </a:r>
            <a:r>
              <a:rPr lang="en-US" sz="2800" b="1" dirty="0" smtClean="0">
                <a:solidFill>
                  <a:srgbClr val="0070C0"/>
                </a:solidFill>
              </a:rPr>
              <a:t> </a:t>
            </a:r>
            <a:r>
              <a:rPr lang="en-US" sz="2800" b="1" dirty="0" err="1" smtClean="0">
                <a:solidFill>
                  <a:srgbClr val="0070C0"/>
                </a:solidFill>
              </a:rPr>
              <a:t>Tabassum</a:t>
            </a:r>
            <a:r>
              <a:rPr lang="en-US" sz="2800" b="1" dirty="0" smtClean="0">
                <a:solidFill>
                  <a:srgbClr val="0070C0"/>
                </a:solidFill>
              </a:rPr>
              <a:t>[33158]</a:t>
            </a:r>
            <a:endParaRPr lang="en-US" sz="2800" b="1" dirty="0" smtClean="0">
              <a:solidFill>
                <a:srgbClr val="0070C0"/>
              </a:solidFill>
            </a:endParaRPr>
          </a:p>
          <a:p>
            <a:r>
              <a:rPr lang="en-US" sz="2800" b="1" dirty="0">
                <a:solidFill>
                  <a:srgbClr val="0070C0"/>
                </a:solidFill>
              </a:rPr>
              <a:t> </a:t>
            </a:r>
            <a:r>
              <a:rPr lang="en-US" sz="2800" b="1" dirty="0" smtClean="0">
                <a:solidFill>
                  <a:srgbClr val="0070C0"/>
                </a:solidFill>
              </a:rPr>
              <a:t>                                                         3. </a:t>
            </a:r>
            <a:r>
              <a:rPr lang="en-US" sz="2800" b="1" dirty="0" err="1" smtClean="0">
                <a:solidFill>
                  <a:srgbClr val="0070C0"/>
                </a:solidFill>
              </a:rPr>
              <a:t>Priyanka</a:t>
            </a:r>
            <a:r>
              <a:rPr lang="en-US" sz="2800" b="1" dirty="0" smtClean="0">
                <a:solidFill>
                  <a:srgbClr val="0070C0"/>
                </a:solidFill>
              </a:rPr>
              <a:t> </a:t>
            </a:r>
            <a:r>
              <a:rPr lang="en-US" sz="2800" b="1" dirty="0" err="1" smtClean="0">
                <a:solidFill>
                  <a:srgbClr val="0070C0"/>
                </a:solidFill>
              </a:rPr>
              <a:t>Wagh</a:t>
            </a:r>
            <a:r>
              <a:rPr lang="en-US" sz="2800" b="1" dirty="0" smtClean="0">
                <a:solidFill>
                  <a:srgbClr val="0070C0"/>
                </a:solidFill>
              </a:rPr>
              <a:t>[33154]</a:t>
            </a:r>
            <a:endParaRPr lang="en-US" sz="2800" b="1" dirty="0" smtClean="0">
              <a:solidFill>
                <a:srgbClr val="0070C0"/>
              </a:solidFill>
            </a:endParaRPr>
          </a:p>
          <a:p>
            <a:r>
              <a:rPr lang="en-US" sz="2800" b="1" dirty="0">
                <a:solidFill>
                  <a:srgbClr val="0070C0"/>
                </a:solidFill>
              </a:rPr>
              <a:t> </a:t>
            </a:r>
            <a:r>
              <a:rPr lang="en-US" sz="2800" b="1" dirty="0" smtClean="0">
                <a:solidFill>
                  <a:srgbClr val="0070C0"/>
                </a:solidFill>
              </a:rPr>
              <a:t>                                                         4. </a:t>
            </a:r>
            <a:r>
              <a:rPr lang="en-US" sz="2800" b="1" dirty="0" err="1" smtClean="0">
                <a:solidFill>
                  <a:srgbClr val="0070C0"/>
                </a:solidFill>
              </a:rPr>
              <a:t>Rupali</a:t>
            </a:r>
            <a:r>
              <a:rPr lang="en-US" sz="2800" b="1" dirty="0" smtClean="0">
                <a:solidFill>
                  <a:srgbClr val="0070C0"/>
                </a:solidFill>
              </a:rPr>
              <a:t> </a:t>
            </a:r>
            <a:r>
              <a:rPr lang="en-US" sz="2800" b="1" dirty="0" err="1" smtClean="0">
                <a:solidFill>
                  <a:srgbClr val="0070C0"/>
                </a:solidFill>
              </a:rPr>
              <a:t>Jadhav</a:t>
            </a:r>
            <a:r>
              <a:rPr lang="en-US" sz="2800" b="1" dirty="0" smtClean="0">
                <a:solidFill>
                  <a:srgbClr val="0070C0"/>
                </a:solidFill>
              </a:rPr>
              <a:t>[33175]</a:t>
            </a:r>
            <a:endParaRPr lang="en-US" sz="2800" b="1" dirty="0">
              <a:solidFill>
                <a:srgbClr val="0070C0"/>
              </a:solidFill>
            </a:endParaRPr>
          </a:p>
        </p:txBody>
      </p:sp>
    </p:spTree>
    <p:extLst>
      <p:ext uri="{BB962C8B-B14F-4D97-AF65-F5344CB8AC3E}">
        <p14:creationId xmlns:p14="http://schemas.microsoft.com/office/powerpoint/2010/main" val="2696565777"/>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5058" y="589936"/>
            <a:ext cx="8288593" cy="2739211"/>
          </a:xfrm>
          <a:prstGeom prst="rect">
            <a:avLst/>
          </a:prstGeom>
          <a:noFill/>
        </p:spPr>
        <p:txBody>
          <a:bodyPr wrap="square" rtlCol="0">
            <a:spAutoFit/>
          </a:bodyPr>
          <a:lstStyle/>
          <a:p>
            <a:r>
              <a:rPr lang="en-US" sz="3200" b="1" dirty="0" smtClean="0">
                <a:solidFill>
                  <a:srgbClr val="7030A0"/>
                </a:solidFill>
              </a:rPr>
              <a:t>                     FUTURE SCOPE</a:t>
            </a:r>
          </a:p>
          <a:p>
            <a:endParaRPr lang="en-US" sz="2800" b="1" dirty="0">
              <a:solidFill>
                <a:srgbClr val="0070C0"/>
              </a:solidFill>
            </a:endParaRPr>
          </a:p>
          <a:p>
            <a:r>
              <a:rPr lang="en-US" sz="2800" b="1" dirty="0" smtClean="0">
                <a:solidFill>
                  <a:srgbClr val="0070C0"/>
                </a:solidFill>
              </a:rPr>
              <a:t>1. It is easy for college to maintain the record.</a:t>
            </a:r>
          </a:p>
          <a:p>
            <a:r>
              <a:rPr lang="en-US" sz="2800" b="1" dirty="0" smtClean="0">
                <a:solidFill>
                  <a:srgbClr val="0070C0"/>
                </a:solidFill>
              </a:rPr>
              <a:t>2. It can be continue in future also.</a:t>
            </a:r>
          </a:p>
          <a:p>
            <a:r>
              <a:rPr lang="en-US" sz="2800" b="1" dirty="0" smtClean="0">
                <a:solidFill>
                  <a:srgbClr val="0070C0"/>
                </a:solidFill>
              </a:rPr>
              <a:t>3. To maintain record you can add more </a:t>
            </a:r>
          </a:p>
          <a:p>
            <a:r>
              <a:rPr lang="en-US" sz="2800" b="1" dirty="0">
                <a:solidFill>
                  <a:srgbClr val="0070C0"/>
                </a:solidFill>
              </a:rPr>
              <a:t> </a:t>
            </a:r>
            <a:r>
              <a:rPr lang="en-US" sz="2800" b="1" dirty="0" smtClean="0">
                <a:solidFill>
                  <a:srgbClr val="0070C0"/>
                </a:solidFill>
              </a:rPr>
              <a:t>   items or formats also.</a:t>
            </a:r>
            <a:endParaRPr lang="en-US" sz="2800" b="1" dirty="0">
              <a:solidFill>
                <a:srgbClr val="0070C0"/>
              </a:solidFill>
            </a:endParaRPr>
          </a:p>
        </p:txBody>
      </p:sp>
    </p:spTree>
    <p:extLst>
      <p:ext uri="{BB962C8B-B14F-4D97-AF65-F5344CB8AC3E}">
        <p14:creationId xmlns:p14="http://schemas.microsoft.com/office/powerpoint/2010/main" val="212106003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233" y="231585"/>
            <a:ext cx="12388644" cy="3488006"/>
          </a:xfrm>
          <a:prstGeom prst="rect">
            <a:avLst/>
          </a:prstGeom>
        </p:spPr>
        <p:txBody>
          <a:bodyPr wrap="square">
            <a:spAutoFit/>
          </a:bodyPr>
          <a:lstStyle/>
          <a:p>
            <a:pPr>
              <a:lnSpc>
                <a:spcPct val="107000"/>
              </a:lnSpc>
              <a:spcAft>
                <a:spcPts val="800"/>
              </a:spcAft>
            </a:pPr>
            <a:r>
              <a:rPr lang="en-US" sz="3600" b="1" dirty="0">
                <a:solidFill>
                  <a:srgbClr val="7030A0"/>
                </a:solidFill>
                <a:latin typeface="Times New Roman" panose="02020603050405020304" pitchFamily="18" charset="0"/>
                <a:ea typeface="Calibri" panose="020F0502020204030204" pitchFamily="34" charset="0"/>
                <a:cs typeface="Mangal" panose="02040503050203030202" pitchFamily="18" charset="0"/>
              </a:rPr>
              <a:t>Applications of equipment management maybe as follows….</a:t>
            </a:r>
            <a:endParaRPr lang="en-US" sz="3200" b="1" dirty="0">
              <a:solidFill>
                <a:srgbClr val="7030A0"/>
              </a:solidFill>
              <a:latin typeface="Calibri" panose="020F0502020204030204" pitchFamily="34" charset="0"/>
              <a:ea typeface="Calibri" panose="020F0502020204030204" pitchFamily="34" charset="0"/>
              <a:cs typeface="Mangal" panose="02040503050203030202" pitchFamily="18" charset="0"/>
            </a:endParaRPr>
          </a:p>
          <a:p>
            <a:pPr marR="0" lvl="0">
              <a:lnSpc>
                <a:spcPct val="107000"/>
              </a:lnSpc>
              <a:spcBef>
                <a:spcPts val="0"/>
              </a:spcBef>
              <a:spcAft>
                <a:spcPts val="0"/>
              </a:spcAft>
            </a:pPr>
            <a:endParaRPr lang="en-US" sz="2400" b="1" dirty="0" smtClean="0">
              <a:solidFill>
                <a:srgbClr val="7030A0"/>
              </a:solidFill>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sz="2800" b="1" dirty="0" smtClean="0">
                <a:solidFill>
                  <a:srgbClr val="0070C0"/>
                </a:solidFill>
                <a:latin typeface="Times New Roman" panose="02020603050405020304" pitchFamily="18" charset="0"/>
                <a:ea typeface="Calibri" panose="020F0502020204030204" pitchFamily="34" charset="0"/>
                <a:cs typeface="Mangal" panose="02040503050203030202" pitchFamily="18" charset="0"/>
              </a:rPr>
              <a:t>In </a:t>
            </a:r>
            <a:r>
              <a:rPr lang="en-US" sz="2800" b="1" dirty="0">
                <a:solidFill>
                  <a:srgbClr val="0070C0"/>
                </a:solidFill>
                <a:latin typeface="Times New Roman" panose="02020603050405020304" pitchFamily="18" charset="0"/>
                <a:ea typeface="Calibri" panose="020F0502020204030204" pitchFamily="34" charset="0"/>
                <a:cs typeface="Mangal" panose="02040503050203030202" pitchFamily="18" charset="0"/>
              </a:rPr>
              <a:t>Hospital: These software will be useful in hospital to manage the equipment of that Hospital like x-ray machine, MRI Machine and Injections etc</a:t>
            </a:r>
            <a:r>
              <a:rPr lang="en-US" sz="2800" b="1" dirty="0" smtClean="0">
                <a:solidFill>
                  <a:srgbClr val="0070C0"/>
                </a:solidFill>
                <a:latin typeface="Times New Roman" panose="02020603050405020304" pitchFamily="18" charset="0"/>
                <a:ea typeface="Calibri" panose="020F0502020204030204" pitchFamily="34" charset="0"/>
                <a:cs typeface="Mangal" panose="02040503050203030202" pitchFamily="18" charset="0"/>
              </a:rPr>
              <a:t>.</a:t>
            </a:r>
          </a:p>
          <a:p>
            <a:pPr marR="0" lvl="0">
              <a:lnSpc>
                <a:spcPct val="107000"/>
              </a:lnSpc>
              <a:spcBef>
                <a:spcPts val="0"/>
              </a:spcBef>
              <a:spcAft>
                <a:spcPts val="0"/>
              </a:spcAft>
            </a:pPr>
            <a:r>
              <a:rPr lang="en-US" sz="2800" b="1" dirty="0" smtClean="0">
                <a:solidFill>
                  <a:srgbClr val="0070C0"/>
                </a:solidFill>
                <a:latin typeface="Times New Roman" panose="02020603050405020304" pitchFamily="18" charset="0"/>
                <a:ea typeface="Calibri" panose="020F0502020204030204" pitchFamily="34" charset="0"/>
                <a:cs typeface="Mangal" panose="02040503050203030202" pitchFamily="18" charset="0"/>
              </a:rPr>
              <a:t>2. In Computer Department: There is a </a:t>
            </a:r>
            <a:r>
              <a:rPr lang="en-US" sz="2800" b="1" dirty="0" err="1" smtClean="0">
                <a:solidFill>
                  <a:srgbClr val="0070C0"/>
                </a:solidFill>
                <a:latin typeface="Times New Roman" panose="02020603050405020304" pitchFamily="18" charset="0"/>
                <a:ea typeface="Calibri" panose="020F0502020204030204" pitchFamily="34" charset="0"/>
                <a:cs typeface="Mangal" panose="02040503050203030202" pitchFamily="18" charset="0"/>
              </a:rPr>
              <a:t>Equipments</a:t>
            </a:r>
            <a:r>
              <a:rPr lang="en-US" sz="2800" b="1" dirty="0" smtClean="0">
                <a:solidFill>
                  <a:srgbClr val="0070C0"/>
                </a:solidFill>
                <a:latin typeface="Times New Roman" panose="02020603050405020304" pitchFamily="18" charset="0"/>
                <a:ea typeface="Calibri" panose="020F0502020204030204" pitchFamily="34" charset="0"/>
                <a:cs typeface="Mangal" panose="02040503050203030202" pitchFamily="18" charset="0"/>
              </a:rPr>
              <a:t> of computer like </a:t>
            </a:r>
            <a:r>
              <a:rPr lang="en-US" sz="2800" b="1" dirty="0" err="1" smtClean="0">
                <a:solidFill>
                  <a:srgbClr val="0070C0"/>
                </a:solidFill>
                <a:latin typeface="Times New Roman" panose="02020603050405020304" pitchFamily="18" charset="0"/>
                <a:ea typeface="Calibri" panose="020F0502020204030204" pitchFamily="34" charset="0"/>
                <a:cs typeface="Mangal" panose="02040503050203030202" pitchFamily="18" charset="0"/>
              </a:rPr>
              <a:t>cpu</a:t>
            </a:r>
            <a:r>
              <a:rPr lang="en-US" sz="2800" b="1" dirty="0" smtClean="0">
                <a:solidFill>
                  <a:srgbClr val="0070C0"/>
                </a:solidFill>
                <a:latin typeface="Times New Roman" panose="02020603050405020304" pitchFamily="18" charset="0"/>
                <a:ea typeface="Calibri" panose="020F0502020204030204" pitchFamily="34" charset="0"/>
                <a:cs typeface="Mangal" panose="02040503050203030202" pitchFamily="18" charset="0"/>
              </a:rPr>
              <a:t> monitor, mouse etc.  </a:t>
            </a:r>
            <a:endParaRPr lang="en-US" sz="2400" b="1" dirty="0">
              <a:solidFill>
                <a:srgbClr val="0070C0"/>
              </a:solidFill>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1838327"/>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034" y="3564539"/>
            <a:ext cx="8170606" cy="584775"/>
          </a:xfrm>
          <a:prstGeom prst="rect">
            <a:avLst/>
          </a:prstGeom>
          <a:noFill/>
        </p:spPr>
        <p:txBody>
          <a:bodyPr wrap="square" rtlCol="0">
            <a:spAutoFit/>
          </a:bodyPr>
          <a:lstStyle/>
          <a:p>
            <a:r>
              <a:rPr lang="en-US" sz="3200" b="1" dirty="0" smtClean="0">
                <a:solidFill>
                  <a:srgbClr val="7030A0"/>
                </a:solidFill>
              </a:rPr>
              <a:t>                   DISADVANTAGE:</a:t>
            </a:r>
            <a:endParaRPr lang="en-US" sz="3200" b="1" dirty="0">
              <a:solidFill>
                <a:srgbClr val="7030A0"/>
              </a:solidFill>
            </a:endParaRPr>
          </a:p>
        </p:txBody>
      </p:sp>
      <p:sp>
        <p:nvSpPr>
          <p:cNvPr id="5" name="TextBox 4"/>
          <p:cNvSpPr txBox="1"/>
          <p:nvPr/>
        </p:nvSpPr>
        <p:spPr>
          <a:xfrm>
            <a:off x="1637486" y="4491252"/>
            <a:ext cx="9114503" cy="523220"/>
          </a:xfrm>
          <a:prstGeom prst="rect">
            <a:avLst/>
          </a:prstGeom>
          <a:noFill/>
        </p:spPr>
        <p:txBody>
          <a:bodyPr wrap="square" rtlCol="0">
            <a:spAutoFit/>
          </a:bodyPr>
          <a:lstStyle/>
          <a:p>
            <a:r>
              <a:rPr lang="en-US" sz="2800" b="1" dirty="0" smtClean="0">
                <a:solidFill>
                  <a:srgbClr val="0070C0"/>
                </a:solidFill>
              </a:rPr>
              <a:t>We have to enter record manually.</a:t>
            </a:r>
            <a:endParaRPr lang="en-US" sz="2800" b="1" dirty="0">
              <a:solidFill>
                <a:srgbClr val="0070C0"/>
              </a:solidFill>
            </a:endParaRPr>
          </a:p>
        </p:txBody>
      </p:sp>
      <p:sp>
        <p:nvSpPr>
          <p:cNvPr id="2" name="TextBox 1"/>
          <p:cNvSpPr txBox="1"/>
          <p:nvPr/>
        </p:nvSpPr>
        <p:spPr>
          <a:xfrm>
            <a:off x="1532586" y="283335"/>
            <a:ext cx="9324304" cy="2985433"/>
          </a:xfrm>
          <a:prstGeom prst="rect">
            <a:avLst/>
          </a:prstGeom>
          <a:noFill/>
        </p:spPr>
        <p:txBody>
          <a:bodyPr wrap="square" rtlCol="0">
            <a:spAutoFit/>
          </a:bodyPr>
          <a:lstStyle/>
          <a:p>
            <a:r>
              <a:rPr lang="en-US" sz="3600" b="1" dirty="0" smtClean="0">
                <a:solidFill>
                  <a:srgbClr val="7030A0"/>
                </a:solidFill>
              </a:rPr>
              <a:t>             ADVANTAGES</a:t>
            </a:r>
            <a:endParaRPr lang="en-US" b="1" dirty="0" smtClean="0">
              <a:solidFill>
                <a:srgbClr val="7030A0"/>
              </a:solidFill>
            </a:endParaRPr>
          </a:p>
          <a:p>
            <a:endParaRPr lang="en-US" b="1" dirty="0"/>
          </a:p>
          <a:p>
            <a:r>
              <a:rPr lang="en-US" sz="2800" b="1" dirty="0" smtClean="0">
                <a:solidFill>
                  <a:srgbClr val="0070C0"/>
                </a:solidFill>
              </a:rPr>
              <a:t>Its saves time</a:t>
            </a:r>
          </a:p>
          <a:p>
            <a:r>
              <a:rPr lang="en-US" sz="2800" b="1" dirty="0" smtClean="0">
                <a:solidFill>
                  <a:srgbClr val="0070C0"/>
                </a:solidFill>
              </a:rPr>
              <a:t>Avoid paper Work</a:t>
            </a:r>
          </a:p>
          <a:p>
            <a:r>
              <a:rPr lang="en-US" sz="2800" b="1" dirty="0" smtClean="0">
                <a:solidFill>
                  <a:srgbClr val="0070C0"/>
                </a:solidFill>
              </a:rPr>
              <a:t>It will show the reminder for the </a:t>
            </a:r>
            <a:r>
              <a:rPr lang="en-US" sz="3200" b="1" dirty="0" err="1" smtClean="0">
                <a:solidFill>
                  <a:srgbClr val="0070C0"/>
                </a:solidFill>
              </a:rPr>
              <a:t>calib</a:t>
            </a:r>
            <a:r>
              <a:rPr lang="en-US" sz="2800" b="1" dirty="0" err="1" smtClean="0">
                <a:solidFill>
                  <a:srgbClr val="0070C0"/>
                </a:solidFill>
              </a:rPr>
              <a:t>eration</a:t>
            </a:r>
            <a:r>
              <a:rPr lang="en-US" sz="2800" b="1" dirty="0" smtClean="0">
                <a:solidFill>
                  <a:srgbClr val="0070C0"/>
                </a:solidFill>
              </a:rPr>
              <a:t> of equipment </a:t>
            </a:r>
            <a:r>
              <a:rPr lang="en-US" sz="2400" b="1" dirty="0" smtClean="0">
                <a:solidFill>
                  <a:srgbClr val="0070C0"/>
                </a:solidFill>
              </a:rPr>
              <a:t>if </a:t>
            </a:r>
            <a:r>
              <a:rPr lang="en-US" sz="2800" b="1" dirty="0" smtClean="0">
                <a:solidFill>
                  <a:srgbClr val="0070C0"/>
                </a:solidFill>
              </a:rPr>
              <a:t>required</a:t>
            </a:r>
            <a:r>
              <a:rPr lang="en-US" sz="2400" b="1" dirty="0" smtClean="0">
                <a:solidFill>
                  <a:srgbClr val="0070C0"/>
                </a:solidFill>
              </a:rPr>
              <a:t>.</a:t>
            </a:r>
          </a:p>
          <a:p>
            <a:endParaRPr lang="en-US" dirty="0"/>
          </a:p>
        </p:txBody>
      </p:sp>
    </p:spTree>
    <p:extLst>
      <p:ext uri="{BB962C8B-B14F-4D97-AF65-F5344CB8AC3E}">
        <p14:creationId xmlns:p14="http://schemas.microsoft.com/office/powerpoint/2010/main" val="3619413104"/>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1032" y="280219"/>
            <a:ext cx="8067368" cy="523220"/>
          </a:xfrm>
          <a:prstGeom prst="rect">
            <a:avLst/>
          </a:prstGeom>
          <a:noFill/>
        </p:spPr>
        <p:txBody>
          <a:bodyPr wrap="square" rtlCol="0">
            <a:spAutoFit/>
          </a:bodyPr>
          <a:lstStyle/>
          <a:p>
            <a:r>
              <a:rPr lang="en-US" sz="2800" b="1" dirty="0" smtClean="0">
                <a:solidFill>
                  <a:srgbClr val="7030A0"/>
                </a:solidFill>
              </a:rPr>
              <a:t>                       CONCLUSIONS</a:t>
            </a:r>
            <a:endParaRPr lang="en-US" sz="2800" b="1" dirty="0">
              <a:solidFill>
                <a:srgbClr val="7030A0"/>
              </a:solidFill>
            </a:endParaRPr>
          </a:p>
        </p:txBody>
      </p:sp>
      <p:sp>
        <p:nvSpPr>
          <p:cNvPr id="5" name="TextBox 4"/>
          <p:cNvSpPr txBox="1"/>
          <p:nvPr/>
        </p:nvSpPr>
        <p:spPr>
          <a:xfrm>
            <a:off x="825910" y="1386348"/>
            <a:ext cx="10309122" cy="954107"/>
          </a:xfrm>
          <a:prstGeom prst="rect">
            <a:avLst/>
          </a:prstGeom>
          <a:noFill/>
        </p:spPr>
        <p:txBody>
          <a:bodyPr wrap="square" rtlCol="0">
            <a:spAutoFit/>
          </a:bodyPr>
          <a:lstStyle/>
          <a:p>
            <a:r>
              <a:rPr lang="en-US" sz="2800" b="1" dirty="0" smtClean="0">
                <a:solidFill>
                  <a:srgbClr val="0070C0"/>
                </a:solidFill>
              </a:rPr>
              <a:t>Hence this is in the process to complete the </a:t>
            </a:r>
            <a:r>
              <a:rPr lang="en-US" sz="2800" b="1" dirty="0" smtClean="0">
                <a:solidFill>
                  <a:srgbClr val="0070C0"/>
                </a:solidFill>
              </a:rPr>
              <a:t>application</a:t>
            </a:r>
            <a:r>
              <a:rPr lang="en-US" dirty="0"/>
              <a:t> </a:t>
            </a:r>
            <a:r>
              <a:rPr lang="en-US" dirty="0" smtClean="0"/>
              <a:t>.</a:t>
            </a:r>
          </a:p>
          <a:p>
            <a:r>
              <a:rPr lang="en-US" sz="2800" b="1" dirty="0" smtClean="0">
                <a:solidFill>
                  <a:srgbClr val="0070C0"/>
                </a:solidFill>
              </a:rPr>
              <a:t>We have to enter all the </a:t>
            </a:r>
            <a:r>
              <a:rPr lang="en-US" sz="2800" b="1" dirty="0" err="1" smtClean="0">
                <a:solidFill>
                  <a:srgbClr val="0070C0"/>
                </a:solidFill>
              </a:rPr>
              <a:t>equipments</a:t>
            </a:r>
            <a:r>
              <a:rPr lang="en-US" sz="2800" b="1" dirty="0" smtClean="0">
                <a:solidFill>
                  <a:srgbClr val="0070C0"/>
                </a:solidFill>
              </a:rPr>
              <a:t> into the application.</a:t>
            </a:r>
            <a:endParaRPr lang="en-US" sz="2800" b="1" dirty="0">
              <a:solidFill>
                <a:srgbClr val="0070C0"/>
              </a:solidFill>
            </a:endParaRPr>
          </a:p>
        </p:txBody>
      </p:sp>
    </p:spTree>
    <p:extLst>
      <p:ext uri="{BB962C8B-B14F-4D97-AF65-F5344CB8AC3E}">
        <p14:creationId xmlns:p14="http://schemas.microsoft.com/office/powerpoint/2010/main" val="270669606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5622" y="334851"/>
            <a:ext cx="7933386" cy="5293757"/>
          </a:xfrm>
          <a:prstGeom prst="rect">
            <a:avLst/>
          </a:prstGeom>
          <a:noFill/>
        </p:spPr>
        <p:txBody>
          <a:bodyPr wrap="square" rtlCol="0">
            <a:spAutoFit/>
          </a:bodyPr>
          <a:lstStyle/>
          <a:p>
            <a:r>
              <a:rPr lang="en-US" sz="3200" b="1" dirty="0" smtClean="0">
                <a:solidFill>
                  <a:srgbClr val="7030A0"/>
                </a:solidFill>
              </a:rPr>
              <a:t> We have to see this content</a:t>
            </a:r>
          </a:p>
          <a:p>
            <a:endParaRPr lang="en-US" sz="2400" b="1" dirty="0" smtClean="0">
              <a:solidFill>
                <a:srgbClr val="0070C0"/>
              </a:solidFill>
            </a:endParaRPr>
          </a:p>
          <a:p>
            <a:pPr marL="342900" indent="-342900">
              <a:buAutoNum type="arabicPeriod"/>
            </a:pPr>
            <a:r>
              <a:rPr lang="en-US" sz="2400" b="1" dirty="0" smtClean="0">
                <a:solidFill>
                  <a:srgbClr val="0070C0"/>
                </a:solidFill>
              </a:rPr>
              <a:t>  OBJECTIVE</a:t>
            </a:r>
          </a:p>
          <a:p>
            <a:pPr marL="342900" indent="-342900">
              <a:buAutoNum type="arabicPeriod"/>
            </a:pPr>
            <a:r>
              <a:rPr lang="en-US" sz="2400" b="1" dirty="0" smtClean="0">
                <a:solidFill>
                  <a:srgbClr val="0070C0"/>
                </a:solidFill>
              </a:rPr>
              <a:t>  INTRODUCTION</a:t>
            </a:r>
          </a:p>
          <a:p>
            <a:pPr marL="342900" indent="-342900">
              <a:buAutoNum type="arabicPeriod"/>
            </a:pPr>
            <a:r>
              <a:rPr lang="en-US" sz="2400" b="1" dirty="0" smtClean="0">
                <a:solidFill>
                  <a:srgbClr val="0070C0"/>
                </a:solidFill>
              </a:rPr>
              <a:t>  LITERATURE SURVEY</a:t>
            </a:r>
          </a:p>
          <a:p>
            <a:pPr marL="342900" indent="-342900">
              <a:buAutoNum type="arabicPeriod"/>
            </a:pPr>
            <a:r>
              <a:rPr lang="en-US" sz="2400" b="1" dirty="0" smtClean="0">
                <a:solidFill>
                  <a:srgbClr val="0070C0"/>
                </a:solidFill>
              </a:rPr>
              <a:t>  EXISTING AND PROPOSED SYSTEM</a:t>
            </a:r>
          </a:p>
          <a:p>
            <a:pPr marL="342900" indent="-342900">
              <a:buAutoNum type="arabicPeriod"/>
            </a:pPr>
            <a:r>
              <a:rPr lang="en-US" sz="2400" b="1" dirty="0" smtClean="0">
                <a:solidFill>
                  <a:srgbClr val="0070C0"/>
                </a:solidFill>
              </a:rPr>
              <a:t>  MODULES AND SYSTEM ARCHITECTURE</a:t>
            </a:r>
          </a:p>
          <a:p>
            <a:r>
              <a:rPr lang="en-US" sz="2400" b="1" dirty="0" smtClean="0">
                <a:solidFill>
                  <a:srgbClr val="0070C0"/>
                </a:solidFill>
              </a:rPr>
              <a:t>6.   SCREEN SHOTS</a:t>
            </a:r>
          </a:p>
          <a:p>
            <a:pPr marL="342900" indent="-342900">
              <a:buAutoNum type="arabicPeriod" startAt="7"/>
            </a:pPr>
            <a:r>
              <a:rPr lang="en-US" sz="2400" b="1" dirty="0" smtClean="0">
                <a:solidFill>
                  <a:srgbClr val="0070C0"/>
                </a:solidFill>
              </a:rPr>
              <a:t>  DISADVANTAGES</a:t>
            </a:r>
          </a:p>
          <a:p>
            <a:pPr marL="342900" indent="-342900">
              <a:buAutoNum type="arabicPeriod" startAt="7"/>
            </a:pPr>
            <a:r>
              <a:rPr lang="en-US" sz="2400" b="1" dirty="0" smtClean="0">
                <a:solidFill>
                  <a:srgbClr val="0070C0"/>
                </a:solidFill>
              </a:rPr>
              <a:t>  APPLICATIONS</a:t>
            </a:r>
          </a:p>
          <a:p>
            <a:pPr marL="457200" indent="-457200">
              <a:buAutoNum type="arabicPeriod" startAt="9"/>
            </a:pPr>
            <a:r>
              <a:rPr lang="en-US" sz="2400" b="1" dirty="0" smtClean="0">
                <a:solidFill>
                  <a:srgbClr val="0070C0"/>
                </a:solidFill>
              </a:rPr>
              <a:t> CONCLUSION</a:t>
            </a:r>
          </a:p>
          <a:p>
            <a:pPr marL="457200" indent="-457200">
              <a:buAutoNum type="arabicPeriod" startAt="9"/>
            </a:pPr>
            <a:r>
              <a:rPr lang="en-US" sz="2400" b="1" dirty="0" smtClean="0">
                <a:solidFill>
                  <a:srgbClr val="0070C0"/>
                </a:solidFill>
              </a:rPr>
              <a:t> REFERENCE.</a:t>
            </a:r>
          </a:p>
          <a:p>
            <a:endParaRPr lang="en-US" sz="2400" b="1" dirty="0" smtClean="0">
              <a:solidFill>
                <a:srgbClr val="0070C0"/>
              </a:solidFill>
            </a:endParaRPr>
          </a:p>
          <a:p>
            <a:endParaRPr lang="en-US" dirty="0"/>
          </a:p>
        </p:txBody>
      </p:sp>
    </p:spTree>
    <p:extLst>
      <p:ext uri="{BB962C8B-B14F-4D97-AF65-F5344CB8AC3E}">
        <p14:creationId xmlns:p14="http://schemas.microsoft.com/office/powerpoint/2010/main" val="65024887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4" y="126214"/>
            <a:ext cx="12802520" cy="584775"/>
          </a:xfrm>
          <a:prstGeom prst="rect">
            <a:avLst/>
          </a:prstGeom>
          <a:noFill/>
        </p:spPr>
        <p:txBody>
          <a:bodyPr wrap="square" rtlCol="0">
            <a:spAutoFit/>
          </a:bodyPr>
          <a:lstStyle/>
          <a:p>
            <a:r>
              <a:rPr lang="en-US" sz="3200" b="1" dirty="0" smtClean="0">
                <a:solidFill>
                  <a:srgbClr val="7030A0"/>
                </a:solidFill>
              </a:rPr>
              <a:t>                                         OBJECTIVE </a:t>
            </a:r>
            <a:endParaRPr lang="en-US" sz="3200" b="1" dirty="0">
              <a:solidFill>
                <a:srgbClr val="7030A0"/>
              </a:solidFill>
            </a:endParaRPr>
          </a:p>
        </p:txBody>
      </p:sp>
      <p:sp>
        <p:nvSpPr>
          <p:cNvPr id="5" name="TextBox 4"/>
          <p:cNvSpPr txBox="1"/>
          <p:nvPr/>
        </p:nvSpPr>
        <p:spPr>
          <a:xfrm>
            <a:off x="1103291" y="749626"/>
            <a:ext cx="11101588" cy="3416320"/>
          </a:xfrm>
          <a:prstGeom prst="rect">
            <a:avLst/>
          </a:prstGeom>
          <a:noFill/>
        </p:spPr>
        <p:txBody>
          <a:bodyPr wrap="square" rtlCol="0">
            <a:spAutoFit/>
          </a:bodyPr>
          <a:lstStyle/>
          <a:p>
            <a:pPr marL="342900" indent="-342900">
              <a:buAutoNum type="arabicPeriod"/>
            </a:pPr>
            <a:r>
              <a:rPr lang="en-US" sz="2400" b="1" dirty="0" smtClean="0">
                <a:solidFill>
                  <a:srgbClr val="0070C0"/>
                </a:solidFill>
              </a:rPr>
              <a:t>Firstly you don’t know about project in detail.</a:t>
            </a:r>
          </a:p>
          <a:p>
            <a:pPr marL="342900" indent="-342900">
              <a:buAutoNum type="arabicPeriod"/>
            </a:pPr>
            <a:r>
              <a:rPr lang="en-US" sz="2400" b="1" dirty="0" smtClean="0">
                <a:solidFill>
                  <a:srgbClr val="0070C0"/>
                </a:solidFill>
              </a:rPr>
              <a:t>Project is web based application </a:t>
            </a:r>
            <a:r>
              <a:rPr lang="en-US" sz="2400" b="1" dirty="0" err="1" smtClean="0">
                <a:solidFill>
                  <a:srgbClr val="0070C0"/>
                </a:solidFill>
              </a:rPr>
              <a:t>i.e</a:t>
            </a:r>
            <a:r>
              <a:rPr lang="en-US" sz="2400" b="1" dirty="0" smtClean="0">
                <a:solidFill>
                  <a:srgbClr val="0070C0"/>
                </a:solidFill>
              </a:rPr>
              <a:t> Equipment management system. </a:t>
            </a:r>
          </a:p>
          <a:p>
            <a:pPr marL="342900" indent="-342900">
              <a:buAutoNum type="arabicPeriod"/>
            </a:pPr>
            <a:r>
              <a:rPr lang="en-US" sz="2400" b="1" dirty="0" smtClean="0">
                <a:solidFill>
                  <a:srgbClr val="0070C0"/>
                </a:solidFill>
              </a:rPr>
              <a:t>As you know this project is for our college for maintaining the </a:t>
            </a:r>
            <a:r>
              <a:rPr lang="en-US" sz="2400" b="1" dirty="0" err="1" smtClean="0">
                <a:solidFill>
                  <a:srgbClr val="0070C0"/>
                </a:solidFill>
              </a:rPr>
              <a:t>equipments</a:t>
            </a:r>
            <a:r>
              <a:rPr lang="en-US" sz="2400" b="1" dirty="0" smtClean="0">
                <a:solidFill>
                  <a:srgbClr val="0070C0"/>
                </a:solidFill>
              </a:rPr>
              <a:t>.</a:t>
            </a:r>
          </a:p>
          <a:p>
            <a:pPr marL="342900" indent="-342900">
              <a:buAutoNum type="arabicPeriod"/>
            </a:pPr>
            <a:r>
              <a:rPr lang="en-US" sz="2400" b="1" dirty="0" smtClean="0">
                <a:solidFill>
                  <a:srgbClr val="0070C0"/>
                </a:solidFill>
              </a:rPr>
              <a:t>This project is made by the coding of PHP i.e. Personal Home Page.</a:t>
            </a:r>
          </a:p>
          <a:p>
            <a:r>
              <a:rPr lang="en-US" sz="2400" b="1" dirty="0" smtClean="0">
                <a:solidFill>
                  <a:srgbClr val="0070C0"/>
                </a:solidFill>
              </a:rPr>
              <a:t>5. In this project we have to collect record of every branch/Department Equipment</a:t>
            </a:r>
          </a:p>
          <a:p>
            <a:r>
              <a:rPr lang="en-US" sz="2400" b="1" dirty="0" smtClean="0">
                <a:solidFill>
                  <a:srgbClr val="0070C0"/>
                </a:solidFill>
              </a:rPr>
              <a:t>6. It will show reminder for </a:t>
            </a:r>
            <a:r>
              <a:rPr lang="en-US" sz="2400" b="1" dirty="0" err="1" smtClean="0">
                <a:solidFill>
                  <a:srgbClr val="0070C0"/>
                </a:solidFill>
              </a:rPr>
              <a:t>caliberation</a:t>
            </a:r>
            <a:r>
              <a:rPr lang="en-US" sz="2400" b="1" dirty="0" smtClean="0">
                <a:solidFill>
                  <a:srgbClr val="0070C0"/>
                </a:solidFill>
              </a:rPr>
              <a:t>.</a:t>
            </a:r>
          </a:p>
          <a:p>
            <a:r>
              <a:rPr lang="en-US" sz="2400" b="1" dirty="0" smtClean="0">
                <a:solidFill>
                  <a:srgbClr val="0070C0"/>
                </a:solidFill>
              </a:rPr>
              <a:t>7</a:t>
            </a:r>
            <a:r>
              <a:rPr lang="en-US" sz="2400" b="1" dirty="0" smtClean="0">
                <a:solidFill>
                  <a:srgbClr val="0070C0"/>
                </a:solidFill>
              </a:rPr>
              <a:t>. And in each department there is different labs.</a:t>
            </a:r>
          </a:p>
        </p:txBody>
      </p:sp>
    </p:spTree>
    <p:extLst>
      <p:ext uri="{BB962C8B-B14F-4D97-AF65-F5344CB8AC3E}">
        <p14:creationId xmlns:p14="http://schemas.microsoft.com/office/powerpoint/2010/main" val="376386349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290" y="584775"/>
            <a:ext cx="11798710" cy="6114494"/>
          </a:xfrm>
          <a:prstGeom prst="rect">
            <a:avLst/>
          </a:prstGeom>
        </p:spPr>
        <p:txBody>
          <a:bodyPr wrap="square">
            <a:spAutoFit/>
          </a:bodyPr>
          <a:lstStyle/>
          <a:p>
            <a:pPr marL="457200" indent="-457200" algn="just">
              <a:lnSpc>
                <a:spcPct val="150000"/>
              </a:lnSpc>
              <a:spcAft>
                <a:spcPts val="800"/>
              </a:spcAft>
              <a:buFont typeface="Arial" panose="020B0604020202020204" pitchFamily="34" charset="0"/>
              <a:buChar char="•"/>
            </a:pPr>
            <a:r>
              <a:rPr lang="en-US" sz="2800" b="1" dirty="0" smtClean="0">
                <a:solidFill>
                  <a:srgbClr val="0070C0"/>
                </a:solidFill>
                <a:latin typeface="+mj-lt"/>
                <a:ea typeface="Calibri" panose="020F0502020204030204" pitchFamily="34" charset="0"/>
                <a:cs typeface="Mangal" panose="02040503050203030202" pitchFamily="18" charset="0"/>
              </a:rPr>
              <a:t> In Equipment Management </a:t>
            </a:r>
            <a:r>
              <a:rPr lang="en-US" sz="2800" b="1" dirty="0">
                <a:solidFill>
                  <a:srgbClr val="0070C0"/>
                </a:solidFill>
                <a:latin typeface="+mj-lt"/>
                <a:ea typeface="Calibri" panose="020F0502020204030204" pitchFamily="34" charset="0"/>
                <a:cs typeface="Mangal" panose="02040503050203030202" pitchFamily="18" charset="0"/>
              </a:rPr>
              <a:t>system we are managing equipment which are Available in different labs of different branches .</a:t>
            </a:r>
          </a:p>
          <a:p>
            <a:pPr marL="342900" indent="-342900" algn="just">
              <a:lnSpc>
                <a:spcPct val="150000"/>
              </a:lnSpc>
              <a:spcAft>
                <a:spcPts val="800"/>
              </a:spcAft>
              <a:buFont typeface="Arial" panose="020B0604020202020204" pitchFamily="34" charset="0"/>
              <a:buChar char="•"/>
            </a:pPr>
            <a:r>
              <a:rPr lang="en-US" sz="2800" b="1" dirty="0" smtClean="0">
                <a:solidFill>
                  <a:srgbClr val="0070C0"/>
                </a:solidFill>
                <a:latin typeface="+mj-lt"/>
                <a:ea typeface="Calibri" panose="020F0502020204030204" pitchFamily="34" charset="0"/>
                <a:cs typeface="Mangal" panose="02040503050203030202" pitchFamily="18" charset="0"/>
              </a:rPr>
              <a:t>It will </a:t>
            </a:r>
            <a:r>
              <a:rPr lang="en-US" sz="2800" b="1" dirty="0">
                <a:solidFill>
                  <a:srgbClr val="0070C0"/>
                </a:solidFill>
                <a:latin typeface="+mj-lt"/>
                <a:ea typeface="Calibri" panose="020F0502020204030204" pitchFamily="34" charset="0"/>
                <a:cs typeface="Mangal" panose="02040503050203030202" pitchFamily="18" charset="0"/>
              </a:rPr>
              <a:t>show all equipment are properly working or not . This software will help to know total number of equipment's present in </a:t>
            </a:r>
            <a:r>
              <a:rPr lang="en-US" sz="2800" b="1" dirty="0">
                <a:solidFill>
                  <a:srgbClr val="0070C0"/>
                </a:solidFill>
                <a:ea typeface="Calibri" panose="020F0502020204030204" pitchFamily="34" charset="0"/>
                <a:cs typeface="Mangal" panose="02040503050203030202" pitchFamily="18" charset="0"/>
              </a:rPr>
              <a:t>the college regarding different labs.</a:t>
            </a:r>
          </a:p>
          <a:p>
            <a:pPr marL="342900" indent="-342900" algn="just">
              <a:lnSpc>
                <a:spcPct val="150000"/>
              </a:lnSpc>
              <a:spcAft>
                <a:spcPts val="800"/>
              </a:spcAft>
              <a:buFont typeface="Arial" panose="020B0604020202020204" pitchFamily="34" charset="0"/>
              <a:buChar char="•"/>
            </a:pPr>
            <a:r>
              <a:rPr lang="en-US" sz="2800" b="1" dirty="0">
                <a:solidFill>
                  <a:srgbClr val="0070C0"/>
                </a:solidFill>
                <a:ea typeface="Calibri" panose="020F0502020204030204" pitchFamily="34" charset="0"/>
                <a:cs typeface="Mangal" panose="02040503050203030202" pitchFamily="18" charset="0"/>
              </a:rPr>
              <a:t>The system provides graphical representation of the entire college. The purpose of the system is to collect variable equipment data to facilitate equipment utilization improvement.</a:t>
            </a:r>
          </a:p>
        </p:txBody>
      </p:sp>
      <p:sp>
        <p:nvSpPr>
          <p:cNvPr id="5" name="TextBox 4"/>
          <p:cNvSpPr txBox="1"/>
          <p:nvPr/>
        </p:nvSpPr>
        <p:spPr>
          <a:xfrm>
            <a:off x="1089512" y="0"/>
            <a:ext cx="8465574" cy="584775"/>
          </a:xfrm>
          <a:prstGeom prst="rect">
            <a:avLst/>
          </a:prstGeom>
          <a:noFill/>
        </p:spPr>
        <p:txBody>
          <a:bodyPr wrap="square" rtlCol="0">
            <a:spAutoFit/>
          </a:bodyPr>
          <a:lstStyle/>
          <a:p>
            <a:r>
              <a:rPr lang="en-US" sz="2400" b="1" dirty="0" smtClean="0">
                <a:solidFill>
                  <a:srgbClr val="7030A0"/>
                </a:solidFill>
              </a:rPr>
              <a:t>                                        </a:t>
            </a:r>
            <a:r>
              <a:rPr lang="en-US" sz="3200" b="1" dirty="0" smtClean="0">
                <a:solidFill>
                  <a:srgbClr val="7030A0"/>
                </a:solidFill>
              </a:rPr>
              <a:t>INTRODUCTION</a:t>
            </a:r>
            <a:endParaRPr lang="en-US" sz="2400" b="1" dirty="0">
              <a:solidFill>
                <a:srgbClr val="7030A0"/>
              </a:solidFill>
            </a:endParaRPr>
          </a:p>
        </p:txBody>
      </p:sp>
    </p:spTree>
    <p:extLst>
      <p:ext uri="{BB962C8B-B14F-4D97-AF65-F5344CB8AC3E}">
        <p14:creationId xmlns:p14="http://schemas.microsoft.com/office/powerpoint/2010/main" val="195155308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223" y="2231950"/>
            <a:ext cx="9839458" cy="1938992"/>
          </a:xfrm>
          <a:prstGeom prst="rect">
            <a:avLst/>
          </a:prstGeom>
        </p:spPr>
        <p:txBody>
          <a:bodyPr wrap="square">
            <a:spAutoFit/>
          </a:bodyPr>
          <a:lstStyle/>
          <a:p>
            <a:r>
              <a:rPr lang="en-US" sz="3200" b="1" dirty="0" smtClean="0">
                <a:solidFill>
                  <a:srgbClr val="7030A0"/>
                </a:solidFill>
              </a:rPr>
              <a:t>                    LITERATURE  </a:t>
            </a:r>
            <a:r>
              <a:rPr lang="en-US" sz="3200" b="1" dirty="0">
                <a:solidFill>
                  <a:srgbClr val="7030A0"/>
                </a:solidFill>
              </a:rPr>
              <a:t>SURVEY</a:t>
            </a:r>
          </a:p>
          <a:p>
            <a:pPr algn="just"/>
            <a:r>
              <a:rPr lang="en-US" sz="2000" b="1" dirty="0" smtClean="0">
                <a:solidFill>
                  <a:srgbClr val="0070C0"/>
                </a:solidFill>
              </a:rPr>
              <a:t>  </a:t>
            </a:r>
          </a:p>
          <a:p>
            <a:pPr algn="just"/>
            <a:endParaRPr lang="en-US" sz="2000" b="1" dirty="0">
              <a:solidFill>
                <a:srgbClr val="0070C0"/>
              </a:solidFill>
            </a:endParaRPr>
          </a:p>
          <a:p>
            <a:pPr marL="342900" indent="-342900" algn="just">
              <a:buFont typeface="Arial" pitchFamily="34" charset="0"/>
              <a:buChar char="•"/>
            </a:pPr>
            <a:r>
              <a:rPr lang="en-US" sz="2000" b="1" dirty="0" smtClean="0">
                <a:solidFill>
                  <a:srgbClr val="0070C0"/>
                </a:solidFill>
              </a:rPr>
              <a:t>    </a:t>
            </a:r>
            <a:r>
              <a:rPr lang="en-US" sz="2000" b="1" dirty="0">
                <a:solidFill>
                  <a:srgbClr val="0070C0"/>
                </a:solidFill>
              </a:rPr>
              <a:t>It is </a:t>
            </a:r>
            <a:r>
              <a:rPr lang="en-US" sz="2400" b="1" dirty="0">
                <a:solidFill>
                  <a:srgbClr val="0070C0"/>
                </a:solidFill>
              </a:rPr>
              <a:t>used in industries, hospitals , colleges,</a:t>
            </a:r>
          </a:p>
          <a:p>
            <a:pPr marL="342900" indent="-342900" algn="just">
              <a:buFont typeface="Arial" pitchFamily="34" charset="0"/>
              <a:buChar char="•"/>
            </a:pPr>
            <a:r>
              <a:rPr lang="en-US" sz="2400" b="1" dirty="0">
                <a:solidFill>
                  <a:srgbClr val="0070C0"/>
                </a:solidFill>
              </a:rPr>
              <a:t>    Like for example In company it is </a:t>
            </a:r>
            <a:r>
              <a:rPr lang="en-US" sz="2400" b="1" dirty="0" smtClean="0">
                <a:solidFill>
                  <a:srgbClr val="0070C0"/>
                </a:solidFill>
              </a:rPr>
              <a:t>used.</a:t>
            </a:r>
            <a:endParaRPr lang="en-US" sz="2400" b="1" dirty="0">
              <a:solidFill>
                <a:srgbClr val="0070C0"/>
              </a:solidFill>
            </a:endParaRPr>
          </a:p>
        </p:txBody>
      </p:sp>
    </p:spTree>
    <p:extLst>
      <p:ext uri="{BB962C8B-B14F-4D97-AF65-F5344CB8AC3E}">
        <p14:creationId xmlns:p14="http://schemas.microsoft.com/office/powerpoint/2010/main" val="419456924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0181" y="280219"/>
            <a:ext cx="6223819" cy="369332"/>
          </a:xfrm>
          <a:prstGeom prst="rect">
            <a:avLst/>
          </a:prstGeom>
          <a:noFill/>
        </p:spPr>
        <p:txBody>
          <a:bodyPr wrap="square" rtlCol="0">
            <a:spAutoFit/>
          </a:bodyPr>
          <a:lstStyle/>
          <a:p>
            <a:r>
              <a:rPr lang="en-US" dirty="0" smtClean="0"/>
              <a:t>                 </a:t>
            </a:r>
            <a:endParaRPr lang="en-US" b="1" dirty="0">
              <a:solidFill>
                <a:srgbClr val="7030A0"/>
              </a:solidFill>
            </a:endParaRPr>
          </a:p>
        </p:txBody>
      </p:sp>
      <p:sp>
        <p:nvSpPr>
          <p:cNvPr id="2" name="TextBox 1"/>
          <p:cNvSpPr txBox="1"/>
          <p:nvPr/>
        </p:nvSpPr>
        <p:spPr>
          <a:xfrm>
            <a:off x="0" y="-22795"/>
            <a:ext cx="10322560" cy="584775"/>
          </a:xfrm>
          <a:prstGeom prst="rect">
            <a:avLst/>
          </a:prstGeom>
          <a:noFill/>
        </p:spPr>
        <p:txBody>
          <a:bodyPr wrap="square" rtlCol="0">
            <a:spAutoFit/>
          </a:bodyPr>
          <a:lstStyle/>
          <a:p>
            <a:r>
              <a:rPr lang="en-US" sz="3200" b="1" dirty="0" smtClean="0">
                <a:solidFill>
                  <a:srgbClr val="7030A0"/>
                </a:solidFill>
              </a:rPr>
              <a:t>                          EXISTING AND PROPOSED SYSTEM</a:t>
            </a:r>
            <a:endParaRPr lang="en-US" sz="3200" b="1" dirty="0">
              <a:solidFill>
                <a:srgbClr val="7030A0"/>
              </a:solidFill>
            </a:endParaRPr>
          </a:p>
        </p:txBody>
      </p:sp>
      <p:sp>
        <p:nvSpPr>
          <p:cNvPr id="3" name="Rectangle 2"/>
          <p:cNvSpPr/>
          <p:nvPr/>
        </p:nvSpPr>
        <p:spPr>
          <a:xfrm>
            <a:off x="179930" y="864994"/>
            <a:ext cx="11704320" cy="2726772"/>
          </a:xfrm>
          <a:prstGeom prst="rect">
            <a:avLst/>
          </a:prstGeom>
        </p:spPr>
        <p:txBody>
          <a:bodyPr wrap="square">
            <a:spAutoFit/>
          </a:bodyPr>
          <a:lstStyle/>
          <a:p>
            <a:pPr marL="342900" lvl="0" indent="-342900">
              <a:lnSpc>
                <a:spcPct val="107000"/>
              </a:lnSpc>
              <a:buFont typeface="+mj-lt"/>
              <a:buAutoNum type="arabi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Existing </a:t>
            </a:r>
            <a:r>
              <a:rPr lang="en-US" sz="28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System.</a:t>
            </a:r>
            <a:endParaRPr lang="en-US" sz="2000" b="1" dirty="0" smtClean="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1143000" marR="0" lvl="2" indent="-228600">
              <a:lnSpc>
                <a:spcPct val="107000"/>
              </a:lnSpc>
              <a:spcBef>
                <a:spcPts val="0"/>
              </a:spcBef>
              <a:spcAft>
                <a:spcPts val="0"/>
              </a:spcAft>
              <a:buFont typeface="+mj-lt"/>
              <a:buAutoNum type="romanLcPeriod"/>
            </a:pPr>
            <a:r>
              <a:rPr lang="en-US" sz="28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 </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Because, data stored on the pc will have to be sent manually </a:t>
            </a:r>
            <a:r>
              <a:rPr lang="en-US" sz="2800" b="1" dirty="0" err="1">
                <a:solidFill>
                  <a:srgbClr val="0070C0"/>
                </a:solidFill>
                <a:latin typeface="Calibri" panose="020F0502020204030204" pitchFamily="34" charset="0"/>
                <a:ea typeface="Calibri" panose="020F0502020204030204" pitchFamily="34" charset="0"/>
                <a:cs typeface="Arial" panose="020B0604020202020204" pitchFamily="34" charset="0"/>
              </a:rPr>
              <a:t>everytime</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 to any authority when he needs it.</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1143000" marR="0" lvl="2" indent="-228600">
              <a:lnSpc>
                <a:spcPct val="107000"/>
              </a:lnSpc>
              <a:spcBef>
                <a:spcPts val="0"/>
              </a:spcBef>
              <a:spcAft>
                <a:spcPts val="0"/>
              </a:spcAft>
              <a:buFont typeface="+mj-lt"/>
              <a:buAutoNum type="roman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The data will be lost if the pc crashes.</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1143000" marR="0" lvl="2" indent="-228600">
              <a:lnSpc>
                <a:spcPct val="107000"/>
              </a:lnSpc>
              <a:spcBef>
                <a:spcPts val="0"/>
              </a:spcBef>
              <a:spcAft>
                <a:spcPts val="800"/>
              </a:spcAft>
              <a:buFont typeface="+mj-lt"/>
              <a:buAutoNum type="roman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When stored on the server the data is more secure.</a:t>
            </a:r>
            <a:endParaRPr lang="en-US" sz="20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4209411"/>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0240" y="324392"/>
            <a:ext cx="11399520" cy="3056286"/>
          </a:xfrm>
          <a:prstGeom prst="rect">
            <a:avLst/>
          </a:prstGeom>
        </p:spPr>
        <p:txBody>
          <a:bodyPr wrap="square">
            <a:spAutoFit/>
          </a:bodyPr>
          <a:lstStyle/>
          <a:p>
            <a:pPr marL="571500" lvl="0" indent="-571500">
              <a:lnSpc>
                <a:spcPct val="107000"/>
              </a:lnSpc>
              <a:buFont typeface="Arial" pitchFamily="34" charset="0"/>
              <a:buChar char="•"/>
            </a:pPr>
            <a:r>
              <a:rPr lang="en-US" sz="3600" b="1" dirty="0" smtClean="0">
                <a:solidFill>
                  <a:srgbClr val="7030A0"/>
                </a:solidFill>
                <a:latin typeface="Calibri" panose="020F0502020204030204" pitchFamily="34" charset="0"/>
                <a:ea typeface="Calibri" panose="020F0502020204030204" pitchFamily="34" charset="0"/>
                <a:cs typeface="Arial" panose="020B0604020202020204" pitchFamily="34" charset="0"/>
              </a:rPr>
              <a:t>                                  Proposed </a:t>
            </a:r>
            <a:r>
              <a:rPr lang="en-US" sz="3600" b="1" dirty="0">
                <a:solidFill>
                  <a:srgbClr val="7030A0"/>
                </a:solidFill>
                <a:latin typeface="Calibri" panose="020F0502020204030204" pitchFamily="34" charset="0"/>
                <a:ea typeface="Calibri" panose="020F0502020204030204" pitchFamily="34" charset="0"/>
                <a:cs typeface="Arial" panose="020B0604020202020204" pitchFamily="34" charset="0"/>
              </a:rPr>
              <a:t>System</a:t>
            </a:r>
            <a:endParaRPr lang="en-US" sz="2800" b="1" dirty="0">
              <a:solidFill>
                <a:srgbClr val="7030A0"/>
              </a:solidFill>
              <a:latin typeface="Calibri" panose="020F0502020204030204" pitchFamily="34" charset="0"/>
              <a:ea typeface="Calibri" panose="020F0502020204030204" pitchFamily="34" charset="0"/>
              <a:cs typeface="Arial" panose="020B0604020202020204" pitchFamily="34" charset="0"/>
            </a:endParaRPr>
          </a:p>
          <a:p>
            <a:pPr marL="1028700" marR="0" lvl="1" indent="-571500">
              <a:lnSpc>
                <a:spcPct val="107000"/>
              </a:lnSpc>
              <a:spcBef>
                <a:spcPts val="0"/>
              </a:spcBef>
              <a:spcAft>
                <a:spcPts val="0"/>
              </a:spcAft>
              <a:buFont typeface="Arial" pitchFamily="34" charset="0"/>
              <a:buChar char="•"/>
            </a:pPr>
            <a:r>
              <a:rPr lang="en-US" sz="36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It will </a:t>
            </a:r>
            <a:r>
              <a:rPr lang="en-US" sz="36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improve </a:t>
            </a:r>
            <a:r>
              <a:rPr lang="en-US" sz="3600" b="1" dirty="0">
                <a:solidFill>
                  <a:srgbClr val="0070C0"/>
                </a:solidFill>
                <a:latin typeface="Calibri" panose="020F0502020204030204" pitchFamily="34" charset="0"/>
                <a:ea typeface="Calibri" panose="020F0502020204030204" pitchFamily="34" charset="0"/>
                <a:cs typeface="Arial" panose="020B0604020202020204" pitchFamily="34" charset="0"/>
              </a:rPr>
              <a:t>the present </a:t>
            </a:r>
            <a:r>
              <a:rPr lang="en-US" sz="36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scenario because our application is web based and existing system was not has access to web.</a:t>
            </a:r>
            <a:endPar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1028700" marR="0" lvl="1" indent="-571500">
              <a:lnSpc>
                <a:spcPct val="107000"/>
              </a:lnSpc>
              <a:spcBef>
                <a:spcPts val="0"/>
              </a:spcBef>
              <a:spcAft>
                <a:spcPts val="0"/>
              </a:spcAft>
              <a:buFont typeface="Arial" pitchFamily="34" charset="0"/>
              <a:buChar char="•"/>
            </a:pPr>
            <a:r>
              <a:rPr lang="en-US" sz="3600" b="1" dirty="0" smtClean="0">
                <a:solidFill>
                  <a:srgbClr val="0070C0"/>
                </a:solidFill>
                <a:latin typeface="Calibri" panose="020F0502020204030204" pitchFamily="34" charset="0"/>
                <a:ea typeface="Calibri" panose="020F0502020204030204" pitchFamily="34" charset="0"/>
                <a:cs typeface="Arial" panose="020B0604020202020204" pitchFamily="34" charset="0"/>
              </a:rPr>
              <a:t>It reduces the manual work or paper work.</a:t>
            </a:r>
            <a:endPar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03758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7583" y="663849"/>
            <a:ext cx="10522039" cy="3553858"/>
          </a:xfrm>
          <a:prstGeom prst="rect">
            <a:avLst/>
          </a:prstGeom>
        </p:spPr>
        <p:txBody>
          <a:bodyPr wrap="square">
            <a:spAutoFit/>
          </a:bodyPr>
          <a:lstStyle/>
          <a:p>
            <a:pPr lvl="0">
              <a:lnSpc>
                <a:spcPct val="107000"/>
              </a:lnSpc>
            </a:pPr>
            <a:r>
              <a:rPr lang="en-US" sz="3600" b="1" dirty="0" smtClean="0">
                <a:solidFill>
                  <a:srgbClr val="7030A0"/>
                </a:solidFill>
                <a:latin typeface="Calibri" panose="020F0502020204030204" pitchFamily="34" charset="0"/>
                <a:ea typeface="Calibri" panose="020F0502020204030204" pitchFamily="34" charset="0"/>
                <a:cs typeface="Arial" panose="020B0604020202020204" pitchFamily="34" charset="0"/>
              </a:rPr>
              <a:t>                      Module </a:t>
            </a:r>
            <a:r>
              <a:rPr lang="en-US" sz="3600" b="1" dirty="0">
                <a:solidFill>
                  <a:srgbClr val="7030A0"/>
                </a:solidFill>
                <a:latin typeface="Calibri" panose="020F0502020204030204" pitchFamily="34" charset="0"/>
                <a:ea typeface="Calibri" panose="020F0502020204030204" pitchFamily="34" charset="0"/>
                <a:cs typeface="Arial" panose="020B0604020202020204" pitchFamily="34" charset="0"/>
              </a:rPr>
              <a:t>of our application</a:t>
            </a:r>
            <a:endParaRPr lang="en-US" sz="2800" b="1" dirty="0">
              <a:solidFill>
                <a:srgbClr val="7030A0"/>
              </a:solidFill>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Addition of the </a:t>
            </a:r>
            <a:r>
              <a:rPr lang="en-US" sz="2800" b="1" dirty="0" err="1">
                <a:solidFill>
                  <a:srgbClr val="0070C0"/>
                </a:solidFill>
                <a:latin typeface="Calibri" panose="020F0502020204030204" pitchFamily="34" charset="0"/>
                <a:ea typeface="Calibri" panose="020F0502020204030204" pitchFamily="34" charset="0"/>
                <a:cs typeface="Arial" panose="020B0604020202020204" pitchFamily="34" charset="0"/>
              </a:rPr>
              <a:t>equipments</a:t>
            </a: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 Its fields</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Transferring the </a:t>
            </a:r>
            <a:r>
              <a:rPr lang="en-US" sz="2800" b="1" dirty="0" err="1">
                <a:solidFill>
                  <a:srgbClr val="0070C0"/>
                </a:solidFill>
                <a:latin typeface="Calibri" panose="020F0502020204030204" pitchFamily="34" charset="0"/>
                <a:ea typeface="Calibri" panose="020F0502020204030204" pitchFamily="34" charset="0"/>
                <a:cs typeface="Arial" panose="020B0604020202020204" pitchFamily="34" charset="0"/>
              </a:rPr>
              <a:t>equipments</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Verification report generation</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D18 generation</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2800" b="1" dirty="0">
                <a:solidFill>
                  <a:srgbClr val="0070C0"/>
                </a:solidFill>
                <a:latin typeface="Calibri" panose="020F0502020204030204" pitchFamily="34" charset="0"/>
                <a:ea typeface="Calibri" panose="020F0502020204030204" pitchFamily="34" charset="0"/>
                <a:cs typeface="Arial" panose="020B0604020202020204" pitchFamily="34" charset="0"/>
              </a:rPr>
              <a:t>Staff management by the respective HOD.</a:t>
            </a:r>
            <a:endParaRPr lang="en-US" sz="2000" b="1"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7711417"/>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555</TotalTime>
  <Words>991</Words>
  <Application>Microsoft Office PowerPoint</Application>
  <PresentationFormat>Custom</PresentationFormat>
  <Paragraphs>122</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Wisp</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MKCL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MKCL</dc:creator>
  <cp:lastModifiedBy>abc</cp:lastModifiedBy>
  <cp:revision>80</cp:revision>
  <dcterms:created xsi:type="dcterms:W3CDTF">2017-01-30T12:03:46Z</dcterms:created>
  <dcterms:modified xsi:type="dcterms:W3CDTF">2017-02-07T09:25:18Z</dcterms:modified>
</cp:coreProperties>
</file>