
<file path=[Content_Types].xml><?xml version="1.0" encoding="utf-8"?>
<Types xmlns="http://schemas.openxmlformats.org/package/2006/content-types">
  <Default Extension="xml" ContentType="application/vnd.openxmlformats-officedocument.extended-properties+xml"/>
  <Default Extension="png" ContentType="image/png"/>
  <Default Extension="tif" ContentType="image/tif"/>
  <Default Extension="rels" ContentType="application/vnd.openxmlformats-package.relationships+xml"/>
  <Override PartName="/docProps/core.xml" ContentType="application/vnd.openxmlformats-package.core-properties+xml"/>
  <Override PartName="/ppt/presentation.xml" ContentType="application/vnd.openxmlformats-officedocument.presentationml.presentation.main+xml"/>
  <Override PartName="/ppt/slides/slide7.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2.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slides/slide6.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slides/slide1.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slides/slide5.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viewProps.xml" ContentType="application/vnd.openxmlformats-officedocument.presentationml.viewProps+xml"/>
  <Override PartName="/ppt/slides/slide9.xml" ContentType="application/vnd.openxmlformats-officedocument.presentationml.slide+xml"/>
  <Override PartName="/ppt/comments/comment1.xml" ContentType="application/vnd.openxmlformats-officedocument.presentationml.comments+xml"/>
  <Override PartName="/ppt/slides/slide18.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80" r:id="rId4"/>
    <p:sldId id="258" r:id="rId5"/>
    <p:sldId id="259" r:id="rId6"/>
    <p:sldId id="260" r:id="rId7"/>
    <p:sldId id="261" r:id="rId8"/>
    <p:sldId id="273" r:id="rId9"/>
    <p:sldId id="263" r:id="rId10"/>
    <p:sldId id="264" r:id="rId11"/>
    <p:sldId id="265" r:id="rId12"/>
    <p:sldId id="266" r:id="rId13"/>
    <p:sldId id="274" r:id="rId14"/>
    <p:sldId id="275" r:id="rId15"/>
    <p:sldId id="276" r:id="rId16"/>
    <p:sldId id="279" r:id="rId17"/>
    <p:sldId id="277" r:id="rId18"/>
    <p:sldId id="278"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sekaren S.K" initials="RS" lastIdx="1" clrIdx="0"/>
  <p:cmAuthor id="1" name="Arun U" initials="AU" lastIdx="1" clrIdx="1">
    <p:extLst>
      <p:ext uri="{19B8F6BF-5375-455C-9EA6-DF929625EA0E}">
        <p15:presenceInfo xmlns:p15="http://schemas.microsoft.com/office/powerpoint/2012/main" userId="38b4ca4a817dab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380" y="44"/>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7.xml" Id="rId8" /><Relationship Type="http://schemas.openxmlformats.org/officeDocument/2006/relationships/slide" Target="/ppt/slides/slide12.xml" Id="rId13" /><Relationship Type="http://schemas.openxmlformats.org/officeDocument/2006/relationships/slide" Target="/ppt/slides/slide17.xml" Id="rId18" /><Relationship Type="http://schemas.openxmlformats.org/officeDocument/2006/relationships/slide" Target="/ppt/slides/slide2.xml" Id="rId3" /><Relationship Type="http://schemas.openxmlformats.org/officeDocument/2006/relationships/commentAuthors" Target="/ppt/commentAuthors.xml" Id="rId21" /><Relationship Type="http://schemas.openxmlformats.org/officeDocument/2006/relationships/slide" Target="/ppt/slides/slide6.xml" Id="rId7" /><Relationship Type="http://schemas.openxmlformats.org/officeDocument/2006/relationships/slide" Target="/ppt/slides/slide11.xml" Id="rId12" /><Relationship Type="http://schemas.openxmlformats.org/officeDocument/2006/relationships/slide" Target="/ppt/slides/slide16.xml" Id="rId17" /><Relationship Type="http://schemas.openxmlformats.org/officeDocument/2006/relationships/tableStyles" Target="/ppt/tableStyles.xml" Id="rId25" /><Relationship Type="http://schemas.openxmlformats.org/officeDocument/2006/relationships/slide" Target="/ppt/slides/slide1.xml" Id="rId2" /><Relationship Type="http://schemas.openxmlformats.org/officeDocument/2006/relationships/slide" Target="/ppt/slides/slide15.xml" Id="rId16" /><Relationship Type="http://schemas.openxmlformats.org/officeDocument/2006/relationships/notesMaster" Target="/ppt/notesMasters/notesMaster1.xml" Id="rId20" /><Relationship Type="http://schemas.openxmlformats.org/officeDocument/2006/relationships/slideMaster" Target="/ppt/slideMasters/slideMaster1.xml" Id="rId1" /><Relationship Type="http://schemas.openxmlformats.org/officeDocument/2006/relationships/slide" Target="/ppt/slides/slide5.xml" Id="rId6" /><Relationship Type="http://schemas.openxmlformats.org/officeDocument/2006/relationships/slide" Target="/ppt/slides/slide10.xml" Id="rId11" /><Relationship Type="http://schemas.openxmlformats.org/officeDocument/2006/relationships/theme" Target="/ppt/theme/theme1.xml" Id="rId24" /><Relationship Type="http://schemas.openxmlformats.org/officeDocument/2006/relationships/slide" Target="/ppt/slides/slide4.xml" Id="rId5" /><Relationship Type="http://schemas.openxmlformats.org/officeDocument/2006/relationships/slide" Target="/ppt/slides/slide14.xml" Id="rId15" /><Relationship Type="http://schemas.openxmlformats.org/officeDocument/2006/relationships/viewProps" Target="/ppt/viewProps.xml" Id="rId23" /><Relationship Type="http://schemas.openxmlformats.org/officeDocument/2006/relationships/slide" Target="/ppt/slides/slide9.xml" Id="rId10" /><Relationship Type="http://schemas.openxmlformats.org/officeDocument/2006/relationships/slide" Target="/ppt/slides/slide18.xml" Id="rId19" /><Relationship Type="http://schemas.openxmlformats.org/officeDocument/2006/relationships/slide" Target="/ppt/slides/slide3.xml" Id="rId4" /><Relationship Type="http://schemas.openxmlformats.org/officeDocument/2006/relationships/slide" Target="/ppt/slides/slide8.xml" Id="rId9" /><Relationship Type="http://schemas.openxmlformats.org/officeDocument/2006/relationships/slide" Target="/ppt/slides/slide13.xml" Id="rId14" /><Relationship Type="http://schemas.openxmlformats.org/officeDocument/2006/relationships/presProps" Target="/ppt/presProps.xml" Id="rId22"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16T09:33:57.779" idx="1">
    <p:pos x="10" y="10"/>
    <p:text/>
    <p:extLst>
      <p:ext uri="{C676402C-5697-4E1C-873F-D02D1690AC5C}">
        <p15:threadingInfo xmlns:p15="http://schemas.microsoft.com/office/powerpoint/2012/main" timeZoneBias="-330"/>
      </p:ext>
    </p:extLst>
  </p:cm>
</p:cmLst>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7.xml" Id="rId7" /><Relationship Type="http://schemas.openxmlformats.org/officeDocument/2006/relationships/theme" Target="/ppt/theme/theme1.xml" Id="rId10" /></Relationships>
</file>

<file path=ppt/slideMasters/slideMaster1.xml><?xml version="1.0" encoding="utf-8"?>
<p:sldMaster xmlns:m="http://schemas.openxmlformats.org/officeDocument/2006/math" xmlns:a14="http://schemas.microsoft.com/office/drawing/2010/main" xmlns:ma14="http://schemas.microsoft.com/office/mac/drawingml/2011/main"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5" r:id="rId7"/>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0.xml.rels>&#65279;<?xml version="1.0" encoding="utf-8"?><Relationships xmlns="http://schemas.openxmlformats.org/package/2006/relationships"><Relationship Type="http://schemas.openxmlformats.org/officeDocument/2006/relationships/image" Target="/ppt/media/image10.png" Id="rId3" /><Relationship Type="http://schemas.openxmlformats.org/officeDocument/2006/relationships/image" Target="/ppt/media/image9.png" Id="rId2" /><Relationship Type="http://schemas.openxmlformats.org/officeDocument/2006/relationships/slideLayout" Target="/ppt/slideLayouts/slideLayout7.xml" Id="rId1" /></Relationships>
</file>

<file path=ppt/slides/_rels/slide11.xml.rels>&#65279;<?xml version="1.0" encoding="utf-8"?><Relationships xmlns="http://schemas.openxmlformats.org/package/2006/relationships"><Relationship Type="http://schemas.openxmlformats.org/officeDocument/2006/relationships/image" Target="/ppt/media/image12.png" Id="rId3" /><Relationship Type="http://schemas.openxmlformats.org/officeDocument/2006/relationships/image" Target="/ppt/media/image11.png" Id="rId2" /><Relationship Type="http://schemas.openxmlformats.org/officeDocument/2006/relationships/slideLayout" Target="/ppt/slideLayouts/slideLayout7.xml" Id="rId1" /></Relationships>
</file>

<file path=ppt/slides/_rels/slide12.xml.rels>&#65279;<?xml version="1.0" encoding="utf-8"?><Relationships xmlns="http://schemas.openxmlformats.org/package/2006/relationships"><Relationship Type="http://schemas.openxmlformats.org/officeDocument/2006/relationships/image" Target="/ppt/media/image13.png" Id="rId2" /><Relationship Type="http://schemas.openxmlformats.org/officeDocument/2006/relationships/slideLayout" Target="/ppt/slideLayouts/slideLayout7.xml" Id="rId1" /></Relationships>
</file>

<file path=ppt/slides/_rels/slide13.xml.rels>&#65279;<?xml version="1.0" encoding="utf-8"?><Relationships xmlns="http://schemas.openxmlformats.org/package/2006/relationships"><Relationship Type="http://schemas.openxmlformats.org/officeDocument/2006/relationships/image" Target="/ppt/media/image15.png" Id="rId3" /><Relationship Type="http://schemas.openxmlformats.org/officeDocument/2006/relationships/image" Target="/ppt/media/image14.png" Id="rId2" /><Relationship Type="http://schemas.openxmlformats.org/officeDocument/2006/relationships/slideLayout" Target="/ppt/slideLayouts/slideLayout7.xml" Id="rId1" /><Relationship Type="http://schemas.openxmlformats.org/officeDocument/2006/relationships/image" Target="/ppt/media/image16.png" Id="rId4" /></Relationships>
</file>

<file path=ppt/slides/_rels/slide1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5.xml.rels>&#65279;<?xml version="1.0" encoding="utf-8"?><Relationships xmlns="http://schemas.openxmlformats.org/package/2006/relationships"><Relationship Type="http://schemas.openxmlformats.org/officeDocument/2006/relationships/image" Target="/ppt/media/image18.png" Id="rId3" /><Relationship Type="http://schemas.openxmlformats.org/officeDocument/2006/relationships/image" Target="/ppt/media/image17.png" Id="rId2" /><Relationship Type="http://schemas.openxmlformats.org/officeDocument/2006/relationships/slideLayout" Target="/ppt/slideLayouts/slideLayout7.xml" Id="rId1" /><Relationship Type="http://schemas.openxmlformats.org/officeDocument/2006/relationships/image" Target="/ppt/media/image19.png" Id="rId4" /></Relationships>
</file>

<file path=ppt/slides/_rels/slide16.xml.rels>&#65279;<?xml version="1.0" encoding="utf-8"?><Relationships xmlns="http://schemas.openxmlformats.org/package/2006/relationships"><Relationship Type="http://schemas.openxmlformats.org/officeDocument/2006/relationships/image" Target="/ppt/media/image21.png" Id="rId3" /><Relationship Type="http://schemas.openxmlformats.org/officeDocument/2006/relationships/image" Target="/ppt/media/image20.png" Id="rId2" /><Relationship Type="http://schemas.openxmlformats.org/officeDocument/2006/relationships/slideLayout" Target="/ppt/slideLayouts/slideLayout7.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xml.rels>&#65279;<?xml version="1.0" encoding="utf-8"?><Relationships xmlns="http://schemas.openxmlformats.org/package/2006/relationships"><Relationship Type="http://schemas.openxmlformats.org/officeDocument/2006/relationships/image" Target="/ppt/media/image2.png" Id="rId3" /><Relationship Type="http://schemas.openxmlformats.org/officeDocument/2006/relationships/image" Target="/ppt/media/image1.png" Id="rId2" /><Relationship Type="http://schemas.openxmlformats.org/officeDocument/2006/relationships/slideLayout" Target="/ppt/slideLayouts/slideLayout7.xml" Id="rId1" /></Relationships>
</file>

<file path=ppt/slides/_rels/slide7.xml.rels>&#65279;<?xml version="1.0" encoding="utf-8"?><Relationships xmlns="http://schemas.openxmlformats.org/package/2006/relationships"><Relationship Type="http://schemas.openxmlformats.org/officeDocument/2006/relationships/image" Target="/ppt/media/image4.png" Id="rId3" /><Relationship Type="http://schemas.openxmlformats.org/officeDocument/2006/relationships/image" Target="/ppt/media/image3.png" Id="rId2" /><Relationship Type="http://schemas.openxmlformats.org/officeDocument/2006/relationships/slideLayout" Target="/ppt/slideLayouts/slideLayout7.xml" Id="rId1" /></Relationships>
</file>

<file path=ppt/slides/_rels/slide8.xml.rels>&#65279;<?xml version="1.0" encoding="utf-8"?><Relationships xmlns="http://schemas.openxmlformats.org/package/2006/relationships"><Relationship Type="http://schemas.openxmlformats.org/officeDocument/2006/relationships/image" Target="/ppt/media/image6.png" Id="rId3" /><Relationship Type="http://schemas.openxmlformats.org/officeDocument/2006/relationships/image" Target="/ppt/media/image5.png" Id="rId2" /><Relationship Type="http://schemas.openxmlformats.org/officeDocument/2006/relationships/slideLayout" Target="/ppt/slideLayouts/slideLayout7.xml" Id="rId1" /></Relationships>
</file>

<file path=ppt/slides/_rels/slide9.xml.rels>&#65279;<?xml version="1.0" encoding="utf-8"?><Relationships xmlns="http://schemas.openxmlformats.org/package/2006/relationships"><Relationship Type="http://schemas.openxmlformats.org/officeDocument/2006/relationships/image" Target="/ppt/media/image8.tif" Id="rId3" /><Relationship Type="http://schemas.openxmlformats.org/officeDocument/2006/relationships/image" Target="/ppt/media/image7.tif" Id="rId2" /><Relationship Type="http://schemas.openxmlformats.org/officeDocument/2006/relationships/slideLayout" Target="/ppt/slideLayouts/slideLayout7.xml" Id="rId1" /><Relationship Type="http://schemas.openxmlformats.org/officeDocument/2006/relationships/comments" Target="/ppt/comments/comment1.xml" Id="rId4"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2"/>
          <p:cNvSpPr txBox="1"/>
          <p:nvPr/>
        </p:nvSpPr>
        <p:spPr>
          <a:xfrm>
            <a:off x="939017" y="2675325"/>
            <a:ext cx="10613037" cy="998697"/>
          </a:xfrm>
          <a:prstGeom prst="rect">
            <a:avLst/>
          </a:prstGeom>
          <a:gradFill>
            <a:gsLst>
              <a:gs pos="0">
                <a:srgbClr val="70A6DB"/>
              </a:gs>
              <a:gs pos="50000">
                <a:srgbClr val="559BDB"/>
              </a:gs>
              <a:gs pos="100000">
                <a:srgbClr val="448AC9"/>
              </a:gs>
            </a:gsLst>
            <a:lin ang="5400000"/>
          </a:gradFill>
          <a:ln w="6350">
            <a:solidFill>
              <a:schemeClr val="accent5"/>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3200" b="1">
                <a:solidFill>
                  <a:srgbClr val="FFFFFF"/>
                </a:solidFill>
              </a:defRPr>
            </a:lvl1pPr>
          </a:lstStyle>
          <a:p>
            <a:r>
              <a:rPr dirty="0"/>
              <a:t>Retail Sales Analytics for Predictive Insights &amp; Business Recommendations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Box 2"/>
          <p:cNvSpPr txBox="1"/>
          <p:nvPr/>
        </p:nvSpPr>
        <p:spPr>
          <a:xfrm>
            <a:off x="555466" y="100046"/>
            <a:ext cx="3856277"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b="1">
                <a:latin typeface="Times New Roman"/>
                <a:ea typeface="Times New Roman"/>
                <a:cs typeface="Times New Roman"/>
                <a:sym typeface="Times New Roman"/>
              </a:defRPr>
            </a:lvl1pPr>
          </a:lstStyle>
          <a:p>
            <a:r>
              <a:rPr lang="en-IN" sz="1400" dirty="0"/>
              <a:t>TIME SERIES DECOMPOSITION </a:t>
            </a:r>
            <a:endParaRPr sz="1400" dirty="0"/>
          </a:p>
        </p:txBody>
      </p:sp>
      <p:pic>
        <p:nvPicPr>
          <p:cNvPr id="3" name="Picture 2">
            <a:extLst>
              <a:ext uri="{FF2B5EF4-FFF2-40B4-BE49-F238E27FC236}">
                <a16:creationId xmlns:a16="http://schemas.microsoft.com/office/drawing/2014/main" id="{91987C3F-4C8B-3360-BF67-CDA20D855CD0}"/>
              </a:ext>
            </a:extLst>
          </p:cNvPr>
          <p:cNvPicPr>
            <a:picLocks noChangeAspect="1"/>
          </p:cNvPicPr>
          <p:nvPr/>
        </p:nvPicPr>
        <p:blipFill>
          <a:blip r:embed="rId2"/>
          <a:stretch>
            <a:fillRect/>
          </a:stretch>
        </p:blipFill>
        <p:spPr>
          <a:xfrm>
            <a:off x="312138" y="425949"/>
            <a:ext cx="6164075" cy="3327050"/>
          </a:xfrm>
          <a:prstGeom prst="rect">
            <a:avLst/>
          </a:prstGeom>
        </p:spPr>
      </p:pic>
      <p:sp>
        <p:nvSpPr>
          <p:cNvPr id="4" name="TextBox 3">
            <a:extLst>
              <a:ext uri="{FF2B5EF4-FFF2-40B4-BE49-F238E27FC236}">
                <a16:creationId xmlns:a16="http://schemas.microsoft.com/office/drawing/2014/main" id="{CA9C36F8-E839-01DE-1802-229BDFCD2353}"/>
              </a:ext>
            </a:extLst>
          </p:cNvPr>
          <p:cNvSpPr txBox="1"/>
          <p:nvPr/>
        </p:nvSpPr>
        <p:spPr>
          <a:xfrm>
            <a:off x="7183226" y="750647"/>
            <a:ext cx="4487158"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Calibri"/>
              </a:rPr>
              <a:t>Insights</a:t>
            </a:r>
            <a:r>
              <a:rPr kumimoji="0" lang="en-US" sz="1400" b="0" i="0" u="none" strike="noStrike" cap="none" spc="0" normalizeH="0" baseline="0" dirty="0">
                <a:ln>
                  <a:noFill/>
                </a:ln>
                <a:solidFill>
                  <a:srgbClr val="000000"/>
                </a:solidFill>
                <a:effectLst/>
                <a:uFillTx/>
                <a:latin typeface="+mj-lt"/>
                <a:ea typeface="+mj-ea"/>
                <a:cs typeface="+mj-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Calibri"/>
              </a:rPr>
              <a:t>•The Observed graph shows the overall sales pattern over time, with noticeable spikes during specific periods.</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Calibri"/>
              </a:rPr>
              <a:t>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Calibri"/>
              </a:rPr>
              <a:t>•The Trend component reveals a steady upward trajectory, indicating overall growth in sales.	</a:t>
            </a:r>
          </a:p>
          <a:p>
            <a:pPr marL="0" marR="0" indent="0" algn="l" defTabSz="914400" rtl="0" fontAlgn="auto" latinLnBrk="0" hangingPunct="0">
              <a:lnSpc>
                <a:spcPct val="100000"/>
              </a:lnSpc>
              <a:spcBef>
                <a:spcPts val="0"/>
              </a:spcBef>
              <a:spcAft>
                <a:spcPts val="0"/>
              </a:spcAft>
              <a:buClrTx/>
              <a:buSzTx/>
              <a:buFontTx/>
              <a:buNone/>
              <a:tabLst/>
            </a:pPr>
            <a:endParaRPr lang="en-US" sz="1400" dirty="0"/>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Calibri"/>
              </a:rPr>
              <a:t>•The Seasonal component highlights recurring spikes, suggesting a yearly seasonal sales pattern.	</a:t>
            </a:r>
          </a:p>
          <a:p>
            <a:pPr marL="0" marR="0" indent="0" algn="l" defTabSz="914400" rtl="0" fontAlgn="auto" latinLnBrk="0" hangingPunct="0">
              <a:lnSpc>
                <a:spcPct val="100000"/>
              </a:lnSpc>
              <a:spcBef>
                <a:spcPts val="0"/>
              </a:spcBef>
              <a:spcAft>
                <a:spcPts val="0"/>
              </a:spcAft>
              <a:buClrTx/>
              <a:buSzTx/>
              <a:buFontTx/>
              <a:buNone/>
              <a:tabLst/>
            </a:pPr>
            <a:endParaRPr lang="en-US" sz="1400" dirty="0"/>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Calibri"/>
              </a:rPr>
              <a:t>•The Residual component captures random fluctuations that are not explained by the trend or seasonality.</a:t>
            </a:r>
            <a:endParaRPr kumimoji="0" lang="en-IN" sz="1400" b="0" i="0" u="none" strike="noStrike" cap="none" spc="0" normalizeH="0" baseline="0" dirty="0">
              <a:ln>
                <a:noFill/>
              </a:ln>
              <a:solidFill>
                <a:srgbClr val="000000"/>
              </a:solidFill>
              <a:effectLst/>
              <a:uFillTx/>
              <a:latin typeface="+mj-lt"/>
              <a:ea typeface="+mj-ea"/>
              <a:cs typeface="+mj-cs"/>
              <a:sym typeface="Calibri"/>
            </a:endParaRPr>
          </a:p>
        </p:txBody>
      </p:sp>
      <p:pic>
        <p:nvPicPr>
          <p:cNvPr id="5" name="Picture 4">
            <a:extLst>
              <a:ext uri="{FF2B5EF4-FFF2-40B4-BE49-F238E27FC236}">
                <a16:creationId xmlns:a16="http://schemas.microsoft.com/office/drawing/2014/main" id="{25B36114-7B11-86E7-E6E2-6A99DD1C69D5}"/>
              </a:ext>
            </a:extLst>
          </p:cNvPr>
          <p:cNvPicPr>
            <a:picLocks noChangeAspect="1"/>
          </p:cNvPicPr>
          <p:nvPr/>
        </p:nvPicPr>
        <p:blipFill>
          <a:blip r:embed="rId3"/>
          <a:stretch>
            <a:fillRect/>
          </a:stretch>
        </p:blipFill>
        <p:spPr>
          <a:xfrm>
            <a:off x="236723" y="4164949"/>
            <a:ext cx="6164075" cy="2693051"/>
          </a:xfrm>
          <a:prstGeom prst="rect">
            <a:avLst/>
          </a:prstGeom>
        </p:spPr>
      </p:pic>
      <p:sp>
        <p:nvSpPr>
          <p:cNvPr id="6" name="TextBox 2">
            <a:extLst>
              <a:ext uri="{FF2B5EF4-FFF2-40B4-BE49-F238E27FC236}">
                <a16:creationId xmlns:a16="http://schemas.microsoft.com/office/drawing/2014/main" id="{E8A16D12-E23C-AEAA-B136-E7F90CDC771E}"/>
              </a:ext>
            </a:extLst>
          </p:cNvPr>
          <p:cNvSpPr txBox="1"/>
          <p:nvPr/>
        </p:nvSpPr>
        <p:spPr>
          <a:xfrm>
            <a:off x="555465" y="3857172"/>
            <a:ext cx="3856277"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b="1">
                <a:latin typeface="Times New Roman"/>
                <a:ea typeface="Times New Roman"/>
                <a:cs typeface="Times New Roman"/>
                <a:sym typeface="Times New Roman"/>
              </a:defRPr>
            </a:lvl1pPr>
          </a:lstStyle>
          <a:p>
            <a:r>
              <a:rPr lang="en-IN" sz="1400" dirty="0"/>
              <a:t>MOVING AVERAGE OF SALES</a:t>
            </a:r>
            <a:endParaRPr sz="1400" dirty="0"/>
          </a:p>
        </p:txBody>
      </p:sp>
      <p:sp>
        <p:nvSpPr>
          <p:cNvPr id="7" name="TextBox 6">
            <a:extLst>
              <a:ext uri="{FF2B5EF4-FFF2-40B4-BE49-F238E27FC236}">
                <a16:creationId xmlns:a16="http://schemas.microsoft.com/office/drawing/2014/main" id="{03DBA0CB-326F-B24D-7CD1-5234ECF3B7E4}"/>
              </a:ext>
            </a:extLst>
          </p:cNvPr>
          <p:cNvSpPr txBox="1"/>
          <p:nvPr/>
        </p:nvSpPr>
        <p:spPr>
          <a:xfrm>
            <a:off x="7183226" y="4642656"/>
            <a:ext cx="4487158"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mj-lt"/>
                <a:ea typeface="+mj-ea"/>
                <a:cs typeface="+mj-cs"/>
                <a:sym typeface="Calibri"/>
              </a:rPr>
              <a:t>Insights: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Calibri"/>
              </a:rPr>
              <a:t>•The moving average (4-week rolling mean) smooths short-term fluctuations, making it easier to observe long-term trends.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j-lt"/>
                <a:ea typeface="+mj-ea"/>
                <a:cs typeface="+mj-cs"/>
                <a:sym typeface="Calibri"/>
              </a:rPr>
              <a:t>•The peaks align with the spikes seen in the raw sales data, reinforcing the seasonal nature of sales.</a:t>
            </a:r>
            <a:endParaRPr kumimoji="0" lang="en-IN" sz="14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630EA-F70B-7963-64FB-C4A318E25FCD}"/>
              </a:ext>
            </a:extLst>
          </p:cNvPr>
          <p:cNvPicPr>
            <a:picLocks noChangeAspect="1"/>
          </p:cNvPicPr>
          <p:nvPr/>
        </p:nvPicPr>
        <p:blipFill>
          <a:blip r:embed="rId2"/>
          <a:stretch>
            <a:fillRect/>
          </a:stretch>
        </p:blipFill>
        <p:spPr>
          <a:xfrm>
            <a:off x="632185" y="1056685"/>
            <a:ext cx="4100071" cy="2607645"/>
          </a:xfrm>
          <a:prstGeom prst="rect">
            <a:avLst/>
          </a:prstGeom>
        </p:spPr>
      </p:pic>
      <p:sp>
        <p:nvSpPr>
          <p:cNvPr id="4" name="TextBox 3">
            <a:extLst>
              <a:ext uri="{FF2B5EF4-FFF2-40B4-BE49-F238E27FC236}">
                <a16:creationId xmlns:a16="http://schemas.microsoft.com/office/drawing/2014/main" id="{9116CD29-0215-F63E-2B1A-42B6B999495C}"/>
              </a:ext>
            </a:extLst>
          </p:cNvPr>
          <p:cNvSpPr txBox="1"/>
          <p:nvPr/>
        </p:nvSpPr>
        <p:spPr>
          <a:xfrm>
            <a:off x="632185" y="517231"/>
            <a:ext cx="4572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j-lt"/>
                <a:ea typeface="+mj-ea"/>
                <a:cs typeface="+mj-cs"/>
                <a:sym typeface="Calibri"/>
              </a:rPr>
              <a:t>REMOVING MULITCOLLINEARITY USING VIF</a:t>
            </a:r>
          </a:p>
        </p:txBody>
      </p:sp>
      <p:sp>
        <p:nvSpPr>
          <p:cNvPr id="5" name="TextBox 4">
            <a:extLst>
              <a:ext uri="{FF2B5EF4-FFF2-40B4-BE49-F238E27FC236}">
                <a16:creationId xmlns:a16="http://schemas.microsoft.com/office/drawing/2014/main" id="{DBCAA3D4-0CBA-6103-1910-DB1F7EDC8B40}"/>
              </a:ext>
            </a:extLst>
          </p:cNvPr>
          <p:cNvSpPr txBox="1"/>
          <p:nvPr/>
        </p:nvSpPr>
        <p:spPr>
          <a:xfrm>
            <a:off x="5204185" y="1066632"/>
            <a:ext cx="555494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j-lt"/>
                <a:ea typeface="+mj-ea"/>
                <a:cs typeface="+mj-cs"/>
                <a:sym typeface="Calibri"/>
              </a:rPr>
              <a:t>Variance Inflation Factor (VIF) analysis was conducted to detect multicollinearity among numerical features. Features with VIF &gt; 10 were removed to ensure a more reliable regression model.</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6" name="TextBox 5">
            <a:extLst>
              <a:ext uri="{FF2B5EF4-FFF2-40B4-BE49-F238E27FC236}">
                <a16:creationId xmlns:a16="http://schemas.microsoft.com/office/drawing/2014/main" id="{C0706DAF-9C6B-9B53-C1B3-05E84C44E0C4}"/>
              </a:ext>
            </a:extLst>
          </p:cNvPr>
          <p:cNvSpPr txBox="1"/>
          <p:nvPr/>
        </p:nvSpPr>
        <p:spPr>
          <a:xfrm>
            <a:off x="5204185" y="2554663"/>
            <a:ext cx="4967926"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j-lt"/>
                <a:ea typeface="+mj-ea"/>
                <a:cs typeface="+mj-cs"/>
                <a:sym typeface="Calibri"/>
              </a:rPr>
              <a:t>By removing the high-VIF features, the final model will retain only the most independent predictors, leading to better generalization.</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pic>
        <p:nvPicPr>
          <p:cNvPr id="8" name="Picture 7">
            <a:extLst>
              <a:ext uri="{FF2B5EF4-FFF2-40B4-BE49-F238E27FC236}">
                <a16:creationId xmlns:a16="http://schemas.microsoft.com/office/drawing/2014/main" id="{9B15BA06-045D-5064-8DE8-304D06ED7100}"/>
              </a:ext>
            </a:extLst>
          </p:cNvPr>
          <p:cNvPicPr>
            <a:picLocks noChangeAspect="1"/>
          </p:cNvPicPr>
          <p:nvPr/>
        </p:nvPicPr>
        <p:blipFill>
          <a:blip r:embed="rId3"/>
          <a:stretch>
            <a:fillRect/>
          </a:stretch>
        </p:blipFill>
        <p:spPr>
          <a:xfrm>
            <a:off x="632185" y="4763286"/>
            <a:ext cx="4572000" cy="1538541"/>
          </a:xfrm>
          <a:prstGeom prst="rect">
            <a:avLst/>
          </a:prstGeom>
        </p:spPr>
      </p:pic>
      <p:sp>
        <p:nvSpPr>
          <p:cNvPr id="9" name="TextBox 8">
            <a:extLst>
              <a:ext uri="{FF2B5EF4-FFF2-40B4-BE49-F238E27FC236}">
                <a16:creationId xmlns:a16="http://schemas.microsoft.com/office/drawing/2014/main" id="{B8445148-343F-7B0A-29EC-2FBD631F0CFF}"/>
              </a:ext>
            </a:extLst>
          </p:cNvPr>
          <p:cNvSpPr txBox="1"/>
          <p:nvPr/>
        </p:nvSpPr>
        <p:spPr>
          <a:xfrm>
            <a:off x="5533535" y="3993505"/>
            <a:ext cx="5938886"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j-lt"/>
                <a:ea typeface="+mj-ea"/>
                <a:cs typeface="+mj-cs"/>
                <a:sym typeface="Calibri"/>
              </a:rPr>
              <a:t>To ensure a clean dataset, all negative sales values were removed. The target variable was transformed using a logarithmic scale (</a:t>
            </a:r>
            <a:r>
              <a:rPr kumimoji="0" lang="en-US" sz="1800" b="0" i="0" u="none" strike="noStrike" cap="none" spc="0" normalizeH="0" baseline="0" dirty="0" err="1">
                <a:ln>
                  <a:noFill/>
                </a:ln>
                <a:solidFill>
                  <a:srgbClr val="000000"/>
                </a:solidFill>
                <a:effectLst/>
                <a:uFillTx/>
                <a:latin typeface="+mj-lt"/>
                <a:ea typeface="+mj-ea"/>
                <a:cs typeface="+mj-cs"/>
                <a:sym typeface="Calibri"/>
              </a:rPr>
              <a:t>sales_log</a:t>
            </a:r>
            <a:r>
              <a:rPr kumimoji="0" lang="en-US" sz="1800" b="0" i="0" u="none" strike="noStrike" cap="none" spc="0" normalizeH="0" baseline="0" dirty="0">
                <a:ln>
                  <a:noFill/>
                </a:ln>
                <a:solidFill>
                  <a:srgbClr val="000000"/>
                </a:solidFill>
                <a:effectLst/>
                <a:uFillTx/>
                <a:latin typeface="+mj-lt"/>
                <a:ea typeface="+mj-ea"/>
                <a:cs typeface="+mj-cs"/>
                <a:sym typeface="Calibri"/>
              </a:rPr>
              <a:t>) to normalize the distribution. Standardization was applied to numerical features for better model </a:t>
            </a:r>
            <a:r>
              <a:rPr kumimoji="0" lang="en-US" sz="1800" b="0" i="0" u="none" strike="noStrike" cap="none" spc="0" normalizeH="0" baseline="0" dirty="0" err="1">
                <a:ln>
                  <a:noFill/>
                </a:ln>
                <a:solidFill>
                  <a:srgbClr val="000000"/>
                </a:solidFill>
                <a:effectLst/>
                <a:uFillTx/>
                <a:latin typeface="+mj-lt"/>
                <a:ea typeface="+mj-ea"/>
                <a:cs typeface="+mj-cs"/>
                <a:sym typeface="Calibri"/>
              </a:rPr>
              <a:t>performance.The</a:t>
            </a:r>
            <a:r>
              <a:rPr kumimoji="0" lang="en-US" sz="1800" b="0" i="0" u="none" strike="noStrike" cap="none" spc="0" normalizeH="0" baseline="0" dirty="0">
                <a:ln>
                  <a:noFill/>
                </a:ln>
                <a:solidFill>
                  <a:srgbClr val="000000"/>
                </a:solidFill>
                <a:effectLst/>
                <a:uFillTx/>
                <a:latin typeface="+mj-lt"/>
                <a:ea typeface="+mj-ea"/>
                <a:cs typeface="+mj-cs"/>
                <a:sym typeface="Calibri"/>
              </a:rPr>
              <a:t> dataset was then split into training and testing sets using a 70:30 ratio, ensuring sufficient data for model learning while retaining a robust test set for evaluation.</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10" name="TextBox 9">
            <a:extLst>
              <a:ext uri="{FF2B5EF4-FFF2-40B4-BE49-F238E27FC236}">
                <a16:creationId xmlns:a16="http://schemas.microsoft.com/office/drawing/2014/main" id="{218C8820-D13D-C010-D153-D1FF8D04B518}"/>
              </a:ext>
            </a:extLst>
          </p:cNvPr>
          <p:cNvSpPr txBox="1"/>
          <p:nvPr/>
        </p:nvSpPr>
        <p:spPr>
          <a:xfrm>
            <a:off x="632185" y="4071163"/>
            <a:ext cx="457200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Train – Test split</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8B701E-BFC2-E753-F52E-BF841C16ABE2}"/>
              </a:ext>
            </a:extLst>
          </p:cNvPr>
          <p:cNvPicPr>
            <a:picLocks noChangeAspect="1"/>
          </p:cNvPicPr>
          <p:nvPr/>
        </p:nvPicPr>
        <p:blipFill>
          <a:blip r:embed="rId2"/>
          <a:stretch>
            <a:fillRect/>
          </a:stretch>
        </p:blipFill>
        <p:spPr>
          <a:xfrm>
            <a:off x="1225125" y="1147562"/>
            <a:ext cx="9454360" cy="4402382"/>
          </a:xfrm>
          <a:prstGeom prst="rect">
            <a:avLst/>
          </a:prstGeom>
        </p:spPr>
      </p:pic>
      <p:sp>
        <p:nvSpPr>
          <p:cNvPr id="4" name="TextBox 3">
            <a:extLst>
              <a:ext uri="{FF2B5EF4-FFF2-40B4-BE49-F238E27FC236}">
                <a16:creationId xmlns:a16="http://schemas.microsoft.com/office/drawing/2014/main" id="{377F33E7-4B80-046F-0E1D-476BCFDBB711}"/>
              </a:ext>
            </a:extLst>
          </p:cNvPr>
          <p:cNvSpPr txBox="1"/>
          <p:nvPr/>
        </p:nvSpPr>
        <p:spPr>
          <a:xfrm>
            <a:off x="3902136" y="395925"/>
            <a:ext cx="5202540"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rgbClr val="000000"/>
                </a:solidFill>
                <a:effectLst/>
                <a:uFillTx/>
                <a:latin typeface="+mj-lt"/>
                <a:ea typeface="+mj-ea"/>
                <a:cs typeface="+mj-cs"/>
                <a:sym typeface="Calibri"/>
              </a:rPr>
              <a:t>MODEL EVALUATION FUNCTION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A4B79B-8B0D-DA14-C3B3-3C681EDE13E9}"/>
              </a:ext>
            </a:extLst>
          </p:cNvPr>
          <p:cNvPicPr>
            <a:picLocks noChangeAspect="1"/>
          </p:cNvPicPr>
          <p:nvPr/>
        </p:nvPicPr>
        <p:blipFill>
          <a:blip r:embed="rId2"/>
          <a:stretch>
            <a:fillRect/>
          </a:stretch>
        </p:blipFill>
        <p:spPr>
          <a:xfrm>
            <a:off x="201498" y="1243256"/>
            <a:ext cx="4226154" cy="1257054"/>
          </a:xfrm>
          <a:prstGeom prst="rect">
            <a:avLst/>
          </a:prstGeom>
        </p:spPr>
      </p:pic>
      <p:sp>
        <p:nvSpPr>
          <p:cNvPr id="4" name="TextBox 3">
            <a:extLst>
              <a:ext uri="{FF2B5EF4-FFF2-40B4-BE49-F238E27FC236}">
                <a16:creationId xmlns:a16="http://schemas.microsoft.com/office/drawing/2014/main" id="{E94AF8D1-E3F9-6389-81AA-0F5DC13C534D}"/>
              </a:ext>
            </a:extLst>
          </p:cNvPr>
          <p:cNvSpPr txBox="1"/>
          <p:nvPr/>
        </p:nvSpPr>
        <p:spPr>
          <a:xfrm>
            <a:off x="4214564" y="184902"/>
            <a:ext cx="519416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rgbClr val="000000"/>
                </a:solidFill>
                <a:effectLst/>
                <a:uFillTx/>
                <a:latin typeface="+mj-lt"/>
                <a:ea typeface="+mj-ea"/>
                <a:cs typeface="+mj-cs"/>
                <a:sym typeface="Calibri"/>
              </a:rPr>
              <a:t>EVALUATION USING LINEAR MODELS</a:t>
            </a:r>
          </a:p>
        </p:txBody>
      </p:sp>
      <p:sp>
        <p:nvSpPr>
          <p:cNvPr id="6" name="TextBox 5">
            <a:extLst>
              <a:ext uri="{FF2B5EF4-FFF2-40B4-BE49-F238E27FC236}">
                <a16:creationId xmlns:a16="http://schemas.microsoft.com/office/drawing/2014/main" id="{54148C9B-1C40-8762-CE34-4B68B290F03B}"/>
              </a:ext>
            </a:extLst>
          </p:cNvPr>
          <p:cNvSpPr txBox="1"/>
          <p:nvPr/>
        </p:nvSpPr>
        <p:spPr>
          <a:xfrm>
            <a:off x="1156550" y="766776"/>
            <a:ext cx="33653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j-lt"/>
                <a:ea typeface="+mj-ea"/>
                <a:cs typeface="+mj-cs"/>
                <a:sym typeface="Calibri"/>
              </a:rPr>
              <a:t>LINEAR REGRESSION </a:t>
            </a:r>
          </a:p>
        </p:txBody>
      </p:sp>
      <p:pic>
        <p:nvPicPr>
          <p:cNvPr id="7" name="Picture 6">
            <a:extLst>
              <a:ext uri="{FF2B5EF4-FFF2-40B4-BE49-F238E27FC236}">
                <a16:creationId xmlns:a16="http://schemas.microsoft.com/office/drawing/2014/main" id="{2D281A0B-20A7-E6F7-F57B-0C4B46C51AF1}"/>
              </a:ext>
            </a:extLst>
          </p:cNvPr>
          <p:cNvPicPr>
            <a:picLocks noChangeAspect="1"/>
          </p:cNvPicPr>
          <p:nvPr/>
        </p:nvPicPr>
        <p:blipFill>
          <a:blip r:embed="rId3"/>
          <a:stretch>
            <a:fillRect/>
          </a:stretch>
        </p:blipFill>
        <p:spPr>
          <a:xfrm>
            <a:off x="6811649" y="1243255"/>
            <a:ext cx="4441006" cy="1160456"/>
          </a:xfrm>
          <a:prstGeom prst="rect">
            <a:avLst/>
          </a:prstGeom>
        </p:spPr>
      </p:pic>
      <p:sp>
        <p:nvSpPr>
          <p:cNvPr id="8" name="TextBox 7">
            <a:extLst>
              <a:ext uri="{FF2B5EF4-FFF2-40B4-BE49-F238E27FC236}">
                <a16:creationId xmlns:a16="http://schemas.microsoft.com/office/drawing/2014/main" id="{575B466C-7E35-E86A-E323-48A28390C915}"/>
              </a:ext>
            </a:extLst>
          </p:cNvPr>
          <p:cNvSpPr txBox="1"/>
          <p:nvPr/>
        </p:nvSpPr>
        <p:spPr>
          <a:xfrm>
            <a:off x="7887287" y="672258"/>
            <a:ext cx="33653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j-lt"/>
                <a:ea typeface="+mj-ea"/>
                <a:cs typeface="+mj-cs"/>
                <a:sym typeface="Calibri"/>
              </a:rPr>
              <a:t>RIDGE MODEL </a:t>
            </a:r>
          </a:p>
        </p:txBody>
      </p:sp>
      <p:pic>
        <p:nvPicPr>
          <p:cNvPr id="9" name="Picture 8">
            <a:extLst>
              <a:ext uri="{FF2B5EF4-FFF2-40B4-BE49-F238E27FC236}">
                <a16:creationId xmlns:a16="http://schemas.microsoft.com/office/drawing/2014/main" id="{73C36793-9319-AF24-ED8F-DF7D25D75884}"/>
              </a:ext>
            </a:extLst>
          </p:cNvPr>
          <p:cNvPicPr>
            <a:picLocks noChangeAspect="1"/>
          </p:cNvPicPr>
          <p:nvPr/>
        </p:nvPicPr>
        <p:blipFill>
          <a:blip r:embed="rId4"/>
          <a:stretch>
            <a:fillRect/>
          </a:stretch>
        </p:blipFill>
        <p:spPr>
          <a:xfrm>
            <a:off x="3126534" y="2965850"/>
            <a:ext cx="4760753" cy="895371"/>
          </a:xfrm>
          <a:prstGeom prst="rect">
            <a:avLst/>
          </a:prstGeom>
        </p:spPr>
      </p:pic>
      <p:sp>
        <p:nvSpPr>
          <p:cNvPr id="10" name="TextBox 9">
            <a:extLst>
              <a:ext uri="{FF2B5EF4-FFF2-40B4-BE49-F238E27FC236}">
                <a16:creationId xmlns:a16="http://schemas.microsoft.com/office/drawing/2014/main" id="{78B7956C-D6D9-685C-C081-F1872EAEBA81}"/>
              </a:ext>
            </a:extLst>
          </p:cNvPr>
          <p:cNvSpPr txBox="1"/>
          <p:nvPr/>
        </p:nvSpPr>
        <p:spPr>
          <a:xfrm>
            <a:off x="4427651" y="2596520"/>
            <a:ext cx="33653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LASSO </a:t>
            </a:r>
            <a:r>
              <a:rPr kumimoji="0" lang="en-IN" sz="1800" b="0" i="0" u="none" strike="noStrike" cap="none" spc="0" normalizeH="0" baseline="0" dirty="0">
                <a:ln>
                  <a:noFill/>
                </a:ln>
                <a:solidFill>
                  <a:srgbClr val="000000"/>
                </a:solidFill>
                <a:effectLst/>
                <a:uFillTx/>
                <a:latin typeface="+mj-lt"/>
                <a:ea typeface="+mj-ea"/>
                <a:cs typeface="+mj-cs"/>
                <a:sym typeface="Calibri"/>
              </a:rPr>
              <a:t>MODEL </a:t>
            </a:r>
          </a:p>
        </p:txBody>
      </p:sp>
      <p:sp>
        <p:nvSpPr>
          <p:cNvPr id="11" name="TextBox 10">
            <a:extLst>
              <a:ext uri="{FF2B5EF4-FFF2-40B4-BE49-F238E27FC236}">
                <a16:creationId xmlns:a16="http://schemas.microsoft.com/office/drawing/2014/main" id="{F02805ED-25F7-E37F-E16E-EFCC86A5A598}"/>
              </a:ext>
            </a:extLst>
          </p:cNvPr>
          <p:cNvSpPr txBox="1"/>
          <p:nvPr/>
        </p:nvSpPr>
        <p:spPr>
          <a:xfrm>
            <a:off x="867264" y="4212263"/>
            <a:ext cx="8625527"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Calibri"/>
              </a:rPr>
              <a:t>Three linear models-Linear Regression, Ridge Regression, and Lasso Regression-were implemented to predict sales. However, the evaluation metrics (MSE, RMSE, R7, MAPE, and SMAPE) remained nearly identical across all models, indicating that linear models are not well-suited for this refined dataset.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4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Calibri"/>
              </a:rPr>
              <a:t>The Residuals vs. Predicted Sales plot further supports this conclusion. The residuals appear randomly scattered without a clear pattern, but their spread suggests that the model fails to capture complex relationships within the data.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sz="14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400" b="0" i="0" u="none" strike="noStrike" cap="none" spc="0" normalizeH="0" baseline="0" dirty="0">
                <a:ln>
                  <a:noFill/>
                </a:ln>
                <a:solidFill>
                  <a:srgbClr val="000000"/>
                </a:solidFill>
                <a:effectLst/>
                <a:uFillTx/>
                <a:latin typeface="+mj-lt"/>
                <a:ea typeface="+mj-ea"/>
                <a:cs typeface="+mj-cs"/>
                <a:sym typeface="Calibri"/>
              </a:rPr>
              <a:t>Given these findings, we proceed to explore more advanced machine learning models for improved performance.</a:t>
            </a:r>
            <a:endParaRPr kumimoji="0" lang="en-IN" sz="14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126389605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40FDA9-0C34-445E-CDFF-DE2088A26802}"/>
              </a:ext>
            </a:extLst>
          </p:cNvPr>
          <p:cNvSpPr txBox="1"/>
          <p:nvPr/>
        </p:nvSpPr>
        <p:spPr>
          <a:xfrm>
            <a:off x="3139125" y="263951"/>
            <a:ext cx="505276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j-lt"/>
                <a:ea typeface="+mj-ea"/>
                <a:cs typeface="+mj-cs"/>
                <a:sym typeface="Calibri"/>
              </a:rPr>
              <a:t>PERFORMANCE EVALUATION OF ADVANCED MODEL </a:t>
            </a:r>
          </a:p>
        </p:txBody>
      </p:sp>
      <p:sp>
        <p:nvSpPr>
          <p:cNvPr id="4" name="TextBox 3">
            <a:extLst>
              <a:ext uri="{FF2B5EF4-FFF2-40B4-BE49-F238E27FC236}">
                <a16:creationId xmlns:a16="http://schemas.microsoft.com/office/drawing/2014/main" id="{A26B90A7-5AC1-60A3-FF3A-B81937E162FE}"/>
              </a:ext>
            </a:extLst>
          </p:cNvPr>
          <p:cNvSpPr txBox="1"/>
          <p:nvPr/>
        </p:nvSpPr>
        <p:spPr>
          <a:xfrm>
            <a:off x="641023" y="907432"/>
            <a:ext cx="8905973" cy="56938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buFont typeface="Arial" panose="020B0604020202020204" pitchFamily="34" charset="0"/>
              <a:buChar char="•"/>
            </a:pPr>
            <a:r>
              <a:rPr lang="en-US" sz="1400" dirty="0"/>
              <a:t>To overcome the limitations of linear models, we implemented Decision Tree Regressor, Random Forest Regressor, Gradient Boosting Regressor, and Extra Trees Regressor. These models were selected for their ability to capture complex patterns and improve predictive accuracy.</a:t>
            </a:r>
          </a:p>
          <a:p>
            <a:endParaRPr lang="en-IN" sz="1400" dirty="0"/>
          </a:p>
          <a:p>
            <a:pPr marL="171450" indent="-171450">
              <a:buFont typeface="Arial" panose="020B0604020202020204" pitchFamily="34" charset="0"/>
              <a:buChar char="•"/>
            </a:pPr>
            <a:r>
              <a:rPr lang="en-IN" sz="1400" dirty="0"/>
              <a:t>Each model was evaluated using Mean Squared Error (MSE), R-squared (R²), Mean Absolute Percentage Error (MAPE), and Symmetric Mean Absolute Percentage Error (SMAPE). The results showed a significant improvement in predictive performance compared to traditional linear models, demonstrating the effectiveness of tree-based methods in handling the refined dataset. Furthermore, a residual analysis was performed to validate model consistency. </a:t>
            </a:r>
          </a:p>
          <a:p>
            <a:pPr marL="171450" indent="-171450">
              <a:buFont typeface="Arial" panose="020B0604020202020204" pitchFamily="34" charset="0"/>
              <a:buChar char="•"/>
            </a:pPr>
            <a:endParaRPr lang="en-IN" sz="1400" dirty="0"/>
          </a:p>
          <a:p>
            <a:pPr marL="171450" indent="-171450">
              <a:buFont typeface="Arial" panose="020B0604020202020204" pitchFamily="34" charset="0"/>
              <a:buChar char="•"/>
            </a:pPr>
            <a:r>
              <a:rPr lang="en-IN" sz="1400" dirty="0"/>
              <a:t>The residuals for these advanced models exhibited a more random distribution compared to the linear regression models, indicating better generalization and reduced systematic bias. Among all, Random Forest Regressor outperformed the rest, striking an optimal balance between variance and bias, making it the most suitable choice for our dataset.</a:t>
            </a:r>
          </a:p>
          <a:p>
            <a:pPr marL="171450" indent="-171450">
              <a:buFont typeface="Arial" panose="020B0604020202020204" pitchFamily="34" charset="0"/>
              <a:buChar char="•"/>
            </a:pPr>
            <a:endParaRPr lang="en-IN" sz="1400" dirty="0"/>
          </a:p>
          <a:p>
            <a:pPr marL="285750" indent="-285750">
              <a:buFont typeface="Wingdings" panose="05000000000000000000" pitchFamily="2" charset="2"/>
              <a:buChar char="Ø"/>
            </a:pPr>
            <a:r>
              <a:rPr lang="en-US" sz="1400" b="1" dirty="0"/>
              <a:t>Key insights from the evaluation:	</a:t>
            </a:r>
          </a:p>
          <a:p>
            <a:r>
              <a:rPr lang="en-US" sz="1400" dirty="0"/>
              <a:t>•Random Forest performed the best, achieving the highest accuracy and lowest error.	</a:t>
            </a:r>
          </a:p>
          <a:p>
            <a:r>
              <a:rPr lang="en-US" sz="1400" dirty="0"/>
              <a:t>•Extra Trees Regressor showed stable performance, but slightly underperformed compared to Random Forest.	</a:t>
            </a:r>
          </a:p>
          <a:p>
            <a:r>
              <a:rPr lang="en-US" sz="1400" dirty="0"/>
              <a:t>•Decision Tree showed competitive results, but had a higher tendency to overfit.	</a:t>
            </a:r>
          </a:p>
          <a:p>
            <a:r>
              <a:rPr lang="en-US" sz="1400" dirty="0"/>
              <a:t>•Gradient Boosting underperformed, possibly due to hyperparameter sensitivity.	</a:t>
            </a:r>
          </a:p>
          <a:p>
            <a:r>
              <a:rPr lang="en-US" sz="1400" dirty="0"/>
              <a:t>•Residual analysis confirmed Random Forest’s consistency, with a more random error distribution.</a:t>
            </a:r>
          </a:p>
          <a:p>
            <a:endParaRPr lang="en-US" sz="1400" dirty="0"/>
          </a:p>
          <a:p>
            <a:pPr marL="285750" indent="-285750">
              <a:buFont typeface="Wingdings" panose="05000000000000000000" pitchFamily="2" charset="2"/>
              <a:buChar char="Ø"/>
            </a:pPr>
            <a:r>
              <a:rPr lang="en-US" sz="1400" b="1" dirty="0"/>
              <a:t>Conclusion:</a:t>
            </a:r>
          </a:p>
          <a:p>
            <a:pPr marL="285750" indent="-285750">
              <a:buFont typeface="Arial" panose="020B0604020202020204" pitchFamily="34" charset="0"/>
              <a:buChar char="•"/>
            </a:pPr>
            <a:r>
              <a:rPr lang="en-US" sz="1400" dirty="0"/>
              <a:t>Among all models, Random Forest was identified as the most optimal, striking the best balance between accuracy, stability, and generalization. This model will be used for further analysis and future sales </a:t>
            </a:r>
            <a:r>
              <a:rPr lang="en-US" sz="1400" dirty="0" err="1"/>
              <a:t>predictions.Additionally</a:t>
            </a:r>
            <a:r>
              <a:rPr lang="en-US" sz="1400" dirty="0"/>
              <a:t>, the insights gained from model evaluations and residual analysis will help refine feature selection and improve predictive performance in future iterations.</a:t>
            </a:r>
            <a:endParaRPr lang="en-IN" sz="1400" dirty="0"/>
          </a:p>
        </p:txBody>
      </p:sp>
    </p:spTree>
    <p:extLst>
      <p:ext uri="{BB962C8B-B14F-4D97-AF65-F5344CB8AC3E}">
        <p14:creationId xmlns:p14="http://schemas.microsoft.com/office/powerpoint/2010/main" val="171429099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BB359-71E1-4827-26F2-C1AEED63F804}"/>
              </a:ext>
            </a:extLst>
          </p:cNvPr>
          <p:cNvSpPr txBox="1"/>
          <p:nvPr/>
        </p:nvSpPr>
        <p:spPr>
          <a:xfrm>
            <a:off x="1809368" y="324098"/>
            <a:ext cx="185708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1" i="0" u="none" strike="noStrike" cap="none" spc="0" normalizeH="0" baseline="0" dirty="0">
                <a:ln>
                  <a:noFill/>
                </a:ln>
                <a:solidFill>
                  <a:srgbClr val="000000"/>
                </a:solidFill>
                <a:effectLst/>
                <a:uFillTx/>
                <a:latin typeface="+mj-lt"/>
                <a:ea typeface="+mj-ea"/>
                <a:cs typeface="+mj-cs"/>
                <a:sym typeface="Calibri"/>
              </a:rPr>
              <a:t>DECISION TREE MODEL </a:t>
            </a:r>
          </a:p>
        </p:txBody>
      </p:sp>
      <p:sp>
        <p:nvSpPr>
          <p:cNvPr id="3" name="TextBox 2">
            <a:extLst>
              <a:ext uri="{FF2B5EF4-FFF2-40B4-BE49-F238E27FC236}">
                <a16:creationId xmlns:a16="http://schemas.microsoft.com/office/drawing/2014/main" id="{1FA75F64-2925-6459-5C19-8703372A998F}"/>
              </a:ext>
            </a:extLst>
          </p:cNvPr>
          <p:cNvSpPr txBox="1"/>
          <p:nvPr/>
        </p:nvSpPr>
        <p:spPr>
          <a:xfrm>
            <a:off x="8096888" y="308831"/>
            <a:ext cx="185708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1" i="0" u="none" strike="noStrike" cap="none" spc="0" normalizeH="0" baseline="0" dirty="0">
                <a:ln>
                  <a:noFill/>
                </a:ln>
                <a:solidFill>
                  <a:srgbClr val="000000"/>
                </a:solidFill>
                <a:effectLst/>
                <a:uFillTx/>
                <a:latin typeface="+mj-lt"/>
                <a:ea typeface="+mj-ea"/>
                <a:cs typeface="+mj-cs"/>
                <a:sym typeface="Calibri"/>
              </a:rPr>
              <a:t>RANDOM FOREST </a:t>
            </a:r>
          </a:p>
        </p:txBody>
      </p:sp>
      <p:pic>
        <p:nvPicPr>
          <p:cNvPr id="5" name="Picture 4">
            <a:extLst>
              <a:ext uri="{FF2B5EF4-FFF2-40B4-BE49-F238E27FC236}">
                <a16:creationId xmlns:a16="http://schemas.microsoft.com/office/drawing/2014/main" id="{0E4D590F-F8A0-EB57-95E4-76CBDC0CB7CA}"/>
              </a:ext>
            </a:extLst>
          </p:cNvPr>
          <p:cNvPicPr>
            <a:picLocks noChangeAspect="1"/>
          </p:cNvPicPr>
          <p:nvPr/>
        </p:nvPicPr>
        <p:blipFill>
          <a:blip r:embed="rId2"/>
          <a:stretch>
            <a:fillRect/>
          </a:stretch>
        </p:blipFill>
        <p:spPr>
          <a:xfrm>
            <a:off x="7346626" y="4728173"/>
            <a:ext cx="4118040" cy="852362"/>
          </a:xfrm>
          <a:prstGeom prst="rect">
            <a:avLst/>
          </a:prstGeom>
        </p:spPr>
      </p:pic>
      <p:pic>
        <p:nvPicPr>
          <p:cNvPr id="7" name="Picture 6">
            <a:extLst>
              <a:ext uri="{FF2B5EF4-FFF2-40B4-BE49-F238E27FC236}">
                <a16:creationId xmlns:a16="http://schemas.microsoft.com/office/drawing/2014/main" id="{C24BD53C-B46D-6EDB-E979-E7D583A1F845}"/>
              </a:ext>
            </a:extLst>
          </p:cNvPr>
          <p:cNvPicPr>
            <a:picLocks noChangeAspect="1"/>
          </p:cNvPicPr>
          <p:nvPr/>
        </p:nvPicPr>
        <p:blipFill>
          <a:blip r:embed="rId2"/>
          <a:stretch>
            <a:fillRect/>
          </a:stretch>
        </p:blipFill>
        <p:spPr>
          <a:xfrm>
            <a:off x="839672" y="4774677"/>
            <a:ext cx="4005704" cy="829110"/>
          </a:xfrm>
          <a:prstGeom prst="rect">
            <a:avLst/>
          </a:prstGeom>
        </p:spPr>
      </p:pic>
      <p:pic>
        <p:nvPicPr>
          <p:cNvPr id="17" name="Picture 16">
            <a:extLst>
              <a:ext uri="{FF2B5EF4-FFF2-40B4-BE49-F238E27FC236}">
                <a16:creationId xmlns:a16="http://schemas.microsoft.com/office/drawing/2014/main" id="{8FE48A0D-6A87-1DAF-07D5-6DA82B0789AB}"/>
              </a:ext>
            </a:extLst>
          </p:cNvPr>
          <p:cNvPicPr>
            <a:picLocks noChangeAspect="1"/>
          </p:cNvPicPr>
          <p:nvPr/>
        </p:nvPicPr>
        <p:blipFill>
          <a:blip r:embed="rId3"/>
          <a:stretch>
            <a:fillRect/>
          </a:stretch>
        </p:blipFill>
        <p:spPr>
          <a:xfrm>
            <a:off x="6623502" y="824920"/>
            <a:ext cx="5012752" cy="3293695"/>
          </a:xfrm>
          <a:prstGeom prst="rect">
            <a:avLst/>
          </a:prstGeom>
        </p:spPr>
      </p:pic>
      <p:pic>
        <p:nvPicPr>
          <p:cNvPr id="19" name="Picture 18">
            <a:extLst>
              <a:ext uri="{FF2B5EF4-FFF2-40B4-BE49-F238E27FC236}">
                <a16:creationId xmlns:a16="http://schemas.microsoft.com/office/drawing/2014/main" id="{0B6B3340-22F1-D820-C547-ED08C1BFE684}"/>
              </a:ext>
            </a:extLst>
          </p:cNvPr>
          <p:cNvPicPr>
            <a:picLocks noChangeAspect="1"/>
          </p:cNvPicPr>
          <p:nvPr/>
        </p:nvPicPr>
        <p:blipFill>
          <a:blip r:embed="rId4"/>
          <a:stretch>
            <a:fillRect/>
          </a:stretch>
        </p:blipFill>
        <p:spPr>
          <a:xfrm>
            <a:off x="555746" y="824920"/>
            <a:ext cx="4680566" cy="3192839"/>
          </a:xfrm>
          <a:prstGeom prst="rect">
            <a:avLst/>
          </a:prstGeom>
        </p:spPr>
      </p:pic>
    </p:spTree>
    <p:extLst>
      <p:ext uri="{BB962C8B-B14F-4D97-AF65-F5344CB8AC3E}">
        <p14:creationId xmlns:p14="http://schemas.microsoft.com/office/powerpoint/2010/main" val="20742608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C3810F-A2CF-6C81-BF99-4DFCF82C32A0}"/>
              </a:ext>
            </a:extLst>
          </p:cNvPr>
          <p:cNvSpPr txBox="1"/>
          <p:nvPr/>
        </p:nvSpPr>
        <p:spPr>
          <a:xfrm>
            <a:off x="2102177" y="301658"/>
            <a:ext cx="363874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1" i="0" u="none" strike="noStrike" cap="none" spc="0" normalizeH="0" baseline="0" dirty="0" err="1">
                <a:ln>
                  <a:noFill/>
                </a:ln>
                <a:solidFill>
                  <a:srgbClr val="000000"/>
                </a:solidFill>
                <a:effectLst/>
                <a:uFillTx/>
                <a:latin typeface="+mj-lt"/>
                <a:ea typeface="+mj-ea"/>
                <a:cs typeface="+mj-cs"/>
                <a:sym typeface="Calibri"/>
              </a:rPr>
              <a:t>ExtraTreesR</a:t>
            </a:r>
            <a:r>
              <a:rPr lang="en-IN" b="1" dirty="0" err="1"/>
              <a:t>egressor</a:t>
            </a:r>
            <a:r>
              <a:rPr lang="en-IN" b="1" dirty="0"/>
              <a:t> </a:t>
            </a:r>
            <a:endParaRPr kumimoji="0" lang="en-IN" sz="1800" b="1" i="0" u="none" strike="noStrike" cap="none" spc="0" normalizeH="0" baseline="0" dirty="0">
              <a:ln>
                <a:noFill/>
              </a:ln>
              <a:solidFill>
                <a:srgbClr val="000000"/>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9947D9E8-DE1B-AD5D-BABB-E1F8D91A5439}"/>
              </a:ext>
            </a:extLst>
          </p:cNvPr>
          <p:cNvPicPr>
            <a:picLocks noChangeAspect="1"/>
          </p:cNvPicPr>
          <p:nvPr/>
        </p:nvPicPr>
        <p:blipFill>
          <a:blip r:embed="rId2"/>
          <a:stretch>
            <a:fillRect/>
          </a:stretch>
        </p:blipFill>
        <p:spPr>
          <a:xfrm>
            <a:off x="5854045" y="2232681"/>
            <a:ext cx="4427260" cy="887591"/>
          </a:xfrm>
          <a:prstGeom prst="rect">
            <a:avLst/>
          </a:prstGeom>
        </p:spPr>
      </p:pic>
      <p:pic>
        <p:nvPicPr>
          <p:cNvPr id="10" name="Picture 9">
            <a:extLst>
              <a:ext uri="{FF2B5EF4-FFF2-40B4-BE49-F238E27FC236}">
                <a16:creationId xmlns:a16="http://schemas.microsoft.com/office/drawing/2014/main" id="{3EAF4E79-6E95-3255-80EE-F047C516DE75}"/>
              </a:ext>
            </a:extLst>
          </p:cNvPr>
          <p:cNvPicPr>
            <a:picLocks noChangeAspect="1"/>
          </p:cNvPicPr>
          <p:nvPr/>
        </p:nvPicPr>
        <p:blipFill>
          <a:blip r:embed="rId3"/>
          <a:stretch>
            <a:fillRect/>
          </a:stretch>
        </p:blipFill>
        <p:spPr>
          <a:xfrm>
            <a:off x="401433" y="997572"/>
            <a:ext cx="4922404" cy="3357808"/>
          </a:xfrm>
          <a:prstGeom prst="rect">
            <a:avLst/>
          </a:prstGeom>
        </p:spPr>
      </p:pic>
    </p:spTree>
    <p:extLst>
      <p:ext uri="{BB962C8B-B14F-4D97-AF65-F5344CB8AC3E}">
        <p14:creationId xmlns:p14="http://schemas.microsoft.com/office/powerpoint/2010/main" val="162926262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35A715-54AD-F697-D2B1-CD6BB17644E3}"/>
              </a:ext>
            </a:extLst>
          </p:cNvPr>
          <p:cNvSpPr txBox="1"/>
          <p:nvPr/>
        </p:nvSpPr>
        <p:spPr>
          <a:xfrm>
            <a:off x="4590854" y="292231"/>
            <a:ext cx="4703975"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a:ln>
                  <a:noFill/>
                </a:ln>
                <a:solidFill>
                  <a:srgbClr val="000000"/>
                </a:solidFill>
                <a:effectLst/>
                <a:uFillTx/>
                <a:latin typeface="+mj-lt"/>
                <a:ea typeface="+mj-ea"/>
                <a:cs typeface="+mj-cs"/>
                <a:sym typeface="Calibri"/>
              </a:rPr>
              <a:t>FUTURE WORK 	</a:t>
            </a:r>
          </a:p>
        </p:txBody>
      </p:sp>
      <p:sp>
        <p:nvSpPr>
          <p:cNvPr id="4" name="TextBox 3">
            <a:extLst>
              <a:ext uri="{FF2B5EF4-FFF2-40B4-BE49-F238E27FC236}">
                <a16:creationId xmlns:a16="http://schemas.microsoft.com/office/drawing/2014/main" id="{3D057B49-A1D3-6F1F-84DD-793CDF52E74A}"/>
              </a:ext>
            </a:extLst>
          </p:cNvPr>
          <p:cNvSpPr txBox="1"/>
          <p:nvPr/>
        </p:nvSpPr>
        <p:spPr>
          <a:xfrm>
            <a:off x="737647" y="914675"/>
            <a:ext cx="10734774"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1.Hyperparameter Tuning &amp; Optimization – Further fine-tuning of the Random Forest model using </a:t>
            </a:r>
            <a:r>
              <a:rPr lang="en-IN" dirty="0" err="1"/>
              <a:t>GridSearchCV</a:t>
            </a:r>
            <a:r>
              <a:rPr lang="en-IN" dirty="0"/>
              <a:t> or Bayesian Optimization to enhance predictive accuracy.	</a:t>
            </a:r>
          </a:p>
          <a:p>
            <a:endParaRPr lang="en-IN" dirty="0"/>
          </a:p>
          <a:p>
            <a:r>
              <a:rPr lang="en-IN" dirty="0"/>
              <a:t>2.Ensemble Learning Approaches – Exploring stacking and boosting techniques by combining models like </a:t>
            </a:r>
            <a:r>
              <a:rPr lang="en-IN" dirty="0" err="1"/>
              <a:t>XGBoost</a:t>
            </a:r>
            <a:r>
              <a:rPr lang="en-IN" dirty="0"/>
              <a:t>, Random Forest, and Linear Regression to improve performance.	</a:t>
            </a:r>
          </a:p>
          <a:p>
            <a:endParaRPr lang="en-IN" dirty="0"/>
          </a:p>
          <a:p>
            <a:r>
              <a:rPr lang="en-IN" dirty="0"/>
              <a:t>3.Advanced Feature Engineering – Identifying new relevant features, handling seasonality, and incorporating external factors like holidays and promotions.</a:t>
            </a:r>
          </a:p>
          <a:p>
            <a:r>
              <a:rPr lang="en-IN" dirty="0"/>
              <a:t>	</a:t>
            </a:r>
          </a:p>
          <a:p>
            <a:r>
              <a:rPr lang="en-IN" dirty="0"/>
              <a:t>4.Time Series Forecasting – Utilizing ARIMA and Prophet models to forecast long-term sales trends, seasonality effects, and demand fluctuations.</a:t>
            </a:r>
          </a:p>
          <a:p>
            <a:r>
              <a:rPr lang="en-IN" dirty="0"/>
              <a:t>	</a:t>
            </a:r>
          </a:p>
          <a:p>
            <a:r>
              <a:rPr lang="en-IN" dirty="0"/>
              <a:t>5.Real-world Deployment &amp; Business Impact – Integrating the model into a live system with automated updates and dashboard visualization for business insights and decision-making.</a:t>
            </a:r>
          </a:p>
        </p:txBody>
      </p:sp>
    </p:spTree>
    <p:extLst>
      <p:ext uri="{BB962C8B-B14F-4D97-AF65-F5344CB8AC3E}">
        <p14:creationId xmlns:p14="http://schemas.microsoft.com/office/powerpoint/2010/main" val="97217782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4188DD-41BF-0749-D9C3-87D88E85B62B}"/>
              </a:ext>
            </a:extLst>
          </p:cNvPr>
          <p:cNvSpPr txBox="1"/>
          <p:nvPr/>
        </p:nvSpPr>
        <p:spPr>
          <a:xfrm>
            <a:off x="4753466" y="399795"/>
            <a:ext cx="609442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400" dirty="0"/>
              <a:t>CONCLUSION</a:t>
            </a:r>
          </a:p>
        </p:txBody>
      </p:sp>
      <p:sp>
        <p:nvSpPr>
          <p:cNvPr id="5" name="TextBox 4">
            <a:extLst>
              <a:ext uri="{FF2B5EF4-FFF2-40B4-BE49-F238E27FC236}">
                <a16:creationId xmlns:a16="http://schemas.microsoft.com/office/drawing/2014/main" id="{8F95CBD9-DCDB-7556-F853-A866C76E63F2}"/>
              </a:ext>
            </a:extLst>
          </p:cNvPr>
          <p:cNvSpPr txBox="1"/>
          <p:nvPr/>
        </p:nvSpPr>
        <p:spPr>
          <a:xfrm>
            <a:off x="671661" y="1084358"/>
            <a:ext cx="10781906"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This project began with a comprehensive Exploratory Data Analysis (EDA), where we processed raw sales data, handled missing values, removed multicollinearity, and performed various visualizations to gain initial insights. We then built and evaluated multiple machine learning models, starting with linear regression-based approaches, which proved insufficient for this dataset. Advanced models like Decision Trees, Random Forest, and Gradient Boosting were implemented, with Random Forest emerging as the most effective </a:t>
            </a:r>
            <a:r>
              <a:rPr lang="en-IN" dirty="0" err="1"/>
              <a:t>model.With</a:t>
            </a:r>
            <a:r>
              <a:rPr lang="en-IN" dirty="0"/>
              <a:t> further improvements, this predictive framework can be instrumental in forecasting future sales trends, optimizing inventory management, and aiding strategic business decisions. Moving forward, integrating time series forecasting and deploying the model in a real-world environment will enhance its impact, providing valuable insights for business growth and development.</a:t>
            </a:r>
          </a:p>
        </p:txBody>
      </p:sp>
    </p:spTree>
    <p:extLst>
      <p:ext uri="{BB962C8B-B14F-4D97-AF65-F5344CB8AC3E}">
        <p14:creationId xmlns:p14="http://schemas.microsoft.com/office/powerpoint/2010/main" val="37025136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object 5"/>
          <p:cNvSpPr txBox="1"/>
          <p:nvPr/>
        </p:nvSpPr>
        <p:spPr>
          <a:xfrm>
            <a:off x="4812152" y="530262"/>
            <a:ext cx="3219831" cy="256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12700">
              <a:spcBef>
                <a:spcPts val="100"/>
              </a:spcBef>
              <a:defRPr b="1" spc="-5">
                <a:latin typeface="Times New Roman"/>
                <a:ea typeface="Times New Roman"/>
                <a:cs typeface="Times New Roman"/>
                <a:sym typeface="Times New Roman"/>
              </a:defRPr>
            </a:pPr>
            <a:r>
              <a:rPr dirty="0"/>
              <a:t>TABLE</a:t>
            </a:r>
            <a:r>
              <a:rPr spc="-20" dirty="0"/>
              <a:t> </a:t>
            </a:r>
            <a:r>
              <a:rPr spc="0" dirty="0"/>
              <a:t>OF</a:t>
            </a:r>
            <a:r>
              <a:rPr spc="-20" dirty="0"/>
              <a:t> </a:t>
            </a:r>
            <a:r>
              <a:rPr spc="-10" dirty="0"/>
              <a:t>CONTENTS</a:t>
            </a:r>
          </a:p>
        </p:txBody>
      </p:sp>
      <p:graphicFrame>
        <p:nvGraphicFramePr>
          <p:cNvPr id="101" name="Table 9"/>
          <p:cNvGraphicFramePr/>
          <p:nvPr>
            <p:extLst>
              <p:ext uri="{D42A27DB-BD31-4B8C-83A1-F6EECF244321}">
                <p14:modId xmlns:p14="http://schemas.microsoft.com/office/powerpoint/2010/main" val="174579096"/>
              </p:ext>
            </p:extLst>
          </p:nvPr>
        </p:nvGraphicFramePr>
        <p:xfrm>
          <a:off x="1743959" y="1174581"/>
          <a:ext cx="8265209" cy="5358227"/>
        </p:xfrm>
        <a:graphic>
          <a:graphicData uri="http://schemas.openxmlformats.org/drawingml/2006/table">
            <a:tbl>
              <a:tblPr firstRow="1" bandRow="1">
                <a:tableStyleId>{4C3C2611-4C71-4FC5-86AE-919BDF0F9419}</a:tableStyleId>
              </a:tblPr>
              <a:tblGrid>
                <a:gridCol w="2253859">
                  <a:extLst>
                    <a:ext uri="{9D8B030D-6E8A-4147-A177-3AD203B41FA5}">
                      <a16:colId xmlns:a16="http://schemas.microsoft.com/office/drawing/2014/main" val="20000"/>
                    </a:ext>
                  </a:extLst>
                </a:gridCol>
                <a:gridCol w="4134194">
                  <a:extLst>
                    <a:ext uri="{9D8B030D-6E8A-4147-A177-3AD203B41FA5}">
                      <a16:colId xmlns:a16="http://schemas.microsoft.com/office/drawing/2014/main" val="20001"/>
                    </a:ext>
                  </a:extLst>
                </a:gridCol>
                <a:gridCol w="1877156">
                  <a:extLst>
                    <a:ext uri="{9D8B030D-6E8A-4147-A177-3AD203B41FA5}">
                      <a16:colId xmlns:a16="http://schemas.microsoft.com/office/drawing/2014/main" val="20002"/>
                    </a:ext>
                  </a:extLst>
                </a:gridCol>
              </a:tblGrid>
              <a:tr h="257999">
                <a:tc>
                  <a:txBody>
                    <a:bodyPr/>
                    <a:lstStyle/>
                    <a:p>
                      <a:pPr algn="ctr">
                        <a:spcBef>
                          <a:spcPts val="400"/>
                        </a:spcBef>
                        <a:defRPr sz="1800" b="0">
                          <a:solidFill>
                            <a:srgbClr val="000000"/>
                          </a:solidFill>
                        </a:defRPr>
                      </a:pPr>
                      <a:r>
                        <a:rPr sz="1600" b="1" spc="-5">
                          <a:solidFill>
                            <a:srgbClr val="FFFFFF"/>
                          </a:solidFill>
                          <a:latin typeface="Times New Roman"/>
                          <a:ea typeface="Times New Roman"/>
                          <a:cs typeface="Times New Roman"/>
                          <a:sym typeface="Times New Roman"/>
                        </a:rPr>
                        <a:t>S. NO.</a:t>
                      </a:r>
                    </a:p>
                  </a:txBody>
                  <a:tcPr marL="0" marR="0" marT="0" marB="0" horzOverflow="overflow"/>
                </a:tc>
                <a:tc>
                  <a:txBody>
                    <a:bodyPr/>
                    <a:lstStyle/>
                    <a:p>
                      <a:pPr indent="66675" algn="ctr">
                        <a:spcBef>
                          <a:spcPts val="400"/>
                        </a:spcBef>
                        <a:defRPr sz="1600" spc="-5">
                          <a:latin typeface="Times New Roman"/>
                          <a:ea typeface="Times New Roman"/>
                          <a:cs typeface="Times New Roman"/>
                          <a:sym typeface="Times New Roman"/>
                        </a:defRPr>
                      </a:pPr>
                      <a:r>
                        <a:t>TOPIC</a:t>
                      </a:r>
                    </a:p>
                  </a:txBody>
                  <a:tcPr marL="0" marR="0" marT="0" marB="0" horzOverflow="overflow"/>
                </a:tc>
                <a:tc>
                  <a:txBody>
                    <a:bodyPr/>
                    <a:lstStyle/>
                    <a:p>
                      <a:pPr indent="128904" algn="ctr">
                        <a:spcBef>
                          <a:spcPts val="400"/>
                        </a:spcBef>
                        <a:defRPr sz="1600" spc="-5">
                          <a:latin typeface="Times New Roman"/>
                          <a:ea typeface="Times New Roman"/>
                          <a:cs typeface="Times New Roman"/>
                          <a:sym typeface="Times New Roman"/>
                        </a:defRPr>
                      </a:pPr>
                      <a:r>
                        <a:t>PAGE</a:t>
                      </a:r>
                      <a:r>
                        <a:rPr spc="-35"/>
                        <a:t> </a:t>
                      </a:r>
                      <a:r>
                        <a:t>NO</a:t>
                      </a:r>
                    </a:p>
                  </a:txBody>
                  <a:tcPr marL="0" marR="0" marT="0" marB="0" horzOverflow="overflow"/>
                </a:tc>
                <a:extLst>
                  <a:ext uri="{0D108BD9-81ED-4DB2-BD59-A6C34878D82A}">
                    <a16:rowId xmlns:a16="http://schemas.microsoft.com/office/drawing/2014/main" val="10000"/>
                  </a:ext>
                </a:extLst>
              </a:tr>
              <a:tr h="835331">
                <a:tc>
                  <a:txBody>
                    <a:bodyPr/>
                    <a:lstStyle/>
                    <a:p>
                      <a:pPr algn="ctr">
                        <a:spcBef>
                          <a:spcPts val="300"/>
                        </a:spcBef>
                        <a:defRPr sz="1800"/>
                      </a:pPr>
                      <a:r>
                        <a:rPr sz="1400">
                          <a:latin typeface="Times New Roman"/>
                          <a:ea typeface="Times New Roman"/>
                          <a:cs typeface="Times New Roman"/>
                          <a:sym typeface="Times New Roman"/>
                        </a:rPr>
                        <a:t> 1</a:t>
                      </a:r>
                    </a:p>
                  </a:txBody>
                  <a:tcPr marL="0" marR="0" marT="0" marB="0" horzOverflow="overflow"/>
                </a:tc>
                <a:tc>
                  <a:txBody>
                    <a:bodyPr/>
                    <a:lstStyle/>
                    <a:p>
                      <a:pPr marL="635" algn="l">
                        <a:lnSpc>
                          <a:spcPct val="100000"/>
                        </a:lnSpc>
                        <a:spcBef>
                          <a:spcPts val="345"/>
                        </a:spcBef>
                      </a:pPr>
                      <a:r>
                        <a:rPr lang="en-US" sz="1400" spc="-5" dirty="0">
                          <a:latin typeface="Times New Roman" panose="02020603050405020304" pitchFamily="18" charset="0"/>
                          <a:cs typeface="Times New Roman" panose="02020603050405020304" pitchFamily="18" charset="0"/>
                        </a:rPr>
                        <a:t>BUSINESS</a:t>
                      </a:r>
                      <a:r>
                        <a:rPr lang="en-US" sz="1400" spc="1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PROBLEM</a:t>
                      </a:r>
                      <a:r>
                        <a:rPr lang="en-US" sz="1400" spc="2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STATEMENT</a:t>
                      </a:r>
                    </a:p>
                    <a:p>
                      <a:pPr marL="635" marR="0" lvl="0" indent="0" algn="ctr" defTabSz="914400" rtl="0" eaLnBrk="1" fontAlgn="auto" latinLnBrk="0" hangingPunct="1">
                        <a:lnSpc>
                          <a:spcPct val="100000"/>
                        </a:lnSpc>
                        <a:spcBef>
                          <a:spcPts val="345"/>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      1.1 BUSINESS IMPACT OF SUPPLY-DEMAND                                 MISMATCHES</a:t>
                      </a:r>
                    </a:p>
                    <a:p>
                      <a:pPr algn="l">
                        <a:spcBef>
                          <a:spcPts val="300"/>
                        </a:spcBef>
                        <a:defRPr sz="1400">
                          <a:latin typeface="Times New Roman"/>
                          <a:ea typeface="Times New Roman"/>
                          <a:cs typeface="Times New Roman"/>
                          <a:sym typeface="Times New Roman"/>
                        </a:defRPr>
                      </a:pP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3</a:t>
                      </a:r>
                      <a:endParaRPr dirty="0"/>
                    </a:p>
                  </a:txBody>
                  <a:tcPr marL="0" marR="0" marT="0" marB="0" horzOverflow="overflow"/>
                </a:tc>
                <a:extLst>
                  <a:ext uri="{0D108BD9-81ED-4DB2-BD59-A6C34878D82A}">
                    <a16:rowId xmlns:a16="http://schemas.microsoft.com/office/drawing/2014/main" val="10001"/>
                  </a:ext>
                </a:extLst>
              </a:tr>
              <a:tr h="657310">
                <a:tc>
                  <a:txBody>
                    <a:bodyPr/>
                    <a:lstStyle/>
                    <a:p>
                      <a:pPr algn="ctr">
                        <a:defRPr sz="1400">
                          <a:latin typeface="Times New Roman"/>
                          <a:ea typeface="Times New Roman"/>
                          <a:cs typeface="Times New Roman"/>
                          <a:sym typeface="Times New Roman"/>
                        </a:defRPr>
                      </a:pPr>
                      <a:endParaRPr/>
                    </a:p>
                    <a:p>
                      <a:pPr algn="ctr">
                        <a:defRPr sz="1400">
                          <a:latin typeface="Times New Roman"/>
                          <a:ea typeface="Times New Roman"/>
                          <a:cs typeface="Times New Roman"/>
                          <a:sym typeface="Times New Roman"/>
                        </a:defRPr>
                      </a:pPr>
                      <a:endParaRPr/>
                    </a:p>
                    <a:p>
                      <a:pPr algn="ctr">
                        <a:defRPr sz="1400">
                          <a:latin typeface="Times New Roman"/>
                          <a:ea typeface="Times New Roman"/>
                          <a:cs typeface="Times New Roman"/>
                          <a:sym typeface="Times New Roman"/>
                        </a:defRPr>
                      </a:pPr>
                      <a:r>
                        <a:t>2</a:t>
                      </a:r>
                    </a:p>
                  </a:txBody>
                  <a:tcPr marL="45720" marR="45720" horzOverflow="overflow"/>
                </a:tc>
                <a:tc>
                  <a:txBody>
                    <a:bodyPr/>
                    <a:lstStyle/>
                    <a:p>
                      <a:r>
                        <a:rPr lang="en-US" sz="1400" b="0" dirty="0">
                          <a:latin typeface="Times New Roman" panose="02020603050405020304" pitchFamily="18" charset="0"/>
                          <a:cs typeface="Times New Roman" panose="02020603050405020304" pitchFamily="18" charset="0"/>
                        </a:rPr>
                        <a:t>PROPOSED SOLUTION TO THE</a:t>
                      </a:r>
                      <a:r>
                        <a:rPr lang="en-US" sz="1400" b="0" spc="-5" dirty="0">
                          <a:latin typeface="Times New Roman" panose="02020603050405020304" pitchFamily="18" charset="0"/>
                          <a:cs typeface="Times New Roman" panose="02020603050405020304" pitchFamily="18" charset="0"/>
                        </a:rPr>
                        <a:t> PROBLEM</a:t>
                      </a:r>
                      <a:endParaRPr lang="en-IN" sz="1400" b="0" dirty="0">
                        <a:latin typeface="Times New Roman" panose="02020603050405020304" pitchFamily="18" charset="0"/>
                        <a:cs typeface="Times New Roman" panose="02020603050405020304" pitchFamily="18" charset="0"/>
                      </a:endParaRPr>
                    </a:p>
                    <a:p>
                      <a:pPr marL="8255" marR="0" lvl="0" indent="0" algn="ctr" defTabSz="914400" rtl="0" eaLnBrk="1" fontAlgn="auto" latinLnBrk="0" hangingPunct="1">
                        <a:lnSpc>
                          <a:spcPct val="100000"/>
                        </a:lnSpc>
                        <a:spcBef>
                          <a:spcPts val="35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EXPECTED VALUE ADDITIONS AND BENEFITS</a:t>
                      </a:r>
                      <a:endParaRPr lang="en-IN" sz="1400" b="0" dirty="0">
                        <a:latin typeface="Times New Roman" panose="02020603050405020304" pitchFamily="18" charset="0"/>
                        <a:cs typeface="Times New Roman" panose="02020603050405020304" pitchFamily="18" charset="0"/>
                      </a:endParaRPr>
                    </a:p>
                    <a:p>
                      <a:pPr algn="l">
                        <a:spcBef>
                          <a:spcPts val="300"/>
                        </a:spcBef>
                        <a:defRPr sz="1400">
                          <a:latin typeface="Times New Roman"/>
                          <a:ea typeface="Times New Roman"/>
                          <a:cs typeface="Times New Roman"/>
                          <a:sym typeface="Times New Roman"/>
                        </a:defRPr>
                      </a:pPr>
                      <a:r>
                        <a:rPr lang="en-IN" dirty="0"/>
                        <a:t> </a:t>
                      </a: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4</a:t>
                      </a:r>
                      <a:endParaRPr dirty="0"/>
                    </a:p>
                  </a:txBody>
                  <a:tcPr marL="0" marR="0" marT="0" marB="0" horzOverflow="overflow"/>
                </a:tc>
                <a:extLst>
                  <a:ext uri="{0D108BD9-81ED-4DB2-BD59-A6C34878D82A}">
                    <a16:rowId xmlns:a16="http://schemas.microsoft.com/office/drawing/2014/main" val="10002"/>
                  </a:ext>
                </a:extLst>
              </a:tr>
              <a:tr h="417666">
                <a:tc>
                  <a:txBody>
                    <a:bodyPr/>
                    <a:lstStyle/>
                    <a:p>
                      <a:pPr algn="ctr">
                        <a:spcBef>
                          <a:spcPts val="300"/>
                        </a:spcBef>
                        <a:defRPr sz="1800"/>
                      </a:pPr>
                      <a:r>
                        <a:rPr sz="1400">
                          <a:latin typeface="Times New Roman"/>
                          <a:ea typeface="Times New Roman"/>
                          <a:cs typeface="Times New Roman"/>
                          <a:sym typeface="Times New Roman"/>
                        </a:rPr>
                        <a:t>3</a:t>
                      </a:r>
                    </a:p>
                  </a:txBody>
                  <a:tcPr marL="0" marR="0" marT="0" marB="0" horzOverflow="overflow"/>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sz="1400" spc="-10">
                          <a:latin typeface="Times New Roman"/>
                          <a:ea typeface="Times New Roman"/>
                          <a:cs typeface="Times New Roman"/>
                          <a:sym typeface="Times New Roman"/>
                        </a:defRPr>
                      </a:pPr>
                      <a:r>
                        <a:rPr lang="en-IN" dirty="0"/>
                        <a:t>EXPLORATORY  DATA  ANALYSIS (EDA)</a:t>
                      </a:r>
                    </a:p>
                    <a:p>
                      <a:pPr algn="l">
                        <a:spcBef>
                          <a:spcPts val="300"/>
                        </a:spcBef>
                        <a:defRPr sz="1400" spc="-10">
                          <a:latin typeface="Times New Roman"/>
                          <a:ea typeface="Times New Roman"/>
                          <a:cs typeface="Times New Roman"/>
                          <a:sym typeface="Times New Roman"/>
                        </a:defRPr>
                      </a:pP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5</a:t>
                      </a:r>
                      <a:endParaRPr dirty="0"/>
                    </a:p>
                  </a:txBody>
                  <a:tcPr marL="0" marR="0" marT="0" marB="0" horzOverflow="overflow"/>
                </a:tc>
                <a:extLst>
                  <a:ext uri="{0D108BD9-81ED-4DB2-BD59-A6C34878D82A}">
                    <a16:rowId xmlns:a16="http://schemas.microsoft.com/office/drawing/2014/main" val="10003"/>
                  </a:ext>
                </a:extLst>
              </a:tr>
              <a:tr h="214447">
                <a:tc>
                  <a:txBody>
                    <a:bodyPr/>
                    <a:lstStyle/>
                    <a:p>
                      <a:pPr algn="ctr">
                        <a:spcBef>
                          <a:spcPts val="300"/>
                        </a:spcBef>
                        <a:defRPr sz="1800"/>
                      </a:pPr>
                      <a:r>
                        <a:rPr sz="1400">
                          <a:latin typeface="Times New Roman"/>
                          <a:ea typeface="Times New Roman"/>
                          <a:cs typeface="Times New Roman"/>
                          <a:sym typeface="Times New Roman"/>
                        </a:rPr>
                        <a:t>4</a:t>
                      </a:r>
                    </a:p>
                  </a:txBody>
                  <a:tcPr marL="0" marR="0" marT="0" marB="0" horzOverflow="overflow"/>
                </a:tc>
                <a:tc>
                  <a:txBody>
                    <a:bodyPr/>
                    <a:lstStyle/>
                    <a:p>
                      <a:pPr algn="l">
                        <a:spcBef>
                          <a:spcPts val="300"/>
                        </a:spcBef>
                        <a:defRPr sz="1400" spc="-10">
                          <a:latin typeface="Times New Roman"/>
                          <a:ea typeface="Times New Roman"/>
                          <a:cs typeface="Times New Roman"/>
                          <a:sym typeface="Times New Roman"/>
                        </a:defRPr>
                      </a:pPr>
                      <a:r>
                        <a:rPr lang="en-IN" dirty="0"/>
                        <a:t>TIME SERIES ANALYSIS</a:t>
                      </a: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7</a:t>
                      </a:r>
                      <a:endParaRPr dirty="0"/>
                    </a:p>
                  </a:txBody>
                  <a:tcPr marL="0" marR="0" marT="0" marB="0" horzOverflow="overflow"/>
                </a:tc>
                <a:extLst>
                  <a:ext uri="{0D108BD9-81ED-4DB2-BD59-A6C34878D82A}">
                    <a16:rowId xmlns:a16="http://schemas.microsoft.com/office/drawing/2014/main" val="10004"/>
                  </a:ext>
                </a:extLst>
              </a:tr>
              <a:tr h="214447">
                <a:tc>
                  <a:txBody>
                    <a:bodyPr/>
                    <a:lstStyle/>
                    <a:p>
                      <a:pPr algn="ctr">
                        <a:spcBef>
                          <a:spcPts val="300"/>
                        </a:spcBef>
                        <a:defRPr sz="1800"/>
                      </a:pPr>
                      <a:r>
                        <a:rPr sz="1400">
                          <a:latin typeface="Times New Roman"/>
                          <a:ea typeface="Times New Roman"/>
                          <a:cs typeface="Times New Roman"/>
                          <a:sym typeface="Times New Roman"/>
                        </a:rPr>
                        <a:t>5</a:t>
                      </a:r>
                    </a:p>
                  </a:txBody>
                  <a:tcPr marL="0" marR="0" marT="0" marB="0" horzOverflow="overflow"/>
                </a:tc>
                <a:tc>
                  <a:txBody>
                    <a:bodyPr/>
                    <a:lstStyle/>
                    <a:p>
                      <a:pPr algn="l">
                        <a:spcBef>
                          <a:spcPts val="300"/>
                        </a:spcBef>
                        <a:defRPr sz="1400" spc="-15">
                          <a:latin typeface="Times New Roman"/>
                          <a:ea typeface="Times New Roman"/>
                          <a:cs typeface="Times New Roman"/>
                          <a:sym typeface="Times New Roman"/>
                        </a:defRPr>
                      </a:pPr>
                      <a:r>
                        <a:rPr lang="en-IN" dirty="0"/>
                        <a:t>SALES TREND</a:t>
                      </a: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8</a:t>
                      </a:r>
                      <a:endParaRPr dirty="0"/>
                    </a:p>
                  </a:txBody>
                  <a:tcPr marL="0" marR="0" marT="0" marB="0" horzOverflow="overflow"/>
                </a:tc>
                <a:extLst>
                  <a:ext uri="{0D108BD9-81ED-4DB2-BD59-A6C34878D82A}">
                    <a16:rowId xmlns:a16="http://schemas.microsoft.com/office/drawing/2014/main" val="10005"/>
                  </a:ext>
                </a:extLst>
              </a:tr>
              <a:tr h="835331">
                <a:tc>
                  <a:txBody>
                    <a:bodyPr/>
                    <a:lstStyle/>
                    <a:p>
                      <a:pPr algn="ctr">
                        <a:spcBef>
                          <a:spcPts val="300"/>
                        </a:spcBef>
                        <a:defRPr sz="1800"/>
                      </a:pPr>
                      <a:r>
                        <a:rPr sz="1400">
                          <a:latin typeface="Times New Roman"/>
                          <a:ea typeface="Times New Roman"/>
                          <a:cs typeface="Times New Roman"/>
                          <a:sym typeface="Times New Roman"/>
                        </a:rPr>
                        <a:t>6</a:t>
                      </a:r>
                    </a:p>
                  </a:txBody>
                  <a:tcPr marL="0" marR="0" marT="0" marB="0" horzOverflow="overflow"/>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sz="1400" spc="-15">
                          <a:latin typeface="Times New Roman"/>
                          <a:ea typeface="Times New Roman"/>
                          <a:cs typeface="Times New Roman"/>
                          <a:sym typeface="Times New Roman"/>
                        </a:defRPr>
                      </a:pPr>
                      <a:r>
                        <a:rPr lang="en-IN" sz="1400" dirty="0"/>
                        <a:t>TIME SERIES DECOMPOSITION, MOVING AVERAGE OF SALES</a:t>
                      </a:r>
                    </a:p>
                    <a:p>
                      <a:pPr marL="0" marR="0" lvl="0" indent="0" algn="l" defTabSz="914400" rtl="0" eaLnBrk="1" fontAlgn="auto" latinLnBrk="0" hangingPunct="1">
                        <a:lnSpc>
                          <a:spcPct val="100000"/>
                        </a:lnSpc>
                        <a:spcBef>
                          <a:spcPts val="300"/>
                        </a:spcBef>
                        <a:spcAft>
                          <a:spcPts val="0"/>
                        </a:spcAft>
                        <a:buClrTx/>
                        <a:buSzTx/>
                        <a:buFontTx/>
                        <a:buNone/>
                        <a:tabLst/>
                        <a:defRPr sz="1400" spc="-15">
                          <a:latin typeface="Times New Roman"/>
                          <a:ea typeface="Times New Roman"/>
                          <a:cs typeface="Times New Roman"/>
                          <a:sym typeface="Times New Roman"/>
                        </a:defRPr>
                      </a:pPr>
                      <a:endParaRPr lang="en-IN" sz="1400" dirty="0"/>
                    </a:p>
                    <a:p>
                      <a:pPr algn="l">
                        <a:spcBef>
                          <a:spcPts val="300"/>
                        </a:spcBef>
                        <a:defRPr sz="1400" spc="-15">
                          <a:latin typeface="Times New Roman"/>
                          <a:ea typeface="Times New Roman"/>
                          <a:cs typeface="Times New Roman"/>
                          <a:sym typeface="Times New Roman"/>
                        </a:defRPr>
                      </a:pP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9</a:t>
                      </a:r>
                      <a:endParaRPr dirty="0"/>
                    </a:p>
                  </a:txBody>
                  <a:tcPr marL="0" marR="0" marT="0" marB="0" horzOverflow="overflow"/>
                </a:tc>
                <a:extLst>
                  <a:ext uri="{0D108BD9-81ED-4DB2-BD59-A6C34878D82A}">
                    <a16:rowId xmlns:a16="http://schemas.microsoft.com/office/drawing/2014/main" val="10006"/>
                  </a:ext>
                </a:extLst>
              </a:tr>
              <a:tr h="396514">
                <a:tc>
                  <a:txBody>
                    <a:bodyPr/>
                    <a:lstStyle/>
                    <a:p>
                      <a:pPr algn="ctr">
                        <a:spcBef>
                          <a:spcPts val="300"/>
                        </a:spcBef>
                        <a:defRPr sz="1800"/>
                      </a:pPr>
                      <a:r>
                        <a:rPr sz="1400">
                          <a:latin typeface="Times New Roman"/>
                          <a:ea typeface="Times New Roman"/>
                          <a:cs typeface="Times New Roman"/>
                          <a:sym typeface="Times New Roman"/>
                        </a:rPr>
                        <a:t>7</a:t>
                      </a:r>
                    </a:p>
                  </a:txBody>
                  <a:tcPr marL="0" marR="0" marT="0" marB="0" horzOverflow="overflow"/>
                </a:tc>
                <a:tc>
                  <a:txBody>
                    <a:bodyPr/>
                    <a:lstStyle/>
                    <a:p>
                      <a:pPr algn="l">
                        <a:defRPr sz="1400">
                          <a:latin typeface="Times New Roman"/>
                          <a:ea typeface="Times New Roman"/>
                          <a:cs typeface="Times New Roman"/>
                          <a:sym typeface="Times New Roman"/>
                        </a:defRPr>
                      </a:pPr>
                      <a:r>
                        <a:rPr lang="en-IN" dirty="0"/>
                        <a:t>REMOVING MULTICOLLINEARITY</a:t>
                      </a: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10</a:t>
                      </a:r>
                      <a:endParaRPr dirty="0"/>
                    </a:p>
                  </a:txBody>
                  <a:tcPr marL="0" marR="0" marT="0" marB="0" horzOverflow="overflow"/>
                </a:tc>
                <a:extLst>
                  <a:ext uri="{0D108BD9-81ED-4DB2-BD59-A6C34878D82A}">
                    <a16:rowId xmlns:a16="http://schemas.microsoft.com/office/drawing/2014/main" val="10007"/>
                  </a:ext>
                </a:extLst>
              </a:tr>
              <a:tr h="1095516">
                <a:tc>
                  <a:txBody>
                    <a:bodyPr/>
                    <a:lstStyle/>
                    <a:p>
                      <a:pPr algn="ctr">
                        <a:spcBef>
                          <a:spcPts val="300"/>
                        </a:spcBef>
                        <a:defRPr sz="1800"/>
                      </a:pPr>
                      <a:r>
                        <a:rPr sz="1400" dirty="0">
                          <a:latin typeface="Times New Roman"/>
                          <a:ea typeface="Times New Roman"/>
                          <a:cs typeface="Times New Roman"/>
                          <a:sym typeface="Times New Roman"/>
                        </a:rPr>
                        <a:t>8</a:t>
                      </a:r>
                    </a:p>
                  </a:txBody>
                  <a:tcPr marL="0" marR="0" marT="0" marB="0" horzOverflow="overflow"/>
                </a:tc>
                <a:tc>
                  <a:txBody>
                    <a:bodyPr/>
                    <a:lstStyle/>
                    <a:p>
                      <a:pPr algn="l">
                        <a:spcBef>
                          <a:spcPts val="300"/>
                        </a:spcBef>
                        <a:defRPr sz="1400">
                          <a:latin typeface="Times New Roman"/>
                          <a:ea typeface="Times New Roman"/>
                          <a:cs typeface="Times New Roman"/>
                          <a:sym typeface="Times New Roman"/>
                        </a:defRPr>
                      </a:pPr>
                      <a:r>
                        <a:rPr lang="en-IN" dirty="0"/>
                        <a:t>MODEL EVALUATION FUNCTION</a:t>
                      </a: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11</a:t>
                      </a:r>
                    </a:p>
                    <a:p>
                      <a:pPr algn="ctr">
                        <a:spcBef>
                          <a:spcPts val="300"/>
                        </a:spcBef>
                        <a:defRPr sz="1400">
                          <a:latin typeface="Times New Roman"/>
                          <a:ea typeface="Times New Roman"/>
                          <a:cs typeface="Times New Roman"/>
                          <a:sym typeface="Times New Roman"/>
                        </a:defRPr>
                      </a:pPr>
                      <a:endParaRPr lang="en-IN" dirty="0"/>
                    </a:p>
                    <a:p>
                      <a:pPr algn="ctr">
                        <a:spcBef>
                          <a:spcPts val="300"/>
                        </a:spcBef>
                        <a:defRPr sz="1400">
                          <a:latin typeface="Times New Roman"/>
                          <a:ea typeface="Times New Roman"/>
                          <a:cs typeface="Times New Roman"/>
                          <a:sym typeface="Times New Roman"/>
                        </a:defRPr>
                      </a:pPr>
                      <a:endParaRPr lang="en-IN" dirty="0"/>
                    </a:p>
                    <a:p>
                      <a:pPr algn="ctr">
                        <a:spcBef>
                          <a:spcPts val="300"/>
                        </a:spcBef>
                        <a:defRPr sz="1400">
                          <a:latin typeface="Times New Roman"/>
                          <a:ea typeface="Times New Roman"/>
                          <a:cs typeface="Times New Roman"/>
                          <a:sym typeface="Times New Roman"/>
                        </a:defRPr>
                      </a:pPr>
                      <a:endParaRPr lang="en-IN" dirty="0"/>
                    </a:p>
                    <a:p>
                      <a:pPr algn="ctr">
                        <a:spcBef>
                          <a:spcPts val="300"/>
                        </a:spcBef>
                        <a:defRPr sz="1400">
                          <a:latin typeface="Times New Roman"/>
                          <a:ea typeface="Times New Roman"/>
                          <a:cs typeface="Times New Roman"/>
                          <a:sym typeface="Times New Roman"/>
                        </a:defRPr>
                      </a:pPr>
                      <a:endParaRPr dirty="0"/>
                    </a:p>
                  </a:txBody>
                  <a:tcPr marL="0" marR="0" marT="0" marB="0" horzOverflow="overflow"/>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9">
            <a:extLst>
              <a:ext uri="{FF2B5EF4-FFF2-40B4-BE49-F238E27FC236}">
                <a16:creationId xmlns:a16="http://schemas.microsoft.com/office/drawing/2014/main" id="{36903249-F1AC-74EB-50D3-96A8941C6FB7}"/>
              </a:ext>
            </a:extLst>
          </p:cNvPr>
          <p:cNvGraphicFramePr/>
          <p:nvPr>
            <p:extLst>
              <p:ext uri="{D42A27DB-BD31-4B8C-83A1-F6EECF244321}">
                <p14:modId xmlns:p14="http://schemas.microsoft.com/office/powerpoint/2010/main" val="1088623415"/>
              </p:ext>
            </p:extLst>
          </p:nvPr>
        </p:nvGraphicFramePr>
        <p:xfrm>
          <a:off x="1485243" y="720449"/>
          <a:ext cx="9095671" cy="2505992"/>
        </p:xfrm>
        <a:graphic>
          <a:graphicData uri="http://schemas.openxmlformats.org/drawingml/2006/table">
            <a:tbl>
              <a:tblPr firstRow="1" bandRow="1">
                <a:tableStyleId>{4C3C2611-4C71-4FC5-86AE-919BDF0F9419}</a:tableStyleId>
              </a:tblPr>
              <a:tblGrid>
                <a:gridCol w="2709685">
                  <a:extLst>
                    <a:ext uri="{9D8B030D-6E8A-4147-A177-3AD203B41FA5}">
                      <a16:colId xmlns:a16="http://schemas.microsoft.com/office/drawing/2014/main" val="20000"/>
                    </a:ext>
                  </a:extLst>
                </a:gridCol>
                <a:gridCol w="4731358">
                  <a:extLst>
                    <a:ext uri="{9D8B030D-6E8A-4147-A177-3AD203B41FA5}">
                      <a16:colId xmlns:a16="http://schemas.microsoft.com/office/drawing/2014/main" val="20001"/>
                    </a:ext>
                  </a:extLst>
                </a:gridCol>
                <a:gridCol w="1654628">
                  <a:extLst>
                    <a:ext uri="{9D8B030D-6E8A-4147-A177-3AD203B41FA5}">
                      <a16:colId xmlns:a16="http://schemas.microsoft.com/office/drawing/2014/main" val="20002"/>
                    </a:ext>
                  </a:extLst>
                </a:gridCol>
              </a:tblGrid>
              <a:tr h="321894">
                <a:tc>
                  <a:txBody>
                    <a:bodyPr/>
                    <a:lstStyle/>
                    <a:p>
                      <a:pPr algn="ctr">
                        <a:spcBef>
                          <a:spcPts val="400"/>
                        </a:spcBef>
                        <a:defRPr sz="1800" b="0">
                          <a:solidFill>
                            <a:srgbClr val="000000"/>
                          </a:solidFill>
                        </a:defRPr>
                      </a:pPr>
                      <a:r>
                        <a:rPr sz="1600" b="1" spc="-5">
                          <a:solidFill>
                            <a:srgbClr val="FFFFFF"/>
                          </a:solidFill>
                          <a:latin typeface="Times New Roman"/>
                          <a:ea typeface="Times New Roman"/>
                          <a:cs typeface="Times New Roman"/>
                          <a:sym typeface="Times New Roman"/>
                        </a:rPr>
                        <a:t>S. NO.</a:t>
                      </a:r>
                    </a:p>
                  </a:txBody>
                  <a:tcPr marL="0" marR="0" marT="0" marB="0" horzOverflow="overflow"/>
                </a:tc>
                <a:tc>
                  <a:txBody>
                    <a:bodyPr/>
                    <a:lstStyle/>
                    <a:p>
                      <a:pPr indent="66675" algn="ctr">
                        <a:spcBef>
                          <a:spcPts val="400"/>
                        </a:spcBef>
                        <a:defRPr sz="1600" spc="-5">
                          <a:latin typeface="Times New Roman"/>
                          <a:ea typeface="Times New Roman"/>
                          <a:cs typeface="Times New Roman"/>
                          <a:sym typeface="Times New Roman"/>
                        </a:defRPr>
                      </a:pPr>
                      <a:r>
                        <a:rPr dirty="0"/>
                        <a:t>TOPIC</a:t>
                      </a:r>
                    </a:p>
                  </a:txBody>
                  <a:tcPr marL="0" marR="0" marT="0" marB="0" horzOverflow="overflow"/>
                </a:tc>
                <a:tc>
                  <a:txBody>
                    <a:bodyPr/>
                    <a:lstStyle/>
                    <a:p>
                      <a:pPr indent="128904" algn="ctr">
                        <a:spcBef>
                          <a:spcPts val="400"/>
                        </a:spcBef>
                        <a:defRPr sz="1600" spc="-5">
                          <a:latin typeface="Times New Roman"/>
                          <a:ea typeface="Times New Roman"/>
                          <a:cs typeface="Times New Roman"/>
                          <a:sym typeface="Times New Roman"/>
                        </a:defRPr>
                      </a:pPr>
                      <a:r>
                        <a:t>PAGE</a:t>
                      </a:r>
                      <a:r>
                        <a:rPr spc="-35"/>
                        <a:t> </a:t>
                      </a:r>
                      <a:r>
                        <a:t>NO</a:t>
                      </a:r>
                    </a:p>
                  </a:txBody>
                  <a:tcPr marL="0" marR="0" marT="0" marB="0" horzOverflow="overflow"/>
                </a:tc>
                <a:extLst>
                  <a:ext uri="{0D108BD9-81ED-4DB2-BD59-A6C34878D82A}">
                    <a16:rowId xmlns:a16="http://schemas.microsoft.com/office/drawing/2014/main" val="10000"/>
                  </a:ext>
                </a:extLst>
              </a:tr>
              <a:tr h="838058">
                <a:tc>
                  <a:txBody>
                    <a:bodyPr/>
                    <a:lstStyle/>
                    <a:p>
                      <a:pPr algn="ctr">
                        <a:spcBef>
                          <a:spcPts val="300"/>
                        </a:spcBef>
                        <a:defRPr sz="1800"/>
                      </a:pPr>
                      <a:r>
                        <a:rPr sz="1400" dirty="0">
                          <a:latin typeface="Times New Roman"/>
                          <a:ea typeface="Times New Roman"/>
                          <a:cs typeface="Times New Roman"/>
                          <a:sym typeface="Times New Roman"/>
                        </a:rPr>
                        <a:t> </a:t>
                      </a:r>
                      <a:r>
                        <a:rPr lang="en-IN" sz="1400" dirty="0">
                          <a:latin typeface="Times New Roman"/>
                          <a:ea typeface="Times New Roman"/>
                          <a:cs typeface="Times New Roman"/>
                          <a:sym typeface="Times New Roman"/>
                        </a:rPr>
                        <a:t>9</a:t>
                      </a:r>
                      <a:endParaRPr sz="1400" dirty="0">
                        <a:latin typeface="Times New Roman"/>
                        <a:ea typeface="Times New Roman"/>
                        <a:cs typeface="Times New Roman"/>
                        <a:sym typeface="Times New Roman"/>
                      </a:endParaRPr>
                    </a:p>
                  </a:txBody>
                  <a:tcPr marL="0" marR="0" marT="0" marB="0" horzOverflow="overflow"/>
                </a:tc>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sz="1400">
                          <a:latin typeface="Times New Roman"/>
                          <a:ea typeface="Times New Roman"/>
                          <a:cs typeface="Times New Roman"/>
                          <a:sym typeface="Times New Roman"/>
                        </a:defRPr>
                      </a:pPr>
                      <a:r>
                        <a:rPr kumimoji="0" lang="en-IN" sz="1400" b="0" i="0" u="none" strike="noStrike" cap="none" spc="0" normalizeH="0" baseline="0" dirty="0">
                          <a:ln>
                            <a:noFill/>
                          </a:ln>
                          <a:solidFill>
                            <a:srgbClr val="000000"/>
                          </a:solidFill>
                          <a:effectLst/>
                          <a:uFillTx/>
                          <a:latin typeface="+mj-lt"/>
                          <a:ea typeface="+mj-ea"/>
                          <a:cs typeface="+mj-cs"/>
                          <a:sym typeface="Calibri"/>
                        </a:rPr>
                        <a:t>EVALUATION USING LINEAR MODELS</a:t>
                      </a:r>
                    </a:p>
                    <a:p>
                      <a:pPr algn="l">
                        <a:spcBef>
                          <a:spcPts val="300"/>
                        </a:spcBef>
                        <a:defRPr sz="1400">
                          <a:latin typeface="Times New Roman"/>
                          <a:ea typeface="Times New Roman"/>
                          <a:cs typeface="Times New Roman"/>
                          <a:sym typeface="Times New Roman"/>
                        </a:defRPr>
                      </a:pP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13</a:t>
                      </a:r>
                      <a:endParaRPr dirty="0"/>
                    </a:p>
                  </a:txBody>
                  <a:tcPr marL="0" marR="0" marT="0" marB="0" horzOverflow="overflow"/>
                </a:tc>
                <a:extLst>
                  <a:ext uri="{0D108BD9-81ED-4DB2-BD59-A6C34878D82A}">
                    <a16:rowId xmlns:a16="http://schemas.microsoft.com/office/drawing/2014/main" val="10001"/>
                  </a:ext>
                </a:extLst>
              </a:tr>
              <a:tr h="659455">
                <a:tc>
                  <a:txBody>
                    <a:bodyPr/>
                    <a:lstStyle/>
                    <a:p>
                      <a:pPr algn="ctr">
                        <a:defRPr sz="1400">
                          <a:latin typeface="Times New Roman"/>
                          <a:ea typeface="Times New Roman"/>
                          <a:cs typeface="Times New Roman"/>
                          <a:sym typeface="Times New Roman"/>
                        </a:defRPr>
                      </a:pPr>
                      <a:endParaRPr dirty="0"/>
                    </a:p>
                    <a:p>
                      <a:pPr algn="ctr">
                        <a:defRPr sz="1400">
                          <a:latin typeface="Times New Roman"/>
                          <a:ea typeface="Times New Roman"/>
                          <a:cs typeface="Times New Roman"/>
                          <a:sym typeface="Times New Roman"/>
                        </a:defRPr>
                      </a:pPr>
                      <a:r>
                        <a:rPr lang="en-IN" dirty="0"/>
                        <a:t>10</a:t>
                      </a:r>
                      <a:endParaRPr dirty="0"/>
                    </a:p>
                  </a:txBody>
                  <a:tcPr marL="45720" marR="45720" horzOverflow="overflow"/>
                </a:tc>
                <a:tc>
                  <a:txBody>
                    <a:bodyPr/>
                    <a:lstStyle/>
                    <a:p>
                      <a:pPr algn="l"/>
                      <a:r>
                        <a:rPr lang="en-IN" sz="1400" b="0" i="0" u="none" strike="noStrike" cap="none" spc="-10" baseline="0" dirty="0">
                          <a:solidFill>
                            <a:srgbClr val="000000"/>
                          </a:solidFill>
                          <a:uFillTx/>
                          <a:latin typeface="Times New Roman"/>
                          <a:cs typeface="Times New Roman"/>
                          <a:sym typeface="Calibri"/>
                        </a:rPr>
                        <a:t>PERFROMANCE EVALUATION  OF ADVANCED MODELS</a:t>
                      </a:r>
                      <a:endParaRPr sz="1400" b="0" i="0" u="none" strike="noStrike" cap="none" spc="-10" baseline="0" dirty="0">
                        <a:solidFill>
                          <a:srgbClr val="000000"/>
                        </a:solidFill>
                        <a:uFillTx/>
                        <a:latin typeface="Times New Roman"/>
                        <a:cs typeface="Times New Roman"/>
                        <a:sym typeface="Calibri"/>
                      </a:endParaRPr>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14</a:t>
                      </a:r>
                      <a:endParaRPr dirty="0"/>
                    </a:p>
                  </a:txBody>
                  <a:tcPr marL="0" marR="0" marT="0" marB="0" horzOverflow="overflow"/>
                </a:tc>
                <a:extLst>
                  <a:ext uri="{0D108BD9-81ED-4DB2-BD59-A6C34878D82A}">
                    <a16:rowId xmlns:a16="http://schemas.microsoft.com/office/drawing/2014/main" val="10002"/>
                  </a:ext>
                </a:extLst>
              </a:tr>
              <a:tr h="419029">
                <a:tc>
                  <a:txBody>
                    <a:bodyPr/>
                    <a:lstStyle/>
                    <a:p>
                      <a:pPr algn="ctr">
                        <a:spcBef>
                          <a:spcPts val="300"/>
                        </a:spcBef>
                        <a:defRPr sz="1800"/>
                      </a:pPr>
                      <a:r>
                        <a:rPr lang="en-IN" sz="1400" dirty="0">
                          <a:latin typeface="Times New Roman"/>
                          <a:ea typeface="Times New Roman"/>
                          <a:cs typeface="Times New Roman"/>
                          <a:sym typeface="Times New Roman"/>
                        </a:rPr>
                        <a:t>11</a:t>
                      </a:r>
                      <a:endParaRPr sz="1400" dirty="0">
                        <a:latin typeface="Times New Roman"/>
                        <a:ea typeface="Times New Roman"/>
                        <a:cs typeface="Times New Roman"/>
                        <a:sym typeface="Times New Roman"/>
                      </a:endParaRPr>
                    </a:p>
                  </a:txBody>
                  <a:tcPr marL="0" marR="0" marT="0" marB="0" horzOverflow="overflow"/>
                </a:tc>
                <a:tc>
                  <a:txBody>
                    <a:bodyPr/>
                    <a:lstStyle/>
                    <a:p>
                      <a:pPr algn="l">
                        <a:spcBef>
                          <a:spcPts val="300"/>
                        </a:spcBef>
                        <a:defRPr sz="1400" spc="-10">
                          <a:latin typeface="Times New Roman"/>
                          <a:ea typeface="Times New Roman"/>
                          <a:cs typeface="Times New Roman"/>
                          <a:sym typeface="Times New Roman"/>
                        </a:defRPr>
                      </a:pPr>
                      <a:r>
                        <a:rPr lang="en-IN" dirty="0"/>
                        <a:t>FUTURE WORK</a:t>
                      </a: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17</a:t>
                      </a:r>
                      <a:endParaRPr dirty="0"/>
                    </a:p>
                  </a:txBody>
                  <a:tcPr marL="0" marR="0" marT="0" marB="0" horzOverflow="overflow"/>
                </a:tc>
                <a:extLst>
                  <a:ext uri="{0D108BD9-81ED-4DB2-BD59-A6C34878D82A}">
                    <a16:rowId xmlns:a16="http://schemas.microsoft.com/office/drawing/2014/main" val="10003"/>
                  </a:ext>
                </a:extLst>
              </a:tr>
              <a:tr h="267556">
                <a:tc>
                  <a:txBody>
                    <a:bodyPr/>
                    <a:lstStyle/>
                    <a:p>
                      <a:pPr algn="ctr">
                        <a:spcBef>
                          <a:spcPts val="300"/>
                        </a:spcBef>
                        <a:defRPr sz="1800"/>
                      </a:pPr>
                      <a:r>
                        <a:rPr lang="en-IN" sz="1400" dirty="0">
                          <a:latin typeface="Times New Roman"/>
                          <a:ea typeface="Times New Roman"/>
                          <a:cs typeface="Times New Roman"/>
                          <a:sym typeface="Times New Roman"/>
                        </a:rPr>
                        <a:t>12</a:t>
                      </a:r>
                      <a:endParaRPr sz="1400" dirty="0">
                        <a:latin typeface="Times New Roman"/>
                        <a:ea typeface="Times New Roman"/>
                        <a:cs typeface="Times New Roman"/>
                        <a:sym typeface="Times New Roman"/>
                      </a:endParaRPr>
                    </a:p>
                  </a:txBody>
                  <a:tcPr marL="0" marR="0" marT="0" marB="0" horzOverflow="overflow"/>
                </a:tc>
                <a:tc>
                  <a:txBody>
                    <a:bodyPr/>
                    <a:lstStyle/>
                    <a:p>
                      <a:pPr algn="l">
                        <a:spcBef>
                          <a:spcPts val="300"/>
                        </a:spcBef>
                        <a:defRPr sz="1400" spc="-10">
                          <a:latin typeface="Times New Roman"/>
                          <a:ea typeface="Times New Roman"/>
                          <a:cs typeface="Times New Roman"/>
                          <a:sym typeface="Times New Roman"/>
                        </a:defRPr>
                      </a:pPr>
                      <a:r>
                        <a:rPr lang="en-IN" dirty="0"/>
                        <a:t>CONCLUSION</a:t>
                      </a:r>
                      <a:endParaRPr dirty="0"/>
                    </a:p>
                  </a:txBody>
                  <a:tcPr marL="0" marR="0" marT="0" marB="0" horzOverflow="overflow"/>
                </a:tc>
                <a:tc>
                  <a:txBody>
                    <a:bodyPr/>
                    <a:lstStyle/>
                    <a:p>
                      <a:pPr algn="ctr">
                        <a:spcBef>
                          <a:spcPts val="300"/>
                        </a:spcBef>
                        <a:defRPr sz="1400">
                          <a:latin typeface="Times New Roman"/>
                          <a:ea typeface="Times New Roman"/>
                          <a:cs typeface="Times New Roman"/>
                          <a:sym typeface="Times New Roman"/>
                        </a:defRPr>
                      </a:pPr>
                      <a:r>
                        <a:rPr lang="en-IN" dirty="0"/>
                        <a:t>18</a:t>
                      </a:r>
                      <a:endParaRPr dirty="0"/>
                    </a:p>
                  </a:txBody>
                  <a:tcPr marL="0" marR="0" marT="0" marB="0"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49051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4"/>
          <p:cNvSpPr txBox="1"/>
          <p:nvPr/>
        </p:nvSpPr>
        <p:spPr>
          <a:xfrm>
            <a:off x="677260" y="702652"/>
            <a:ext cx="10493804" cy="5301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tabLst>
                <a:tab pos="368300" algn="l"/>
              </a:tabLst>
              <a:defRPr b="1">
                <a:latin typeface="Arial"/>
                <a:ea typeface="Arial"/>
                <a:cs typeface="Arial"/>
                <a:sym typeface="Arial"/>
              </a:defRPr>
            </a:pPr>
            <a:r>
              <a:rPr sz="2000" dirty="0"/>
              <a:t>BUSINESS</a:t>
            </a:r>
            <a:r>
              <a:rPr sz="2000" spc="-5" dirty="0"/>
              <a:t> PROBLEM</a:t>
            </a:r>
            <a:r>
              <a:rPr sz="2000" spc="10" dirty="0"/>
              <a:t> </a:t>
            </a:r>
            <a:r>
              <a:rPr sz="2000" spc="-5" dirty="0"/>
              <a:t>STATEMENT</a:t>
            </a:r>
          </a:p>
          <a:p>
            <a:pPr>
              <a:tabLst>
                <a:tab pos="368300" algn="l"/>
              </a:tabLst>
              <a:defRPr b="1">
                <a:latin typeface="Arial"/>
                <a:ea typeface="Arial"/>
                <a:cs typeface="Arial"/>
                <a:sym typeface="Arial"/>
              </a:defRPr>
            </a:pPr>
            <a:endParaRPr spc="-5" dirty="0"/>
          </a:p>
          <a:p>
            <a:pPr defTabSz="12700">
              <a:lnSpc>
                <a:spcPct val="13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solidFill>
                  <a:srgbClr val="111111"/>
                </a:solidFill>
                <a:latin typeface="Arial"/>
                <a:ea typeface="Arial"/>
                <a:cs typeface="Arial"/>
                <a:sym typeface="Arial"/>
              </a:defRPr>
            </a:pPr>
            <a:r>
              <a:rPr dirty="0"/>
              <a:t>Retail sales analytics deliver predictive insights and actionable business recommendations to enhance sales forecasting, markdown optimization, and operational efficiency.</a:t>
            </a:r>
            <a:endParaRPr dirty="0">
              <a:solidFill>
                <a:srgbClr val="353744"/>
              </a:solidFill>
            </a:endParaRPr>
          </a:p>
          <a:p>
            <a:pPr>
              <a:tabLst>
                <a:tab pos="368300" algn="l"/>
              </a:tabLst>
              <a:defRPr b="1">
                <a:latin typeface="Arial"/>
                <a:ea typeface="Arial"/>
                <a:cs typeface="Arial"/>
                <a:sym typeface="Arial"/>
              </a:defRPr>
            </a:pPr>
            <a:endParaRPr dirty="0">
              <a:solidFill>
                <a:srgbClr val="353744"/>
              </a:solidFill>
            </a:endParaRPr>
          </a:p>
          <a:p>
            <a:pPr>
              <a:tabLst>
                <a:tab pos="368300" algn="l"/>
              </a:tabLst>
              <a:defRPr b="1">
                <a:latin typeface="Arial"/>
                <a:ea typeface="Arial"/>
                <a:cs typeface="Arial"/>
                <a:sym typeface="Arial"/>
              </a:defRPr>
            </a:pPr>
            <a:endParaRPr dirty="0">
              <a:solidFill>
                <a:srgbClr val="353744"/>
              </a:solidFill>
            </a:endParaRPr>
          </a:p>
          <a:p>
            <a:pPr>
              <a:tabLst>
                <a:tab pos="368300" algn="l"/>
              </a:tabLst>
              <a:defRPr b="1">
                <a:latin typeface="Arial"/>
                <a:ea typeface="Arial"/>
                <a:cs typeface="Arial"/>
                <a:sym typeface="Arial"/>
              </a:defRPr>
            </a:pPr>
            <a:r>
              <a:rPr dirty="0"/>
              <a:t>BUSINESS IMPACT OF RETAIL DATA ANALYTICS:</a:t>
            </a:r>
          </a:p>
          <a:p>
            <a:pPr>
              <a:tabLst>
                <a:tab pos="368300" algn="l"/>
              </a:tabLst>
              <a:defRPr b="1">
                <a:latin typeface="Arial"/>
                <a:ea typeface="Arial"/>
                <a:cs typeface="Arial"/>
                <a:sym typeface="Arial"/>
              </a:defRPr>
            </a:pPr>
            <a:endParaRPr dirty="0"/>
          </a:p>
          <a:p>
            <a:pPr defTabSz="12700">
              <a:lnSpc>
                <a:spcPct val="135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400">
                <a:solidFill>
                  <a:srgbClr val="111111"/>
                </a:solidFill>
                <a:latin typeface="Arial"/>
                <a:ea typeface="Arial"/>
                <a:cs typeface="Arial"/>
                <a:sym typeface="Arial"/>
              </a:defRPr>
            </a:pPr>
            <a:r>
              <a:rPr b="1" dirty="0"/>
              <a:t>Financial Impact:</a:t>
            </a:r>
            <a:r>
              <a:rPr dirty="0"/>
              <a:t> Accurate sales forecasting minimizes stockouts, reducing lost sales, while optimizing inventory levels lowers holding costs and markdown losses.</a:t>
            </a:r>
          </a:p>
          <a:p>
            <a:pPr marL="165100" indent="-165100" defTabSz="12700">
              <a:lnSpc>
                <a:spcPct val="135000"/>
              </a:lnSpc>
              <a:spcBef>
                <a:spcPts val="1200"/>
              </a:spcBef>
              <a:tabLst>
                <a:tab pos="63500" algn="r"/>
                <a:tab pos="165100" algn="l"/>
              </a:tabLst>
              <a:defRPr sz="1400">
                <a:solidFill>
                  <a:srgbClr val="111111"/>
                </a:solidFill>
                <a:latin typeface="Arial"/>
                <a:ea typeface="Arial"/>
                <a:cs typeface="Arial"/>
                <a:sym typeface="Arial"/>
              </a:defRPr>
            </a:pPr>
            <a:r>
              <a:rPr dirty="0"/>
              <a:t>	</a:t>
            </a:r>
            <a:r>
              <a:rPr b="1" dirty="0"/>
              <a:t>Customer Experience:</a:t>
            </a:r>
            <a:r>
              <a:rPr dirty="0"/>
              <a:t> Data-driven insights ensure product availability, enhancing customer satisfaction, loyalty, and repeat</a:t>
            </a:r>
            <a:r>
              <a:rPr lang="en-IN" dirty="0"/>
              <a:t> </a:t>
            </a:r>
            <a:r>
              <a:rPr dirty="0"/>
              <a:t>purchases.</a:t>
            </a:r>
          </a:p>
          <a:p>
            <a:pPr marL="165100" indent="-165100" defTabSz="12700">
              <a:lnSpc>
                <a:spcPct val="135000"/>
              </a:lnSpc>
              <a:spcBef>
                <a:spcPts val="1200"/>
              </a:spcBef>
              <a:tabLst>
                <a:tab pos="63500" algn="r"/>
                <a:tab pos="165100" algn="l"/>
              </a:tabLst>
              <a:defRPr sz="1400">
                <a:solidFill>
                  <a:srgbClr val="111111"/>
                </a:solidFill>
                <a:latin typeface="Arial"/>
                <a:ea typeface="Arial"/>
                <a:cs typeface="Arial"/>
                <a:sym typeface="Arial"/>
              </a:defRPr>
            </a:pPr>
            <a:r>
              <a:rPr dirty="0"/>
              <a:t>	</a:t>
            </a:r>
            <a:r>
              <a:rPr b="1" dirty="0"/>
              <a:t>Operational Efficiency:</a:t>
            </a:r>
            <a:r>
              <a:rPr dirty="0"/>
              <a:t> Improved demand forecasting streamlines inventory management, reducing waste, storage costs, and supply chain inefficiencies.</a:t>
            </a:r>
          </a:p>
          <a:p>
            <a:pPr marL="165100" indent="-165100" defTabSz="12700">
              <a:lnSpc>
                <a:spcPct val="135000"/>
              </a:lnSpc>
              <a:spcBef>
                <a:spcPts val="1200"/>
              </a:spcBef>
              <a:tabLst>
                <a:tab pos="63500" algn="r"/>
                <a:tab pos="165100" algn="l"/>
              </a:tabLst>
              <a:defRPr sz="1400">
                <a:solidFill>
                  <a:srgbClr val="111111"/>
                </a:solidFill>
                <a:latin typeface="Arial"/>
                <a:ea typeface="Arial"/>
                <a:cs typeface="Arial"/>
                <a:sym typeface="Arial"/>
              </a:defRPr>
            </a:pPr>
            <a:r>
              <a:rPr dirty="0"/>
              <a:t>	</a:t>
            </a:r>
            <a:r>
              <a:rPr b="1" dirty="0"/>
              <a:t>Strategic Decision-Making:</a:t>
            </a:r>
            <a:r>
              <a:rPr dirty="0"/>
              <a:t> Actionable analytics enable dynamic pricing, personalized marketing, and efficient resource allocation, maximizing profitability.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Box 4"/>
          <p:cNvSpPr txBox="1"/>
          <p:nvPr/>
        </p:nvSpPr>
        <p:spPr>
          <a:xfrm>
            <a:off x="196548" y="540701"/>
            <a:ext cx="10261297"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endParaRPr lang="en-US" dirty="0">
              <a:latin typeface="Times New Roman"/>
              <a:cs typeface="Times New Roman"/>
            </a:endParaRPr>
          </a:p>
        </p:txBody>
      </p:sp>
      <p:sp>
        <p:nvSpPr>
          <p:cNvPr id="108" name="TextBox 2"/>
          <p:cNvSpPr txBox="1"/>
          <p:nvPr/>
        </p:nvSpPr>
        <p:spPr>
          <a:xfrm>
            <a:off x="502763" y="415835"/>
            <a:ext cx="4735578"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latin typeface="Times New Roman"/>
                <a:ea typeface="Times New Roman"/>
                <a:cs typeface="Times New Roman"/>
                <a:sym typeface="Times New Roman"/>
              </a:defRPr>
            </a:pPr>
            <a:r>
              <a:rPr dirty="0"/>
              <a:t>PROPOSED SOLUTION TO THE</a:t>
            </a:r>
            <a:r>
              <a:rPr spc="-5" dirty="0"/>
              <a:t> PROBLEM</a:t>
            </a:r>
          </a:p>
        </p:txBody>
      </p:sp>
      <p:sp>
        <p:nvSpPr>
          <p:cNvPr id="109" name="TextBox 3"/>
          <p:cNvSpPr txBox="1"/>
          <p:nvPr/>
        </p:nvSpPr>
        <p:spPr>
          <a:xfrm>
            <a:off x="502763" y="3233888"/>
            <a:ext cx="5938587"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atin typeface="Times New Roman"/>
                <a:ea typeface="Times New Roman"/>
                <a:cs typeface="Times New Roman"/>
                <a:sym typeface="Times New Roman"/>
              </a:defRPr>
            </a:lvl1pPr>
          </a:lstStyle>
          <a:p>
            <a:r>
              <a:rPr dirty="0"/>
              <a:t>EXPECTED VALUE ADDITIONS AND BENEFITS</a:t>
            </a:r>
          </a:p>
        </p:txBody>
      </p:sp>
      <p:sp>
        <p:nvSpPr>
          <p:cNvPr id="110" name="TextBox 5"/>
          <p:cNvSpPr txBox="1"/>
          <p:nvPr/>
        </p:nvSpPr>
        <p:spPr>
          <a:xfrm>
            <a:off x="348433" y="4414609"/>
            <a:ext cx="11340804"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endParaRPr lang="en-IN" sz="800" dirty="0"/>
          </a:p>
        </p:txBody>
      </p:sp>
      <p:sp>
        <p:nvSpPr>
          <p:cNvPr id="3" name="TextBox 2">
            <a:extLst>
              <a:ext uri="{FF2B5EF4-FFF2-40B4-BE49-F238E27FC236}">
                <a16:creationId xmlns:a16="http://schemas.microsoft.com/office/drawing/2014/main" id="{1AC494F3-B229-8BD2-0571-48002FEBF3A0}"/>
              </a:ext>
            </a:extLst>
          </p:cNvPr>
          <p:cNvSpPr txBox="1"/>
          <p:nvPr/>
        </p:nvSpPr>
        <p:spPr>
          <a:xfrm>
            <a:off x="502763" y="966927"/>
            <a:ext cx="8768721"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To enhance sales forecasting, we propose leveraging an Extra Trees Regressor, a robust machine learning model that captures complex patterns efficiently. By incorporating historical sales, promotions, and store-specific features, the model will deliver more precise </a:t>
            </a:r>
            <a:r>
              <a:rPr lang="en-IN" dirty="0" err="1"/>
              <a:t>predictions.Advanced</a:t>
            </a:r>
            <a:r>
              <a:rPr lang="en-IN" dirty="0"/>
              <a:t> Machine Learning Model: Implement a tuned Extra Trees Regressor for improved forecasting </a:t>
            </a:r>
            <a:r>
              <a:rPr lang="en-IN" dirty="0" err="1"/>
              <a:t>accuracy.Feature</a:t>
            </a:r>
            <a:r>
              <a:rPr lang="en-IN" dirty="0"/>
              <a:t> Engineering: Utilize historical sales, promotional impact, and store-specific attributes for enhanced </a:t>
            </a:r>
            <a:r>
              <a:rPr lang="en-IN" dirty="0" err="1"/>
              <a:t>prediction.Hyperparameter</a:t>
            </a:r>
            <a:r>
              <a:rPr lang="en-IN" dirty="0"/>
              <a:t> Optimization: Fine-tune model parameters to minimize error and maximize predictive power.</a:t>
            </a:r>
          </a:p>
        </p:txBody>
      </p:sp>
      <p:sp>
        <p:nvSpPr>
          <p:cNvPr id="5" name="TextBox 4">
            <a:extLst>
              <a:ext uri="{FF2B5EF4-FFF2-40B4-BE49-F238E27FC236}">
                <a16:creationId xmlns:a16="http://schemas.microsoft.com/office/drawing/2014/main" id="{258052CE-3BD4-B3BB-4411-945EBA99C676}"/>
              </a:ext>
            </a:extLst>
          </p:cNvPr>
          <p:cNvSpPr txBox="1"/>
          <p:nvPr/>
        </p:nvSpPr>
        <p:spPr>
          <a:xfrm>
            <a:off x="502763" y="3859748"/>
            <a:ext cx="8959764"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This solution will lead to better demand forecasting, reducing stock shortages and excess inventory. Additionally, it will enable data-driven promotional strategies and efficient resource management, ultimately boosting </a:t>
            </a:r>
            <a:r>
              <a:rPr lang="en-IN" dirty="0" err="1"/>
              <a:t>profitability.Higher</a:t>
            </a:r>
            <a:r>
              <a:rPr lang="en-IN" dirty="0"/>
              <a:t> Forecast Accuracy: Reduces uncertainty in inventory planning and stock </a:t>
            </a:r>
            <a:r>
              <a:rPr lang="en-IN" dirty="0" err="1"/>
              <a:t>management.Optimized</a:t>
            </a:r>
            <a:r>
              <a:rPr lang="en-IN" dirty="0"/>
              <a:t> Promotions: Helps in scheduling discounts and offers based on data-driven </a:t>
            </a:r>
            <a:r>
              <a:rPr lang="en-IN" dirty="0" err="1"/>
              <a:t>insights.Better</a:t>
            </a:r>
            <a:r>
              <a:rPr lang="en-IN" dirty="0"/>
              <a:t> Resource Allocation: Supports efficient staffing and logistics decisions for peak sales </a:t>
            </a:r>
            <a:r>
              <a:rPr lang="en-IN" dirty="0" err="1"/>
              <a:t>periods.Increased</a:t>
            </a:r>
            <a:r>
              <a:rPr lang="en-IN" dirty="0"/>
              <a:t> Revenue: Enhances decision-making to drive higher profitability through improved demand prediction.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3"/>
          <p:cNvSpPr txBox="1"/>
          <p:nvPr/>
        </p:nvSpPr>
        <p:spPr>
          <a:xfrm>
            <a:off x="873942" y="1249580"/>
            <a:ext cx="4839107" cy="372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latin typeface="Times New Roman"/>
                <a:ea typeface="Times New Roman"/>
                <a:cs typeface="Times New Roman"/>
                <a:sym typeface="Times New Roman"/>
              </a:defRPr>
            </a:lvl1pPr>
          </a:lstStyle>
          <a:p>
            <a:r>
              <a:t>DATASET DESCRIPTION AND DOMAIN</a:t>
            </a:r>
          </a:p>
        </p:txBody>
      </p:sp>
      <p:sp>
        <p:nvSpPr>
          <p:cNvPr id="115" name="Rectangle 1"/>
          <p:cNvSpPr/>
          <p:nvPr/>
        </p:nvSpPr>
        <p:spPr>
          <a:xfrm>
            <a:off x="-6318" y="90103"/>
            <a:ext cx="12701" cy="277001"/>
          </a:xfrm>
          <a:prstGeom prst="rect">
            <a:avLst/>
          </a:prstGeom>
          <a:solidFill>
            <a:srgbClr val="FFFFFF"/>
          </a:solidFill>
          <a:ln w="12700">
            <a:miter lim="400000"/>
          </a:ln>
        </p:spPr>
        <p:txBody>
          <a:bodyPr lIns="45719" rIns="45719" anchor="ctr"/>
          <a:lstStyle/>
          <a:p>
            <a:pPr>
              <a:defRPr>
                <a:latin typeface="Arial"/>
                <a:ea typeface="Arial"/>
                <a:cs typeface="Arial"/>
                <a:sym typeface="Arial"/>
              </a:defRPr>
            </a:pPr>
            <a:endParaRPr/>
          </a:p>
        </p:txBody>
      </p:sp>
      <p:sp>
        <p:nvSpPr>
          <p:cNvPr id="117" name="TextBox 4"/>
          <p:cNvSpPr txBox="1"/>
          <p:nvPr/>
        </p:nvSpPr>
        <p:spPr>
          <a:xfrm>
            <a:off x="3129323" y="531199"/>
            <a:ext cx="4976154" cy="372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latin typeface="Times New Roman"/>
                <a:ea typeface="Times New Roman"/>
                <a:cs typeface="Times New Roman"/>
                <a:sym typeface="Times New Roman"/>
              </a:defRPr>
            </a:lvl1pPr>
          </a:lstStyle>
          <a:p>
            <a:r>
              <a:rPr dirty="0"/>
              <a:t>EXPLORATORY  DATA  ANALYSIS (EDA)</a:t>
            </a:r>
          </a:p>
        </p:txBody>
      </p:sp>
      <p:sp>
        <p:nvSpPr>
          <p:cNvPr id="118" name="A dataset is created after merging all three datasets."/>
          <p:cNvSpPr txBox="1">
            <a:spLocks noGrp="1"/>
          </p:cNvSpPr>
          <p:nvPr>
            <p:ph type="body" sz="quarter" idx="4294967295"/>
          </p:nvPr>
        </p:nvSpPr>
        <p:spPr>
          <a:xfrm>
            <a:off x="873942" y="1819596"/>
            <a:ext cx="5796080" cy="2231688"/>
          </a:xfrm>
          <a:prstGeom prst="rect">
            <a:avLst/>
          </a:prstGeom>
        </p:spPr>
        <p:txBody>
          <a:bodyPr/>
          <a:lstStyle>
            <a:lvl1pPr marL="0" indent="0">
              <a:buSzTx/>
              <a:buFontTx/>
              <a:buNone/>
              <a:defRPr sz="2400"/>
            </a:lvl1pPr>
          </a:lstStyle>
          <a:p>
            <a:r>
              <a:rPr dirty="0"/>
              <a:t>A dataset is created after merging all three datasets.</a:t>
            </a:r>
          </a:p>
        </p:txBody>
      </p:sp>
      <p:pic>
        <p:nvPicPr>
          <p:cNvPr id="119" name="pasted-movie.png" descr="pasted-movie.png"/>
          <p:cNvPicPr>
            <a:picLocks noChangeAspect="1"/>
          </p:cNvPicPr>
          <p:nvPr/>
        </p:nvPicPr>
        <p:blipFill>
          <a:blip r:embed="rId2"/>
          <a:stretch>
            <a:fillRect/>
          </a:stretch>
        </p:blipFill>
        <p:spPr>
          <a:xfrm>
            <a:off x="5713048" y="2681036"/>
            <a:ext cx="4422137" cy="3282473"/>
          </a:xfrm>
          <a:prstGeom prst="rect">
            <a:avLst/>
          </a:prstGeom>
          <a:ln w="12700">
            <a:miter lim="400000"/>
          </a:ln>
        </p:spPr>
      </p:pic>
      <p:pic>
        <p:nvPicPr>
          <p:cNvPr id="4" name="Picture 3">
            <a:extLst>
              <a:ext uri="{FF2B5EF4-FFF2-40B4-BE49-F238E27FC236}">
                <a16:creationId xmlns:a16="http://schemas.microsoft.com/office/drawing/2014/main" id="{1DBA8A50-ECF1-5532-FC9C-E201180ADD02}"/>
              </a:ext>
            </a:extLst>
          </p:cNvPr>
          <p:cNvPicPr>
            <a:picLocks noChangeAspect="1"/>
          </p:cNvPicPr>
          <p:nvPr/>
        </p:nvPicPr>
        <p:blipFill>
          <a:blip r:embed="rId3"/>
          <a:stretch>
            <a:fillRect/>
          </a:stretch>
        </p:blipFill>
        <p:spPr>
          <a:xfrm>
            <a:off x="873566" y="2681036"/>
            <a:ext cx="3771677" cy="329432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
          <p:cNvSpPr/>
          <p:nvPr/>
        </p:nvSpPr>
        <p:spPr>
          <a:xfrm>
            <a:off x="-6318" y="90103"/>
            <a:ext cx="12701" cy="277001"/>
          </a:xfrm>
          <a:prstGeom prst="rect">
            <a:avLst/>
          </a:prstGeom>
          <a:solidFill>
            <a:srgbClr val="FFFFFF"/>
          </a:solidFill>
          <a:ln w="12700">
            <a:miter lim="400000"/>
          </a:ln>
        </p:spPr>
        <p:txBody>
          <a:bodyPr lIns="45719" rIns="45719" anchor="ctr"/>
          <a:lstStyle/>
          <a:p>
            <a:pPr>
              <a:defRPr>
                <a:latin typeface="Arial"/>
                <a:ea typeface="Arial"/>
                <a:cs typeface="Arial"/>
                <a:sym typeface="Arial"/>
              </a:defRPr>
            </a:pPr>
            <a:endParaRPr/>
          </a:p>
        </p:txBody>
      </p:sp>
      <p:sp>
        <p:nvSpPr>
          <p:cNvPr id="123" name="TextBox 6"/>
          <p:cNvSpPr txBox="1"/>
          <p:nvPr/>
        </p:nvSpPr>
        <p:spPr>
          <a:xfrm>
            <a:off x="349750" y="152560"/>
            <a:ext cx="10613038" cy="311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b="1">
                <a:latin typeface="Times New Roman"/>
                <a:ea typeface="Times New Roman"/>
                <a:cs typeface="Times New Roman"/>
                <a:sym typeface="Times New Roman"/>
              </a:defRPr>
            </a:lvl1pPr>
          </a:lstStyle>
          <a:p>
            <a:r>
              <a:rPr dirty="0"/>
              <a:t>HANDLING MISSING VALUES</a:t>
            </a:r>
          </a:p>
        </p:txBody>
      </p:sp>
      <p:pic>
        <p:nvPicPr>
          <p:cNvPr id="124" name="pasted-movie.png" descr="pasted-movie.png"/>
          <p:cNvPicPr>
            <a:picLocks noChangeAspect="1"/>
          </p:cNvPicPr>
          <p:nvPr/>
        </p:nvPicPr>
        <p:blipFill>
          <a:blip r:embed="rId2"/>
          <a:stretch>
            <a:fillRect/>
          </a:stretch>
        </p:blipFill>
        <p:spPr>
          <a:xfrm>
            <a:off x="349750" y="586067"/>
            <a:ext cx="3240471" cy="3027981"/>
          </a:xfrm>
          <a:prstGeom prst="rect">
            <a:avLst/>
          </a:prstGeom>
          <a:ln w="12700">
            <a:miter lim="400000"/>
          </a:ln>
        </p:spPr>
      </p:pic>
      <p:sp>
        <p:nvSpPr>
          <p:cNvPr id="125" name="Defined a 25% missing value threshold for each column and dropped the columns…"/>
          <p:cNvSpPr txBox="1"/>
          <p:nvPr/>
        </p:nvSpPr>
        <p:spPr>
          <a:xfrm>
            <a:off x="4054843" y="1068159"/>
            <a:ext cx="7673043" cy="13808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240631" indent="-240631">
              <a:lnSpc>
                <a:spcPct val="90000"/>
              </a:lnSpc>
              <a:spcBef>
                <a:spcPts val="1000"/>
              </a:spcBef>
              <a:buSzPct val="100000"/>
              <a:buChar char="•"/>
              <a:defRPr sz="1600"/>
            </a:pPr>
            <a:r>
              <a:rPr dirty="0"/>
              <a:t>Defined a 25% missing value threshold for each column and dropped the columns </a:t>
            </a:r>
          </a:p>
          <a:p>
            <a:pPr lvl="1" indent="228600">
              <a:lnSpc>
                <a:spcPct val="90000"/>
              </a:lnSpc>
              <a:spcBef>
                <a:spcPts val="1000"/>
              </a:spcBef>
              <a:defRPr sz="1600"/>
            </a:pPr>
            <a:r>
              <a:rPr dirty="0"/>
              <a:t>as necessary </a:t>
            </a:r>
            <a:r>
              <a:rPr dirty="0" err="1"/>
              <a:t>ie</a:t>
            </a:r>
            <a:r>
              <a:rPr dirty="0"/>
              <a:t> ['MarkDown1', 'MarkDown2', 'MarkDown3', 'MarkDown4', 'MarkDown5']</a:t>
            </a:r>
          </a:p>
          <a:p>
            <a:pPr marL="180473" indent="-180473">
              <a:lnSpc>
                <a:spcPct val="90000"/>
              </a:lnSpc>
              <a:spcBef>
                <a:spcPts val="1000"/>
              </a:spcBef>
              <a:buSzPct val="100000"/>
              <a:buChar char="•"/>
              <a:defRPr sz="1600"/>
            </a:pPr>
            <a:r>
              <a:rPr dirty="0"/>
              <a:t> Used forward fill for missing categorical data.</a:t>
            </a:r>
          </a:p>
          <a:p>
            <a:pPr marL="180473" indent="-180473">
              <a:lnSpc>
                <a:spcPct val="90000"/>
              </a:lnSpc>
              <a:spcBef>
                <a:spcPts val="1000"/>
              </a:spcBef>
              <a:buSzPct val="100000"/>
              <a:buChar char="•"/>
              <a:defRPr sz="1600"/>
            </a:pPr>
            <a:r>
              <a:rPr dirty="0"/>
              <a:t> For numerical data the missing data is replaced with median.</a:t>
            </a:r>
          </a:p>
        </p:txBody>
      </p:sp>
      <p:sp>
        <p:nvSpPr>
          <p:cNvPr id="3" name="TextBox 6">
            <a:extLst>
              <a:ext uri="{FF2B5EF4-FFF2-40B4-BE49-F238E27FC236}">
                <a16:creationId xmlns:a16="http://schemas.microsoft.com/office/drawing/2014/main" id="{EDA36D92-4A16-E986-A0DC-3DEC9E619F1A}"/>
              </a:ext>
            </a:extLst>
          </p:cNvPr>
          <p:cNvSpPr txBox="1"/>
          <p:nvPr/>
        </p:nvSpPr>
        <p:spPr>
          <a:xfrm>
            <a:off x="257796" y="3879684"/>
            <a:ext cx="10613038"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b="1">
                <a:latin typeface="Times New Roman"/>
                <a:ea typeface="Times New Roman"/>
                <a:cs typeface="Times New Roman"/>
                <a:sym typeface="Times New Roman"/>
              </a:defRPr>
            </a:lvl1pPr>
          </a:lstStyle>
          <a:p>
            <a:r>
              <a:rPr lang="en-IN" dirty="0"/>
              <a:t>OUTLIER DETECTION </a:t>
            </a:r>
            <a:endParaRPr dirty="0"/>
          </a:p>
        </p:txBody>
      </p:sp>
      <p:pic>
        <p:nvPicPr>
          <p:cNvPr id="4" name="Picture 3">
            <a:extLst>
              <a:ext uri="{FF2B5EF4-FFF2-40B4-BE49-F238E27FC236}">
                <a16:creationId xmlns:a16="http://schemas.microsoft.com/office/drawing/2014/main" id="{4D4147C7-58DA-275E-CA9E-FA1B597F995E}"/>
              </a:ext>
            </a:extLst>
          </p:cNvPr>
          <p:cNvPicPr>
            <a:picLocks noChangeAspect="1"/>
          </p:cNvPicPr>
          <p:nvPr/>
        </p:nvPicPr>
        <p:blipFill>
          <a:blip r:embed="rId3"/>
          <a:stretch>
            <a:fillRect/>
          </a:stretch>
        </p:blipFill>
        <p:spPr>
          <a:xfrm>
            <a:off x="349750" y="4218238"/>
            <a:ext cx="3533665" cy="2286135"/>
          </a:xfrm>
          <a:prstGeom prst="rect">
            <a:avLst/>
          </a:prstGeom>
        </p:spPr>
      </p:pic>
      <p:sp>
        <p:nvSpPr>
          <p:cNvPr id="5" name="Defined a 25% missing value threshold for each column and dropped the columns…">
            <a:extLst>
              <a:ext uri="{FF2B5EF4-FFF2-40B4-BE49-F238E27FC236}">
                <a16:creationId xmlns:a16="http://schemas.microsoft.com/office/drawing/2014/main" id="{2464672E-50D1-6FF2-B8BE-14CAE0D0BCD9}"/>
              </a:ext>
            </a:extLst>
          </p:cNvPr>
          <p:cNvSpPr txBox="1"/>
          <p:nvPr/>
        </p:nvSpPr>
        <p:spPr>
          <a:xfrm>
            <a:off x="4433486" y="4710477"/>
            <a:ext cx="335346" cy="3139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marL="240631" indent="-240631">
              <a:lnSpc>
                <a:spcPct val="90000"/>
              </a:lnSpc>
              <a:spcBef>
                <a:spcPts val="1000"/>
              </a:spcBef>
              <a:buSzPct val="100000"/>
              <a:buChar char="•"/>
              <a:defRPr sz="1600"/>
            </a:pPr>
            <a:endParaRPr dirty="0"/>
          </a:p>
        </p:txBody>
      </p:sp>
      <p:sp>
        <p:nvSpPr>
          <p:cNvPr id="6" name="Defined a 25% missing value threshold for each column and dropped the columns…">
            <a:extLst>
              <a:ext uri="{FF2B5EF4-FFF2-40B4-BE49-F238E27FC236}">
                <a16:creationId xmlns:a16="http://schemas.microsoft.com/office/drawing/2014/main" id="{FA6CAA30-9671-01BF-D0FB-18F086F0CD17}"/>
              </a:ext>
            </a:extLst>
          </p:cNvPr>
          <p:cNvSpPr txBox="1"/>
          <p:nvPr/>
        </p:nvSpPr>
        <p:spPr>
          <a:xfrm>
            <a:off x="4118659" y="4252028"/>
            <a:ext cx="7099238" cy="10136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285750" lvl="1" indent="-285750">
              <a:lnSpc>
                <a:spcPct val="90000"/>
              </a:lnSpc>
              <a:spcBef>
                <a:spcPts val="1000"/>
              </a:spcBef>
              <a:buFont typeface="Arial" panose="020B0604020202020204" pitchFamily="34" charset="0"/>
              <a:buChar char="•"/>
              <a:defRPr sz="1600"/>
            </a:pPr>
            <a:r>
              <a:rPr lang="en-US" dirty="0"/>
              <a:t>Outliers were detected using IQR method </a:t>
            </a:r>
          </a:p>
          <a:p>
            <a:pPr marL="285750" lvl="1" indent="-285750">
              <a:lnSpc>
                <a:spcPct val="90000"/>
              </a:lnSpc>
              <a:spcBef>
                <a:spcPts val="1000"/>
              </a:spcBef>
              <a:buFont typeface="Arial" panose="020B0604020202020204" pitchFamily="34" charset="0"/>
              <a:buChar char="•"/>
              <a:defRPr sz="1600"/>
            </a:pPr>
            <a:r>
              <a:rPr lang="en-US" dirty="0"/>
              <a:t>Sales were log transformed to handle extreme values</a:t>
            </a:r>
          </a:p>
          <a:p>
            <a:pPr marL="285750" lvl="1" indent="-285750">
              <a:lnSpc>
                <a:spcPct val="90000"/>
              </a:lnSpc>
              <a:spcBef>
                <a:spcPts val="1000"/>
              </a:spcBef>
              <a:buFont typeface="Arial" panose="020B0604020202020204" pitchFamily="34" charset="0"/>
              <a:buChar char="•"/>
              <a:defRPr sz="1600"/>
            </a:pPr>
            <a:r>
              <a:rPr lang="en-US" dirty="0"/>
              <a:t>⁠A 2.5 threshold was used both upper and lower bounds</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960D2F9D-6BDA-19D1-EDFE-F97420B44711}"/>
              </a:ext>
            </a:extLst>
          </p:cNvPr>
          <p:cNvSpPr txBox="1"/>
          <p:nvPr/>
        </p:nvSpPr>
        <p:spPr>
          <a:xfrm>
            <a:off x="3864614" y="455785"/>
            <a:ext cx="3742369"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latin typeface="Times New Roman"/>
                <a:ea typeface="Times New Roman"/>
                <a:cs typeface="Times New Roman"/>
                <a:sym typeface="Times New Roman"/>
              </a:defRPr>
            </a:lvl1pPr>
          </a:lstStyle>
          <a:p>
            <a:r>
              <a:rPr lang="en-IN" sz="3200" dirty="0"/>
              <a:t>Time Series Analysis</a:t>
            </a:r>
            <a:endParaRPr sz="3200" dirty="0"/>
          </a:p>
        </p:txBody>
      </p:sp>
      <p:pic>
        <p:nvPicPr>
          <p:cNvPr id="4" name="Picture 3">
            <a:extLst>
              <a:ext uri="{FF2B5EF4-FFF2-40B4-BE49-F238E27FC236}">
                <a16:creationId xmlns:a16="http://schemas.microsoft.com/office/drawing/2014/main" id="{A914D4B0-117D-C4F5-28B6-395632B209C7}"/>
              </a:ext>
            </a:extLst>
          </p:cNvPr>
          <p:cNvPicPr>
            <a:picLocks noChangeAspect="1"/>
          </p:cNvPicPr>
          <p:nvPr/>
        </p:nvPicPr>
        <p:blipFill>
          <a:blip r:embed="rId2"/>
          <a:stretch>
            <a:fillRect/>
          </a:stretch>
        </p:blipFill>
        <p:spPr>
          <a:xfrm>
            <a:off x="1046375" y="1256825"/>
            <a:ext cx="9012025" cy="2259374"/>
          </a:xfrm>
          <a:prstGeom prst="rect">
            <a:avLst/>
          </a:prstGeom>
        </p:spPr>
      </p:pic>
      <p:pic>
        <p:nvPicPr>
          <p:cNvPr id="5" name="Picture 4">
            <a:extLst>
              <a:ext uri="{FF2B5EF4-FFF2-40B4-BE49-F238E27FC236}">
                <a16:creationId xmlns:a16="http://schemas.microsoft.com/office/drawing/2014/main" id="{57CBC0A1-7B69-F924-D6B1-9B3BFADD9BFF}"/>
              </a:ext>
            </a:extLst>
          </p:cNvPr>
          <p:cNvPicPr>
            <a:picLocks noChangeAspect="1"/>
          </p:cNvPicPr>
          <p:nvPr/>
        </p:nvPicPr>
        <p:blipFill>
          <a:blip r:embed="rId3"/>
          <a:stretch>
            <a:fillRect/>
          </a:stretch>
        </p:blipFill>
        <p:spPr>
          <a:xfrm>
            <a:off x="1121790" y="3732464"/>
            <a:ext cx="8936610" cy="2951744"/>
          </a:xfrm>
          <a:prstGeom prst="rect">
            <a:avLst/>
          </a:prstGeom>
        </p:spPr>
      </p:pic>
    </p:spTree>
    <p:extLst>
      <p:ext uri="{BB962C8B-B14F-4D97-AF65-F5344CB8AC3E}">
        <p14:creationId xmlns:p14="http://schemas.microsoft.com/office/powerpoint/2010/main" val="265015346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2"/>
          <p:cNvSpPr txBox="1"/>
          <p:nvPr/>
        </p:nvSpPr>
        <p:spPr>
          <a:xfrm>
            <a:off x="468355" y="89651"/>
            <a:ext cx="1808819" cy="3484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atin typeface="Times New Roman"/>
                <a:ea typeface="Times New Roman"/>
                <a:cs typeface="Times New Roman"/>
                <a:sym typeface="Times New Roman"/>
              </a:defRPr>
            </a:lvl1pPr>
          </a:lstStyle>
          <a:p>
            <a:r>
              <a:t>SALES TRENDS</a:t>
            </a:r>
          </a:p>
        </p:txBody>
      </p:sp>
      <p:pic>
        <p:nvPicPr>
          <p:cNvPr id="135" name="Image" descr="Image"/>
          <p:cNvPicPr>
            <a:picLocks noChangeAspect="1"/>
          </p:cNvPicPr>
          <p:nvPr/>
        </p:nvPicPr>
        <p:blipFill>
          <a:blip r:embed="rId2"/>
          <a:stretch>
            <a:fillRect/>
          </a:stretch>
        </p:blipFill>
        <p:spPr>
          <a:xfrm>
            <a:off x="90775" y="358238"/>
            <a:ext cx="6394866" cy="3375111"/>
          </a:xfrm>
          <a:prstGeom prst="rect">
            <a:avLst/>
          </a:prstGeom>
          <a:ln w="12700">
            <a:miter lim="400000"/>
          </a:ln>
        </p:spPr>
      </p:pic>
      <p:pic>
        <p:nvPicPr>
          <p:cNvPr id="136" name="Image" descr="Image"/>
          <p:cNvPicPr>
            <a:picLocks noChangeAspect="1"/>
          </p:cNvPicPr>
          <p:nvPr/>
        </p:nvPicPr>
        <p:blipFill>
          <a:blip r:embed="rId3"/>
          <a:stretch>
            <a:fillRect/>
          </a:stretch>
        </p:blipFill>
        <p:spPr>
          <a:xfrm>
            <a:off x="110736" y="3744007"/>
            <a:ext cx="6535162" cy="3102092"/>
          </a:xfrm>
          <a:prstGeom prst="rect">
            <a:avLst/>
          </a:prstGeom>
          <a:ln w="12700">
            <a:miter lim="400000"/>
          </a:ln>
        </p:spPr>
      </p:pic>
      <p:sp>
        <p:nvSpPr>
          <p:cNvPr id="2" name="TextBox 1">
            <a:extLst>
              <a:ext uri="{FF2B5EF4-FFF2-40B4-BE49-F238E27FC236}">
                <a16:creationId xmlns:a16="http://schemas.microsoft.com/office/drawing/2014/main" id="{0379B3F5-72CC-78D6-E248-F8EFE9DD1BC3}"/>
              </a:ext>
            </a:extLst>
          </p:cNvPr>
          <p:cNvSpPr txBox="1"/>
          <p:nvPr/>
        </p:nvSpPr>
        <p:spPr>
          <a:xfrm>
            <a:off x="6645898" y="1207790"/>
            <a:ext cx="513026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j-lt"/>
                <a:ea typeface="+mj-ea"/>
                <a:cs typeface="+mj-cs"/>
                <a:sym typeface="Calibri"/>
              </a:rPr>
              <a:t>Sales trends exhibit a recurring seasonal pattern, with increases or  decreases occurring during the same set of weeks each year.</a:t>
            </a:r>
          </a:p>
          <a:p>
            <a:pPr marR="0" algn="l" defTabSz="914400" rtl="0" fontAlgn="auto" latinLnBrk="0" hangingPunct="0">
              <a:lnSpc>
                <a:spcPct val="100000"/>
              </a:lnSpc>
              <a:spcBef>
                <a:spcPts val="0"/>
              </a:spcBef>
              <a:spcAft>
                <a:spcPts val="0"/>
              </a:spcAft>
              <a:buClrTx/>
              <a:buSzTx/>
              <a:tabLst/>
            </a:pP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3" name="TextBox 2">
            <a:extLst>
              <a:ext uri="{FF2B5EF4-FFF2-40B4-BE49-F238E27FC236}">
                <a16:creationId xmlns:a16="http://schemas.microsoft.com/office/drawing/2014/main" id="{DE607BE9-3EBA-EE1B-DF03-CF35F92D68EC}"/>
              </a:ext>
            </a:extLst>
          </p:cNvPr>
          <p:cNvSpPr txBox="1"/>
          <p:nvPr/>
        </p:nvSpPr>
        <p:spPr>
          <a:xfrm>
            <a:off x="6645898" y="3996965"/>
            <a:ext cx="4505930"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j-lt"/>
                <a:ea typeface="+mj-ea"/>
                <a:cs typeface="+mj-cs"/>
                <a:sym typeface="Calibri"/>
              </a:rPr>
              <a:t>Total sales generally scale with store size, with larger stores achieving higher sales. While a few exceptions exist, this pattern holds across most stores.</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TotalTime>
  <Words>1548</Words>
  <Application>Microsoft Office PowerPoint</Application>
  <PresentationFormat>Widescreen</PresentationFormat>
  <Paragraphs>143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jasmine christopher</cp:lastModifiedBy>
  <cp:revision>18</cp:revision>
  <dcterms:modified xsi:type="dcterms:W3CDTF">2025-03-09T21:54:57Z</dcterms:modified>
</cp:coreProperties>
</file>