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1"/>
  </p:notesMasterIdLst>
  <p:sldIdLst>
    <p:sldId id="259" r:id="rId2"/>
    <p:sldId id="268" r:id="rId3"/>
    <p:sldId id="269" r:id="rId4"/>
    <p:sldId id="271" r:id="rId5"/>
    <p:sldId id="280" r:id="rId6"/>
    <p:sldId id="272" r:id="rId7"/>
    <p:sldId id="277" r:id="rId8"/>
    <p:sldId id="278"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426C1-053A-2F4B-95F5-7DB17FF506EF}"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D41DB-A498-8A48-8960-98626F8101A3}" type="slidenum">
              <a:rPr lang="en-US" smtClean="0"/>
              <a:t>‹#›</a:t>
            </a:fld>
            <a:endParaRPr lang="en-US"/>
          </a:p>
        </p:txBody>
      </p:sp>
    </p:spTree>
    <p:extLst>
      <p:ext uri="{BB962C8B-B14F-4D97-AF65-F5344CB8AC3E}">
        <p14:creationId xmlns:p14="http://schemas.microsoft.com/office/powerpoint/2010/main" val="226325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D41DB-A498-8A48-8960-98626F8101A3}" type="slidenum">
              <a:rPr lang="en-US" smtClean="0"/>
              <a:t>1</a:t>
            </a:fld>
            <a:endParaRPr lang="en-US"/>
          </a:p>
        </p:txBody>
      </p:sp>
    </p:spTree>
    <p:extLst>
      <p:ext uri="{BB962C8B-B14F-4D97-AF65-F5344CB8AC3E}">
        <p14:creationId xmlns:p14="http://schemas.microsoft.com/office/powerpoint/2010/main" val="1805332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974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9945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9987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534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37298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927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8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6815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179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9526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995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60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820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319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071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0672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8727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83691336"/>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ce-madurai.ac.in" TargetMode="External"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3.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cNvSpPr>
            <a:spLocks noGrp="1"/>
          </p:cNvSpPr>
          <p:nvPr>
            <p:ph type="title" idx="4294967295"/>
          </p:nvPr>
        </p:nvSpPr>
        <p:spPr>
          <a:xfrm rot="10800000" flipV="1">
            <a:off x="1803769" y="1119334"/>
            <a:ext cx="9301689" cy="5015698"/>
          </a:xfrm>
        </p:spPr>
        <p:txBody>
          <a:bodyPr anchor="t">
            <a:noAutofit/>
          </a:bodyPr>
          <a:lstStyle/>
          <a:p>
            <a:br>
              <a:rPr lang="en-US" sz="4000" b="1" i="1" dirty="0">
                <a:solidFill>
                  <a:srgbClr val="FFFFFF"/>
                </a:solidFill>
              </a:rPr>
            </a:br>
            <a:br>
              <a:rPr lang="en-US" sz="4000" b="1" i="1" dirty="0">
                <a:solidFill>
                  <a:srgbClr val="FFFFFF"/>
                </a:solidFill>
              </a:rPr>
            </a:br>
            <a:r>
              <a:rPr lang="en-US" sz="4000" b="1" i="1" dirty="0" err="1">
                <a:solidFill>
                  <a:srgbClr val="FFFFFF"/>
                </a:solidFill>
              </a:rPr>
              <a:t>Iot</a:t>
            </a:r>
            <a:r>
              <a:rPr lang="en-US" sz="4000" b="1" i="1" dirty="0">
                <a:solidFill>
                  <a:srgbClr val="FFFFFF"/>
                </a:solidFill>
              </a:rPr>
              <a:t>-Noise pollution Monitoring</a:t>
            </a:r>
            <a:br>
              <a:rPr lang="en-US" sz="6000" b="1" i="1" dirty="0">
                <a:solidFill>
                  <a:srgbClr val="FFFFFF"/>
                </a:solidFill>
              </a:rPr>
            </a:br>
            <a:r>
              <a:rPr lang="en-US" sz="6000" b="1" i="1" dirty="0">
                <a:solidFill>
                  <a:srgbClr val="FFFFFF"/>
                </a:solidFill>
              </a:rPr>
              <a:t>                </a:t>
            </a:r>
            <a:br>
              <a:rPr lang="en-US" sz="6000" b="1" i="1" dirty="0">
                <a:solidFill>
                  <a:srgbClr val="FFFFFF"/>
                </a:solidFill>
              </a:rPr>
            </a:br>
            <a:br>
              <a:rPr lang="en-US" sz="6000" b="1" i="1" dirty="0">
                <a:solidFill>
                  <a:srgbClr val="FFFFFF"/>
                </a:solidFill>
              </a:rPr>
            </a:br>
            <a:br>
              <a:rPr lang="en-US" sz="6000" b="1" i="1" dirty="0">
                <a:solidFill>
                  <a:srgbClr val="FFFFFF"/>
                </a:solidFill>
              </a:rPr>
            </a:br>
            <a:r>
              <a:rPr lang="en-US" sz="6000" b="1" i="1" dirty="0">
                <a:solidFill>
                  <a:srgbClr val="FFFFFF"/>
                </a:solidFill>
              </a:rPr>
              <a:t>              </a:t>
            </a:r>
            <a:r>
              <a:rPr lang="en-US" sz="2000" b="1" i="1" dirty="0">
                <a:solidFill>
                  <a:srgbClr val="FFFFFF"/>
                </a:solidFill>
              </a:rPr>
              <a:t>project Guide,</a:t>
            </a:r>
            <a:br>
              <a:rPr lang="en-US" sz="2000" b="1" i="1" dirty="0">
                <a:solidFill>
                  <a:srgbClr val="FFFFFF"/>
                </a:solidFill>
              </a:rPr>
            </a:br>
            <a:r>
              <a:rPr lang="en-US" sz="2000" b="1" i="1" dirty="0">
                <a:solidFill>
                  <a:srgbClr val="FFFFFF"/>
                </a:solidFill>
              </a:rPr>
              <a:t>                           </a:t>
            </a:r>
            <a:r>
              <a:rPr lang="en-US" sz="2000" b="1" i="1" dirty="0" err="1">
                <a:solidFill>
                  <a:srgbClr val="FFFFFF"/>
                </a:solidFill>
              </a:rPr>
              <a:t>Mr.R.M.Senthil</a:t>
            </a:r>
            <a:r>
              <a:rPr lang="en-US" sz="2000" b="1" i="1" dirty="0">
                <a:solidFill>
                  <a:srgbClr val="FFFFFF"/>
                </a:solidFill>
              </a:rPr>
              <a:t> </a:t>
            </a:r>
            <a:r>
              <a:rPr lang="en-US" sz="2000" b="1" i="1" dirty="0" err="1">
                <a:solidFill>
                  <a:srgbClr val="FFFFFF"/>
                </a:solidFill>
              </a:rPr>
              <a:t>kumar,AP</a:t>
            </a:r>
            <a:r>
              <a:rPr lang="en-US" sz="2000" b="1" i="1" dirty="0">
                <a:solidFill>
                  <a:srgbClr val="FFFFFF"/>
                </a:solidFill>
              </a:rPr>
              <a:t>/</a:t>
            </a:r>
            <a:r>
              <a:rPr lang="en-US" sz="2000" b="1" i="1" dirty="0" err="1">
                <a:solidFill>
                  <a:srgbClr val="FFFFFF"/>
                </a:solidFill>
              </a:rPr>
              <a:t>ece</a:t>
            </a:r>
            <a:br>
              <a:rPr lang="en-US" sz="2000" b="1" i="1" dirty="0">
                <a:solidFill>
                  <a:srgbClr val="FFFFFF"/>
                </a:solidFill>
              </a:rPr>
            </a:br>
            <a:br>
              <a:rPr lang="en-US" sz="2000" b="1" i="1" dirty="0">
                <a:solidFill>
                  <a:srgbClr val="FFFFFF"/>
                </a:solidFill>
              </a:rPr>
            </a:br>
            <a:br>
              <a:rPr lang="en-US" sz="2000" b="1" i="1" dirty="0">
                <a:solidFill>
                  <a:srgbClr val="FFFFFF"/>
                </a:solidFill>
              </a:rPr>
            </a:br>
            <a:endParaRPr lang="en-US" sz="6000" b="1" i="1" dirty="0">
              <a:solidFill>
                <a:srgbClr val="FFFFFF"/>
              </a:solidFill>
            </a:endParaRPr>
          </a:p>
        </p:txBody>
      </p:sp>
      <p:sp>
        <p:nvSpPr>
          <p:cNvPr id="5" name="Content Placeholder 4">
            <a:extLst>
              <a:ext uri="{FF2B5EF4-FFF2-40B4-BE49-F238E27FC236}">
                <a16:creationId xmlns:a16="http://schemas.microsoft.com/office/drawing/2014/main" id="{A323738A-EB37-F526-A571-E73CD77C17E8}"/>
              </a:ext>
            </a:extLst>
          </p:cNvPr>
          <p:cNvSpPr>
            <a:spLocks noGrp="1"/>
          </p:cNvSpPr>
          <p:nvPr>
            <p:ph type="body" sz="half" idx="4294967295"/>
          </p:nvPr>
        </p:nvSpPr>
        <p:spPr>
          <a:xfrm>
            <a:off x="4020543" y="2829019"/>
            <a:ext cx="10789324" cy="2750848"/>
          </a:xfrm>
        </p:spPr>
        <p:txBody>
          <a:bodyPr>
            <a:normAutofit fontScale="25000" lnSpcReduction="20000"/>
          </a:bodyPr>
          <a:lstStyle/>
          <a:p>
            <a:pPr marL="0" indent="0">
              <a:buNone/>
            </a:pPr>
            <a:r>
              <a:rPr lang="en-US" sz="2500" b="1" i="1" dirty="0"/>
              <a:t>                    </a:t>
            </a:r>
            <a:r>
              <a:rPr lang="en-US" sz="7200" b="1" i="1" u="sng" dirty="0"/>
              <a:t>Project Team Members</a:t>
            </a:r>
          </a:p>
          <a:p>
            <a:r>
              <a:rPr lang="en-US" sz="6400" b="1" dirty="0" err="1"/>
              <a:t>Aarthi</a:t>
            </a:r>
            <a:r>
              <a:rPr lang="en-US" sz="6400" b="1" dirty="0"/>
              <a:t> </a:t>
            </a:r>
            <a:r>
              <a:rPr lang="en-US" sz="6400" b="1" dirty="0" err="1"/>
              <a:t>Murugan</a:t>
            </a:r>
            <a:r>
              <a:rPr lang="en-US" sz="6400" b="1" i="1" dirty="0"/>
              <a:t>(923821106001)</a:t>
            </a:r>
          </a:p>
          <a:p>
            <a:r>
              <a:rPr lang="en-US" sz="6400" b="1" dirty="0" err="1"/>
              <a:t>N.Aruna</a:t>
            </a:r>
            <a:r>
              <a:rPr lang="en-US" sz="6400" b="1" dirty="0"/>
              <a:t> Shree(923821106007)</a:t>
            </a:r>
          </a:p>
          <a:p>
            <a:r>
              <a:rPr lang="en-US" sz="6400" b="1" dirty="0" err="1"/>
              <a:t>K.Saranya</a:t>
            </a:r>
            <a:r>
              <a:rPr lang="en-US" sz="6400" b="1" dirty="0"/>
              <a:t>(923821106045)</a:t>
            </a:r>
          </a:p>
          <a:p>
            <a:r>
              <a:rPr lang="en-US" sz="6400" b="1" dirty="0" err="1"/>
              <a:t>A.Sujitha</a:t>
            </a:r>
            <a:r>
              <a:rPr lang="en-US" sz="6400" b="1" dirty="0"/>
              <a:t> Jasmine (923821106051)</a:t>
            </a:r>
          </a:p>
          <a:p>
            <a:r>
              <a:rPr lang="en-US" sz="6400" b="1" dirty="0" err="1"/>
              <a:t>S.Shabira</a:t>
            </a:r>
            <a:r>
              <a:rPr lang="en-US" sz="6400" b="1" dirty="0"/>
              <a:t>(923821106049)</a:t>
            </a:r>
          </a:p>
          <a:p>
            <a:r>
              <a:rPr lang="en-US" sz="6400" b="1" dirty="0" err="1"/>
              <a:t>R.Priyadharshini</a:t>
            </a:r>
            <a:r>
              <a:rPr lang="en-US" sz="6400" b="1" dirty="0"/>
              <a:t>(923821106037)</a:t>
            </a:r>
          </a:p>
          <a:p>
            <a:endParaRPr lang="en-US" sz="1800" dirty="0"/>
          </a:p>
          <a:p>
            <a:pPr marL="0" indent="0">
              <a:buNone/>
            </a:pPr>
            <a:endParaRPr lang="en-US" sz="1800" b="1" dirty="0"/>
          </a:p>
          <a:p>
            <a:pPr marL="0" indent="0">
              <a:buNone/>
            </a:pPr>
            <a:r>
              <a:rPr lang="en-US" sz="1800" b="1" dirty="0"/>
              <a:t>      </a:t>
            </a:r>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solidFill>
                <a:srgbClr val="C00000"/>
              </a:solidFill>
            </a:endParaRPr>
          </a:p>
        </p:txBody>
      </p:sp>
      <p:sp>
        <p:nvSpPr>
          <p:cNvPr id="4" name="TextBox 3">
            <a:extLst>
              <a:ext uri="{FF2B5EF4-FFF2-40B4-BE49-F238E27FC236}">
                <a16:creationId xmlns:a16="http://schemas.microsoft.com/office/drawing/2014/main" id="{92BECB7A-E145-880C-67A0-E1FE001D707C}"/>
              </a:ext>
            </a:extLst>
          </p:cNvPr>
          <p:cNvSpPr txBox="1"/>
          <p:nvPr/>
        </p:nvSpPr>
        <p:spPr>
          <a:xfrm>
            <a:off x="3176662" y="572302"/>
            <a:ext cx="8495870" cy="1569660"/>
          </a:xfrm>
          <a:prstGeom prst="rect">
            <a:avLst/>
          </a:prstGeom>
          <a:noFill/>
        </p:spPr>
        <p:txBody>
          <a:bodyPr wrap="square" rtlCol="0">
            <a:spAutoFit/>
          </a:bodyPr>
          <a:lstStyle/>
          <a:p>
            <a:pPr algn="l"/>
            <a:r>
              <a:rPr lang="en-US" sz="2400" b="1" dirty="0"/>
              <a:t>     9238-Mangayarkarasi College of Engineering</a:t>
            </a:r>
          </a:p>
          <a:p>
            <a:pPr algn="l"/>
            <a:r>
              <a:rPr lang="en-US" b="1" dirty="0"/>
              <a:t> (Approved by AICTE, New Delhi &amp; Affiliated to Anna University, Chennai )
         MANGAYARKARASI NAGAR,PARAVAI,MADURAI-625 402
Website: </a:t>
            </a:r>
            <a:r>
              <a:rPr lang="en-US" b="1" dirty="0">
                <a:hlinkClick r:id="rId3"/>
              </a:rPr>
              <a:t>http://mce-madurai.ac.in</a:t>
            </a:r>
            <a:r>
              <a:rPr lang="en-US" b="1" dirty="0"/>
              <a:t> E-Mail:  mangai.enggcoll@gmail.com</a:t>
            </a:r>
          </a:p>
          <a:p>
            <a:pPr algn="l"/>
            <a:endParaRPr lang="en-US" b="1" dirty="0"/>
          </a:p>
        </p:txBody>
      </p:sp>
      <p:pic>
        <p:nvPicPr>
          <p:cNvPr id="8" name="Picture 8">
            <a:extLst>
              <a:ext uri="{FF2B5EF4-FFF2-40B4-BE49-F238E27FC236}">
                <a16:creationId xmlns:a16="http://schemas.microsoft.com/office/drawing/2014/main" id="{5D8D17F7-CA2F-4F02-2054-766FCCBBFE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flipV="1">
            <a:off x="1803769" y="540172"/>
            <a:ext cx="1158323" cy="1158323"/>
          </a:xfrm>
          <a:prstGeom prst="rect">
            <a:avLst/>
          </a:prstGeom>
        </p:spPr>
      </p:pic>
    </p:spTree>
    <p:extLst>
      <p:ext uri="{BB962C8B-B14F-4D97-AF65-F5344CB8AC3E}">
        <p14:creationId xmlns:p14="http://schemas.microsoft.com/office/powerpoint/2010/main" val="339229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957733" y="618518"/>
            <a:ext cx="6089678" cy="1156327"/>
          </a:xfrm>
        </p:spPr>
        <p:txBody>
          <a:bodyPr anchor="b">
            <a:normAutofit/>
          </a:bodyPr>
          <a:lstStyle/>
          <a:p>
            <a:r>
              <a:rPr lang="en-US" b="1" dirty="0"/>
              <a:t>Abstract</a:t>
            </a:r>
          </a:p>
        </p:txBody>
      </p:sp>
      <p:sp>
        <p:nvSpPr>
          <p:cNvPr id="3" name="Content Placeholder"/>
          <p:cNvSpPr>
            <a:spLocks noGrp="1"/>
          </p:cNvSpPr>
          <p:nvPr>
            <p:ph idx="1"/>
          </p:nvPr>
        </p:nvSpPr>
        <p:spPr/>
        <p:txBody>
          <a:bodyPr anchor="t">
            <a:normAutofit lnSpcReduction="10000"/>
          </a:bodyPr>
          <a:lstStyle/>
          <a:p>
            <a:pPr lvl="0">
              <a:lnSpc>
                <a:spcPct val="110000"/>
              </a:lnSpc>
            </a:pPr>
            <a:r>
              <a:rPr lang="en-US" b="1" dirty="0"/>
              <a:t>The increasing sound pollution is one of the significant issue now days. As the pollution increasing it is giving rise number of diseases. so, it has become essential to control the pollution for better future and healthy </a:t>
            </a:r>
            <a:r>
              <a:rPr lang="en-US" b="1" dirty="0" err="1"/>
              <a:t>life.Here</a:t>
            </a:r>
            <a:r>
              <a:rPr lang="en-US" b="1" dirty="0"/>
              <a:t> we propose the sound pollution monitoring system that allows us to monitor and check live sound pollution monitoring in particular areas through IOT . System keeps measure sound level and report it to the online server over IOT. The user friendly and easy handling of the system technology is such that it can be installed in houses, schools and in small places.</a:t>
            </a:r>
          </a:p>
        </p:txBody>
      </p:sp>
    </p:spTree>
    <p:extLst>
      <p:ext uri="{BB962C8B-B14F-4D97-AF65-F5344CB8AC3E}">
        <p14:creationId xmlns:p14="http://schemas.microsoft.com/office/powerpoint/2010/main" val="176684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7380720" y="-237592"/>
            <a:ext cx="3924562" cy="1314443"/>
          </a:xfrm>
        </p:spPr>
        <p:txBody>
          <a:bodyPr>
            <a:normAutofit/>
          </a:bodyPr>
          <a:lstStyle/>
          <a:p>
            <a:r>
              <a:rPr lang="en-US" b="1" dirty="0"/>
              <a:t>Introduction</a:t>
            </a:r>
            <a:r>
              <a:rPr lang="en-US" dirty="0"/>
              <a:t> </a:t>
            </a:r>
          </a:p>
        </p:txBody>
      </p:sp>
      <p:sp>
        <p:nvSpPr>
          <p:cNvPr id="3" name="Content Placeholder"/>
          <p:cNvSpPr>
            <a:spLocks noGrp="1"/>
          </p:cNvSpPr>
          <p:nvPr>
            <p:ph idx="1"/>
          </p:nvPr>
        </p:nvSpPr>
        <p:spPr>
          <a:xfrm>
            <a:off x="7057229" y="877375"/>
            <a:ext cx="3924562" cy="3088460"/>
          </a:xfrm>
        </p:spPr>
        <p:txBody>
          <a:bodyPr>
            <a:normAutofit/>
          </a:bodyPr>
          <a:lstStyle/>
          <a:p>
            <a:pPr lvl="0">
              <a:lnSpc>
                <a:spcPct val="110000"/>
              </a:lnSpc>
            </a:pPr>
            <a:r>
              <a:rPr lang="en-US" sz="1700" b="1" dirty="0"/>
              <a:t>The main objective of IOT based noise pollution monitoring system is that the noise pollution is a rising issue these days. Noise pollution means how many pollution level in atmosphere in three different levels. We use Internet Of Things (IOT). In this we use thing speak we can analyze previous data also using this platform in graphical form.</a:t>
            </a:r>
          </a:p>
        </p:txBody>
      </p:sp>
      <p:sp>
        <p:nvSpPr>
          <p:cNvPr id="12"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p:txBody>
          <a:bodyPr/>
          <a:lstStyle/>
          <a:p>
            <a:pPr>
              <a:spcAft>
                <a:spcPts val="600"/>
              </a:spcAft>
            </a:pPr>
            <a:r>
              <a:rPr lang="en-US"/>
              <a:t>Sample Footer Text</a:t>
            </a:r>
          </a:p>
        </p:txBody>
      </p:sp>
      <p:pic>
        <p:nvPicPr>
          <p:cNvPr id="6" name="Picture 5" descr="Audio sound board">
            <a:extLst>
              <a:ext uri="{FF2B5EF4-FFF2-40B4-BE49-F238E27FC236}">
                <a16:creationId xmlns:a16="http://schemas.microsoft.com/office/drawing/2014/main" id="{72CFA682-7D53-3054-EBC2-C1516BDDBBEC}"/>
              </a:ext>
            </a:extLst>
          </p:cNvPr>
          <p:cNvPicPr>
            <a:picLocks noChangeAspect="1"/>
          </p:cNvPicPr>
          <p:nvPr/>
        </p:nvPicPr>
        <p:blipFill rotWithShape="1">
          <a:blip r:embed="rId2"/>
          <a:srcRect l="23234" r="13471" b="-3"/>
          <a:stretch/>
        </p:blipFill>
        <p:spPr>
          <a:xfrm>
            <a:off x="20" y="10"/>
            <a:ext cx="6512527" cy="6857990"/>
          </a:xfrm>
          <a:prstGeom prst="rect">
            <a:avLst/>
          </a:prstGeom>
          <a:noFill/>
        </p:spPr>
      </p:pic>
      <p:sp>
        <p:nvSpPr>
          <p:cNvPr id="5" name="TextBox 4">
            <a:extLst>
              <a:ext uri="{FF2B5EF4-FFF2-40B4-BE49-F238E27FC236}">
                <a16:creationId xmlns:a16="http://schemas.microsoft.com/office/drawing/2014/main" id="{FD12C703-0378-F7FE-C44A-21ABE1A8091F}"/>
              </a:ext>
            </a:extLst>
          </p:cNvPr>
          <p:cNvSpPr txBox="1"/>
          <p:nvPr/>
        </p:nvSpPr>
        <p:spPr>
          <a:xfrm rot="10800000" flipV="1">
            <a:off x="7380720" y="3896559"/>
            <a:ext cx="4495816" cy="2861175"/>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B5BC90F9-0C79-65C7-63EA-E682459E6EC2}"/>
              </a:ext>
            </a:extLst>
          </p:cNvPr>
          <p:cNvSpPr txBox="1"/>
          <p:nvPr/>
        </p:nvSpPr>
        <p:spPr>
          <a:xfrm rot="10800000" flipV="1">
            <a:off x="6938299" y="3739142"/>
            <a:ext cx="4495816" cy="2585323"/>
          </a:xfrm>
          <a:prstGeom prst="rect">
            <a:avLst/>
          </a:prstGeom>
          <a:noFill/>
        </p:spPr>
        <p:txBody>
          <a:bodyPr wrap="square" rtlCol="0">
            <a:spAutoFit/>
          </a:bodyPr>
          <a:lstStyle/>
          <a:p>
            <a:pPr marL="285750" indent="-285750" algn="l">
              <a:buFont typeface="Arial" panose="020B0604020202020204" pitchFamily="34" charset="0"/>
              <a:buChar char="•"/>
            </a:pPr>
            <a:r>
              <a:rPr lang="en-US" b="1" dirty="0"/>
              <a:t>An effective natural observing framework is essential to screen and estimate the conditions in the event of surpassing endorsed level of parameter . At the point when the items like condition furnished with sensor gadgets, smaller scale controller and different programming application turn into a self-securing and self-observing condition.</a:t>
            </a:r>
          </a:p>
        </p:txBody>
      </p:sp>
    </p:spTree>
    <p:extLst>
      <p:ext uri="{BB962C8B-B14F-4D97-AF65-F5344CB8AC3E}">
        <p14:creationId xmlns:p14="http://schemas.microsoft.com/office/powerpoint/2010/main" val="74259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970525" y="17985"/>
            <a:ext cx="8830341" cy="1297172"/>
          </a:xfrm>
        </p:spPr>
        <p:txBody>
          <a:bodyPr>
            <a:normAutofit/>
          </a:bodyPr>
          <a:lstStyle/>
          <a:p>
            <a:pPr algn="r"/>
            <a:r>
              <a:rPr lang="en-US" b="1" dirty="0"/>
              <a:t>Objectives</a:t>
            </a:r>
          </a:p>
        </p:txBody>
      </p:sp>
      <p:sp>
        <p:nvSpPr>
          <p:cNvPr id="3" name="Content Placeholder"/>
          <p:cNvSpPr>
            <a:spLocks noGrp="1"/>
          </p:cNvSpPr>
          <p:nvPr>
            <p:ph idx="1"/>
          </p:nvPr>
        </p:nvSpPr>
        <p:spPr>
          <a:xfrm>
            <a:off x="1023089" y="2835618"/>
            <a:ext cx="5904796" cy="3230218"/>
          </a:xfrm>
        </p:spPr>
        <p:txBody>
          <a:bodyPr anchor="b">
            <a:noAutofit/>
          </a:bodyPr>
          <a:lstStyle/>
          <a:p>
            <a:pPr lvl="0">
              <a:lnSpc>
                <a:spcPct val="110000"/>
              </a:lnSpc>
            </a:pPr>
            <a:r>
              <a:rPr lang="en-US" sz="1600" b="1" i="1" dirty="0"/>
              <a:t>1. </a:t>
            </a:r>
            <a:r>
              <a:rPr lang="en-US" sz="1600" b="1" dirty="0"/>
              <a:t>To study the existing system.</a:t>
            </a:r>
          </a:p>
          <a:p>
            <a:pPr lvl="0">
              <a:lnSpc>
                <a:spcPct val="110000"/>
              </a:lnSpc>
            </a:pPr>
            <a:r>
              <a:rPr lang="en-US" sz="1600" b="1" dirty="0"/>
              <a:t>2. To design the block diagram.</a:t>
            </a:r>
          </a:p>
          <a:p>
            <a:pPr lvl="0">
              <a:lnSpc>
                <a:spcPct val="110000"/>
              </a:lnSpc>
            </a:pPr>
            <a:r>
              <a:rPr lang="en-US" sz="1600" b="1" dirty="0"/>
              <a:t>3. To decide the components specification &amp;device in system.</a:t>
            </a:r>
          </a:p>
          <a:p>
            <a:pPr lvl="0">
              <a:lnSpc>
                <a:spcPct val="110000"/>
              </a:lnSpc>
            </a:pPr>
            <a:r>
              <a:rPr lang="en-US" sz="1600" b="1" dirty="0"/>
              <a:t>4. To design the circuit diagram and simulate it using suitable software.</a:t>
            </a:r>
          </a:p>
          <a:p>
            <a:pPr lvl="0">
              <a:lnSpc>
                <a:spcPct val="110000"/>
              </a:lnSpc>
            </a:pPr>
            <a:r>
              <a:rPr lang="en-US" sz="1600" b="1" dirty="0"/>
              <a:t>5. To design the PCB and implement hardware.</a:t>
            </a:r>
          </a:p>
          <a:p>
            <a:pPr lvl="0">
              <a:lnSpc>
                <a:spcPct val="110000"/>
              </a:lnSpc>
            </a:pPr>
            <a:r>
              <a:rPr lang="en-US" sz="1600" b="1" dirty="0"/>
              <a:t>6. To test the circuit and observe the result.</a:t>
            </a:r>
          </a:p>
          <a:p>
            <a:pPr lvl="0">
              <a:lnSpc>
                <a:spcPct val="110000"/>
              </a:lnSpc>
            </a:pPr>
            <a:r>
              <a:rPr lang="en-US" sz="1600" b="1" dirty="0"/>
              <a:t>7. To prepare report.</a:t>
            </a:r>
          </a:p>
          <a:p>
            <a:pPr marL="0" lvl="0" indent="0">
              <a:lnSpc>
                <a:spcPct val="110000"/>
              </a:lnSpc>
              <a:buNone/>
            </a:pPr>
            <a:endParaRPr lang="en-US" sz="1600" b="1" i="1" dirty="0"/>
          </a:p>
          <a:p>
            <a:pPr marL="0" lvl="0" indent="0">
              <a:lnSpc>
                <a:spcPct val="110000"/>
              </a:lnSpc>
              <a:buNone/>
            </a:pPr>
            <a:endParaRPr lang="en-US" sz="1600" b="1" dirty="0"/>
          </a:p>
          <a:p>
            <a:pPr>
              <a:lnSpc>
                <a:spcPct val="110000"/>
              </a:lnSpc>
            </a:pPr>
            <a:endParaRPr lang="en-US" sz="1600" b="1" i="1" dirty="0"/>
          </a:p>
        </p:txBody>
      </p:sp>
      <p:pic>
        <p:nvPicPr>
          <p:cNvPr id="10" name="Picture 11">
            <a:extLst>
              <a:ext uri="{FF2B5EF4-FFF2-40B4-BE49-F238E27FC236}">
                <a16:creationId xmlns:a16="http://schemas.microsoft.com/office/drawing/2014/main" id="{0BB7287F-8E3E-1388-0BD2-F4AE10506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360" y="2099829"/>
            <a:ext cx="5268290" cy="3364685"/>
          </a:xfrm>
          <a:prstGeom prst="rect">
            <a:avLst/>
          </a:prstGeom>
        </p:spPr>
      </p:pic>
      <p:pic>
        <p:nvPicPr>
          <p:cNvPr id="7" name="Picture 7">
            <a:extLst>
              <a:ext uri="{FF2B5EF4-FFF2-40B4-BE49-F238E27FC236}">
                <a16:creationId xmlns:a16="http://schemas.microsoft.com/office/drawing/2014/main" id="{C0EAABAE-4DCF-93B8-45BE-0CDD21B7F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360" y="2099829"/>
            <a:ext cx="1351799" cy="2081812"/>
          </a:xfrm>
          <a:prstGeom prst="rect">
            <a:avLst/>
          </a:prstGeom>
        </p:spPr>
      </p:pic>
    </p:spTree>
    <p:extLst>
      <p:ext uri="{BB962C8B-B14F-4D97-AF65-F5344CB8AC3E}">
        <p14:creationId xmlns:p14="http://schemas.microsoft.com/office/powerpoint/2010/main" val="107599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AEA5-31F8-E278-74A4-459FEDAFB90B}"/>
              </a:ext>
            </a:extLst>
          </p:cNvPr>
          <p:cNvSpPr>
            <a:spLocks noGrp="1"/>
          </p:cNvSpPr>
          <p:nvPr>
            <p:ph type="title"/>
          </p:nvPr>
        </p:nvSpPr>
        <p:spPr>
          <a:xfrm>
            <a:off x="3259394" y="441033"/>
            <a:ext cx="9905998" cy="1478570"/>
          </a:xfrm>
        </p:spPr>
        <p:txBody>
          <a:bodyPr/>
          <a:lstStyle/>
          <a:p>
            <a:r>
              <a:rPr lang="en-US" b="1" dirty="0"/>
              <a:t>Components Required </a:t>
            </a:r>
          </a:p>
        </p:txBody>
      </p:sp>
      <p:sp>
        <p:nvSpPr>
          <p:cNvPr id="3" name="Content Placeholder 2">
            <a:extLst>
              <a:ext uri="{FF2B5EF4-FFF2-40B4-BE49-F238E27FC236}">
                <a16:creationId xmlns:a16="http://schemas.microsoft.com/office/drawing/2014/main" id="{6E489C9A-3FF1-7113-6308-3676EB34773F}"/>
              </a:ext>
            </a:extLst>
          </p:cNvPr>
          <p:cNvSpPr>
            <a:spLocks noGrp="1"/>
          </p:cNvSpPr>
          <p:nvPr>
            <p:ph idx="1"/>
          </p:nvPr>
        </p:nvSpPr>
        <p:spPr>
          <a:xfrm>
            <a:off x="4803913" y="2425621"/>
            <a:ext cx="9674865" cy="3353748"/>
          </a:xfrm>
        </p:spPr>
        <p:txBody>
          <a:bodyPr>
            <a:normAutofit/>
          </a:bodyPr>
          <a:lstStyle/>
          <a:p>
            <a:r>
              <a:rPr lang="en-US" b="1" dirty="0"/>
              <a:t>Arduino UNO
LM393 (</a:t>
            </a:r>
            <a:r>
              <a:rPr lang="en-US" b="1" dirty="0" err="1"/>
              <a:t>Noisesensor</a:t>
            </a:r>
            <a:r>
              <a:rPr lang="en-US" b="1" dirty="0"/>
              <a:t>)
ESP8266 </a:t>
            </a:r>
            <a:r>
              <a:rPr lang="en-US" b="1" dirty="0" err="1"/>
              <a:t>WIFIModule</a:t>
            </a:r>
            <a:r>
              <a:rPr lang="en-US" b="1" dirty="0"/>
              <a:t>
16*2 </a:t>
            </a:r>
            <a:r>
              <a:rPr lang="en-US" b="1" dirty="0" err="1"/>
              <a:t>LCDDisplay</a:t>
            </a:r>
            <a:endParaRPr lang="en-US" b="1" dirty="0"/>
          </a:p>
          <a:p>
            <a:r>
              <a:rPr lang="en-US" b="1" dirty="0"/>
              <a:t>LED</a:t>
            </a:r>
          </a:p>
          <a:p>
            <a:r>
              <a:rPr lang="en-US" b="1" dirty="0"/>
              <a:t> Buzzer</a:t>
            </a:r>
          </a:p>
        </p:txBody>
      </p:sp>
    </p:spTree>
    <p:extLst>
      <p:ext uri="{BB962C8B-B14F-4D97-AF65-F5344CB8AC3E}">
        <p14:creationId xmlns:p14="http://schemas.microsoft.com/office/powerpoint/2010/main" val="264612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145649" y="-517510"/>
            <a:ext cx="9905998" cy="1478570"/>
          </a:xfrm>
        </p:spPr>
        <p:txBody>
          <a:bodyPr anchor="b">
            <a:normAutofit/>
          </a:bodyPr>
          <a:lstStyle/>
          <a:p>
            <a:r>
              <a:rPr lang="en-US" b="1" dirty="0"/>
              <a:t>Arduino</a:t>
            </a:r>
            <a:r>
              <a:rPr lang="en-US" dirty="0"/>
              <a:t> </a:t>
            </a:r>
            <a:r>
              <a:rPr lang="en-US" b="1" dirty="0"/>
              <a:t>UNO</a:t>
            </a:r>
          </a:p>
        </p:txBody>
      </p:sp>
      <p:sp>
        <p:nvSpPr>
          <p:cNvPr id="3" name="Content Placeholder"/>
          <p:cNvSpPr>
            <a:spLocks noGrp="1"/>
          </p:cNvSpPr>
          <p:nvPr>
            <p:ph idx="1"/>
          </p:nvPr>
        </p:nvSpPr>
        <p:spPr>
          <a:xfrm>
            <a:off x="1046754" y="1421227"/>
            <a:ext cx="6005296" cy="3541714"/>
          </a:xfrm>
        </p:spPr>
        <p:txBody>
          <a:bodyPr anchor="t">
            <a:normAutofit fontScale="85000" lnSpcReduction="10000"/>
          </a:bodyPr>
          <a:lstStyle/>
          <a:p>
            <a:pPr lvl="0">
              <a:lnSpc>
                <a:spcPct val="110000"/>
              </a:lnSpc>
            </a:pPr>
            <a:r>
              <a:rPr lang="en-US" sz="1700" b="1" dirty="0"/>
              <a:t>Arduino is 8 bit microcontroller board based on the ATmega328P. The operating voltage is 5V. It has 14 pins digital input output pins (Of which can be used 6 as PWM output)Oscillator frequency is 16 MHz It contains everything needed to support the microcontroller simply connect it to a computer with USB cable. It has 6 analog input pins.</a:t>
            </a:r>
          </a:p>
          <a:p>
            <a:pPr lvl="0">
              <a:lnSpc>
                <a:spcPct val="110000"/>
              </a:lnSpc>
            </a:pPr>
            <a:r>
              <a:rPr lang="en-US" sz="2800" b="1" dirty="0"/>
              <a:t>                       Features</a:t>
            </a:r>
          </a:p>
          <a:p>
            <a:pPr lvl="0">
              <a:lnSpc>
                <a:spcPct val="110000"/>
              </a:lnSpc>
            </a:pPr>
            <a:r>
              <a:rPr lang="en-US" sz="1700" b="1" dirty="0"/>
              <a:t>• Operating voltage is5v.</a:t>
            </a:r>
          </a:p>
          <a:p>
            <a:pPr lvl="0">
              <a:lnSpc>
                <a:spcPct val="110000"/>
              </a:lnSpc>
            </a:pPr>
            <a:r>
              <a:rPr lang="en-US" sz="1700" b="1" dirty="0"/>
              <a:t>• DC current per input pin is 40mA.</a:t>
            </a:r>
          </a:p>
          <a:p>
            <a:pPr lvl="0">
              <a:lnSpc>
                <a:spcPct val="110000"/>
              </a:lnSpc>
            </a:pPr>
            <a:r>
              <a:rPr lang="en-US" sz="1700" b="1" dirty="0"/>
              <a:t>• Clock speed16MHz.• DC current for 3.3v pin is 50mA.</a:t>
            </a:r>
          </a:p>
          <a:p>
            <a:pPr lvl="0">
              <a:lnSpc>
                <a:spcPct val="110000"/>
              </a:lnSpc>
            </a:pPr>
            <a:r>
              <a:rPr lang="en-US" sz="1700" b="1" dirty="0"/>
              <a:t>• SPAM 2 KB</a:t>
            </a:r>
          </a:p>
          <a:p>
            <a:pPr lvl="0">
              <a:lnSpc>
                <a:spcPct val="110000"/>
              </a:lnSpc>
            </a:pPr>
            <a:r>
              <a:rPr lang="en-US" sz="1700" b="1" dirty="0"/>
              <a:t>• EEPROM 1KB</a:t>
            </a:r>
          </a:p>
        </p:txBody>
      </p:sp>
      <p:pic>
        <p:nvPicPr>
          <p:cNvPr id="4" name="Picture 4">
            <a:extLst>
              <a:ext uri="{FF2B5EF4-FFF2-40B4-BE49-F238E27FC236}">
                <a16:creationId xmlns:a16="http://schemas.microsoft.com/office/drawing/2014/main" id="{FEB8A490-BCA1-5347-04B6-C9E5BEFA0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050" y="1421227"/>
            <a:ext cx="4093196" cy="4128121"/>
          </a:xfrm>
          <a:prstGeom prst="rect">
            <a:avLst/>
          </a:prstGeom>
        </p:spPr>
      </p:pic>
    </p:spTree>
    <p:extLst>
      <p:ext uri="{BB962C8B-B14F-4D97-AF65-F5344CB8AC3E}">
        <p14:creationId xmlns:p14="http://schemas.microsoft.com/office/powerpoint/2010/main" val="244960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383462" y="-411771"/>
            <a:ext cx="9905998" cy="1478570"/>
          </a:xfrm>
        </p:spPr>
        <p:txBody>
          <a:bodyPr anchor="b">
            <a:normAutofit/>
          </a:bodyPr>
          <a:lstStyle/>
          <a:p>
            <a:r>
              <a:rPr lang="en-US" b="1" dirty="0"/>
              <a:t>Advantages</a:t>
            </a:r>
            <a:r>
              <a:rPr lang="en-US" dirty="0"/>
              <a:t> </a:t>
            </a:r>
          </a:p>
        </p:txBody>
      </p:sp>
      <p:sp>
        <p:nvSpPr>
          <p:cNvPr id="3" name="Content Placeholder"/>
          <p:cNvSpPr>
            <a:spLocks noGrp="1"/>
          </p:cNvSpPr>
          <p:nvPr>
            <p:ph idx="1"/>
          </p:nvPr>
        </p:nvSpPr>
        <p:spPr>
          <a:xfrm>
            <a:off x="2818186" y="1538932"/>
            <a:ext cx="9905999" cy="1290736"/>
          </a:xfrm>
        </p:spPr>
        <p:txBody>
          <a:bodyPr anchor="t">
            <a:normAutofit fontScale="25000" lnSpcReduction="20000"/>
          </a:bodyPr>
          <a:lstStyle/>
          <a:p>
            <a:pPr lvl="0">
              <a:lnSpc>
                <a:spcPct val="110000"/>
              </a:lnSpc>
            </a:pPr>
            <a:r>
              <a:rPr lang="en-US" sz="5600" b="1" i="1" dirty="0"/>
              <a:t>1</a:t>
            </a:r>
            <a:r>
              <a:rPr lang="en-US" sz="6400" dirty="0"/>
              <a:t> Sensors are easily available. </a:t>
            </a:r>
          </a:p>
          <a:p>
            <a:pPr lvl="0">
              <a:lnSpc>
                <a:spcPct val="110000"/>
              </a:lnSpc>
            </a:pPr>
            <a:r>
              <a:rPr lang="en-US" sz="6400" dirty="0"/>
              <a:t>2. Sensors are effortlessly accessible.</a:t>
            </a:r>
          </a:p>
          <a:p>
            <a:pPr lvl="0">
              <a:lnSpc>
                <a:spcPct val="110000"/>
              </a:lnSpc>
            </a:pPr>
            <a:r>
              <a:rPr lang="en-US" sz="6400" dirty="0"/>
              <a:t> 3.Simple, compact and easy to handle. </a:t>
            </a:r>
          </a:p>
          <a:p>
            <a:pPr lvl="0">
              <a:lnSpc>
                <a:spcPct val="110000"/>
              </a:lnSpc>
            </a:pPr>
            <a:r>
              <a:rPr lang="en-US" sz="6400" dirty="0"/>
              <a:t>4. Sensors have long life time. </a:t>
            </a:r>
          </a:p>
          <a:p>
            <a:pPr lvl="0">
              <a:lnSpc>
                <a:spcPct val="110000"/>
              </a:lnSpc>
            </a:pPr>
            <a:r>
              <a:rPr lang="en-US" sz="6400" dirty="0"/>
              <a:t>5. Low cost</a:t>
            </a:r>
          </a:p>
          <a:p>
            <a:pPr lvl="0">
              <a:lnSpc>
                <a:spcPct val="110000"/>
              </a:lnSpc>
            </a:pPr>
            <a:r>
              <a:rPr lang="en-US" sz="6400" dirty="0"/>
              <a:t> 6. Data can be used to control pollution</a:t>
            </a:r>
          </a:p>
          <a:p>
            <a:pPr marL="0" lvl="0" indent="0">
              <a:lnSpc>
                <a:spcPct val="110000"/>
              </a:lnSpc>
              <a:buNone/>
            </a:pPr>
            <a:r>
              <a:rPr lang="en-US" sz="6400" dirty="0"/>
              <a:t>                                                 </a:t>
            </a:r>
            <a:r>
              <a:rPr lang="en-US" sz="11200" b="1" dirty="0"/>
              <a:t>Applications</a:t>
            </a:r>
            <a:r>
              <a:rPr lang="en-US" sz="6400" dirty="0"/>
              <a:t>       </a:t>
            </a:r>
          </a:p>
          <a:p>
            <a:pPr lvl="0">
              <a:lnSpc>
                <a:spcPct val="110000"/>
              </a:lnSpc>
            </a:pPr>
            <a:r>
              <a:rPr lang="en-US" sz="6400" dirty="0"/>
              <a:t>1. To estimate the pollution. </a:t>
            </a:r>
          </a:p>
          <a:p>
            <a:pPr lvl="0">
              <a:lnSpc>
                <a:spcPct val="110000"/>
              </a:lnSpc>
            </a:pPr>
            <a:r>
              <a:rPr lang="en-US" sz="6400" dirty="0"/>
              <a:t>2. To design server and upload data on that server with date and time. </a:t>
            </a:r>
          </a:p>
          <a:p>
            <a:pPr lvl="0">
              <a:lnSpc>
                <a:spcPct val="110000"/>
              </a:lnSpc>
            </a:pPr>
            <a:r>
              <a:rPr lang="en-US" sz="6400" dirty="0"/>
              <a:t>3. We can use it at industrial area as there is lot of noise pollution</a:t>
            </a:r>
          </a:p>
          <a:p>
            <a:pPr lvl="0">
              <a:lnSpc>
                <a:spcPct val="110000"/>
              </a:lnSpc>
            </a:pPr>
            <a:r>
              <a:rPr lang="en-US" sz="6400" dirty="0"/>
              <a:t> 4. In city roads traffic noise</a:t>
            </a:r>
          </a:p>
          <a:p>
            <a:pPr lvl="0">
              <a:lnSpc>
                <a:spcPct val="110000"/>
              </a:lnSpc>
            </a:pPr>
            <a:r>
              <a:rPr lang="en-US" sz="6400" dirty="0"/>
              <a:t>.5. Activities like shooting, open events, football and cricket matches. </a:t>
            </a:r>
          </a:p>
          <a:p>
            <a:pPr lvl="0">
              <a:lnSpc>
                <a:spcPct val="110000"/>
              </a:lnSpc>
            </a:pPr>
            <a:r>
              <a:rPr lang="en-US" sz="6400" dirty="0"/>
              <a:t>6. At small level, in schools and colleges we can use this device</a:t>
            </a:r>
          </a:p>
          <a:p>
            <a:pPr lvl="0">
              <a:lnSpc>
                <a:spcPct val="110000"/>
              </a:lnSpc>
            </a:pPr>
            <a:r>
              <a:rPr lang="en-US" sz="6400" dirty="0"/>
              <a:t>.7. Automation.</a:t>
            </a:r>
          </a:p>
          <a:p>
            <a:pPr>
              <a:lnSpc>
                <a:spcPct val="110000"/>
              </a:lnSpc>
            </a:pPr>
            <a:endParaRPr lang="en-US" sz="1900" dirty="0"/>
          </a:p>
        </p:txBody>
      </p:sp>
    </p:spTree>
    <p:extLst>
      <p:ext uri="{BB962C8B-B14F-4D97-AF65-F5344CB8AC3E}">
        <p14:creationId xmlns:p14="http://schemas.microsoft.com/office/powerpoint/2010/main" val="207967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7353038" y="1371600"/>
            <a:ext cx="3924562" cy="1314443"/>
          </a:xfrm>
        </p:spPr>
        <p:txBody>
          <a:bodyPr>
            <a:normAutofit/>
          </a:bodyPr>
          <a:lstStyle/>
          <a:p>
            <a:r>
              <a:rPr lang="en-US" b="1" dirty="0"/>
              <a:t>Future scope</a:t>
            </a:r>
          </a:p>
        </p:txBody>
      </p:sp>
      <p:sp>
        <p:nvSpPr>
          <p:cNvPr id="3" name="Content Placeholder"/>
          <p:cNvSpPr>
            <a:spLocks noGrp="1"/>
          </p:cNvSpPr>
          <p:nvPr>
            <p:ph idx="1"/>
          </p:nvPr>
        </p:nvSpPr>
        <p:spPr>
          <a:xfrm>
            <a:off x="7353037" y="2853369"/>
            <a:ext cx="3924562" cy="3088460"/>
          </a:xfrm>
        </p:spPr>
        <p:txBody>
          <a:bodyPr>
            <a:normAutofit fontScale="92500"/>
          </a:bodyPr>
          <a:lstStyle/>
          <a:p>
            <a:pPr lvl="0"/>
            <a:r>
              <a:rPr lang="en-US" b="1" dirty="0"/>
              <a:t>In future we modify the system to notify a user about the noise level it reaches beyond permissible level through sms or app. We can monitor  sound pollution level at any place of the world.</a:t>
            </a:r>
          </a:p>
        </p:txBody>
      </p:sp>
      <p:sp>
        <p:nvSpPr>
          <p:cNvPr id="12"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p:txBody>
          <a:bodyPr/>
          <a:lstStyle/>
          <a:p>
            <a:pPr>
              <a:spcAft>
                <a:spcPts val="600"/>
              </a:spcAft>
            </a:pPr>
            <a:r>
              <a:rPr lang="en-US"/>
              <a:t>Sample Footer Text</a:t>
            </a:r>
          </a:p>
        </p:txBody>
      </p:sp>
      <p:pic>
        <p:nvPicPr>
          <p:cNvPr id="6" name="Picture 5" descr="Tall office building looking up">
            <a:extLst>
              <a:ext uri="{FF2B5EF4-FFF2-40B4-BE49-F238E27FC236}">
                <a16:creationId xmlns:a16="http://schemas.microsoft.com/office/drawing/2014/main" id="{13667892-67C8-9956-86D2-1330850790A9}"/>
              </a:ext>
            </a:extLst>
          </p:cNvPr>
          <p:cNvPicPr>
            <a:picLocks noChangeAspect="1"/>
          </p:cNvPicPr>
          <p:nvPr/>
        </p:nvPicPr>
        <p:blipFill rotWithShape="1">
          <a:blip r:embed="rId2"/>
          <a:srcRect l="17170" r="19911" b="4"/>
          <a:stretch/>
        </p:blipFill>
        <p:spPr>
          <a:xfrm>
            <a:off x="20" y="10"/>
            <a:ext cx="6512527" cy="6857990"/>
          </a:xfrm>
          <a:prstGeom prst="rect">
            <a:avLst/>
          </a:prstGeom>
          <a:noFill/>
        </p:spPr>
      </p:pic>
    </p:spTree>
    <p:extLst>
      <p:ext uri="{BB962C8B-B14F-4D97-AF65-F5344CB8AC3E}">
        <p14:creationId xmlns:p14="http://schemas.microsoft.com/office/powerpoint/2010/main" val="198231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7353038" y="1371600"/>
            <a:ext cx="3924562" cy="1314443"/>
          </a:xfrm>
        </p:spPr>
        <p:txBody>
          <a:bodyPr>
            <a:normAutofit/>
          </a:bodyPr>
          <a:lstStyle/>
          <a:p>
            <a:r>
              <a:rPr lang="en-US" b="1" dirty="0"/>
              <a:t>Conclusion</a:t>
            </a:r>
            <a:r>
              <a:rPr lang="en-US" dirty="0"/>
              <a:t> </a:t>
            </a:r>
          </a:p>
        </p:txBody>
      </p:sp>
      <p:sp>
        <p:nvSpPr>
          <p:cNvPr id="3" name="Content Placeholder"/>
          <p:cNvSpPr>
            <a:spLocks noGrp="1"/>
          </p:cNvSpPr>
          <p:nvPr>
            <p:ph idx="1"/>
          </p:nvPr>
        </p:nvSpPr>
        <p:spPr>
          <a:xfrm>
            <a:off x="7353037" y="2853369"/>
            <a:ext cx="3924562" cy="3088460"/>
          </a:xfrm>
        </p:spPr>
        <p:txBody>
          <a:bodyPr>
            <a:normAutofit/>
          </a:bodyPr>
          <a:lstStyle/>
          <a:p>
            <a:pPr lvl="0">
              <a:lnSpc>
                <a:spcPct val="110000"/>
              </a:lnSpc>
            </a:pPr>
            <a:r>
              <a:rPr lang="en-US" sz="1600" b="1" dirty="0"/>
              <a:t>By using this project each and every variation we can analyze and inform nearby people in time. We can also analyze data form home using thing speak. The most important factor of this system is that it is small, cost efficient and portable. Sensors are available easily anywhere. This system fully helpful to save the lives and overcome all the problem related to environment.</a:t>
            </a:r>
          </a:p>
        </p:txBody>
      </p:sp>
      <p:sp>
        <p:nvSpPr>
          <p:cNvPr id="12"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p:txBody>
          <a:bodyPr/>
          <a:lstStyle/>
          <a:p>
            <a:pPr>
              <a:spcAft>
                <a:spcPts val="600"/>
              </a:spcAft>
            </a:pPr>
            <a:r>
              <a:rPr lang="en-US"/>
              <a:t>Sample Footer Text</a:t>
            </a:r>
          </a:p>
        </p:txBody>
      </p:sp>
      <p:pic>
        <p:nvPicPr>
          <p:cNvPr id="6" name="Picture 5" descr="Graph on document with pen">
            <a:extLst>
              <a:ext uri="{FF2B5EF4-FFF2-40B4-BE49-F238E27FC236}">
                <a16:creationId xmlns:a16="http://schemas.microsoft.com/office/drawing/2014/main" id="{0B6B158A-F410-E20C-AFA6-F2DD6841FBAA}"/>
              </a:ext>
            </a:extLst>
          </p:cNvPr>
          <p:cNvPicPr>
            <a:picLocks noChangeAspect="1"/>
          </p:cNvPicPr>
          <p:nvPr/>
        </p:nvPicPr>
        <p:blipFill rotWithShape="1">
          <a:blip r:embed="rId2"/>
          <a:srcRect l="25378" r="11327" b="-3"/>
          <a:stretch/>
        </p:blipFill>
        <p:spPr>
          <a:xfrm>
            <a:off x="20" y="10"/>
            <a:ext cx="6512527" cy="6857990"/>
          </a:xfrm>
          <a:prstGeom prst="rect">
            <a:avLst/>
          </a:prstGeom>
          <a:noFill/>
        </p:spPr>
      </p:pic>
    </p:spTree>
    <p:extLst>
      <p:ext uri="{BB962C8B-B14F-4D97-AF65-F5344CB8AC3E}">
        <p14:creationId xmlns:p14="http://schemas.microsoft.com/office/powerpoint/2010/main" val="586842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Circuit</vt:lpstr>
      <vt:lpstr>  Iot-Noise pollution Monitoring                                  project Guide,                            Mr.R.M.Senthil kumar,AP/ece   </vt:lpstr>
      <vt:lpstr>Abstract</vt:lpstr>
      <vt:lpstr>Introduction </vt:lpstr>
      <vt:lpstr>Objectives</vt:lpstr>
      <vt:lpstr>Components Required </vt:lpstr>
      <vt:lpstr>Arduino UNO</vt:lpstr>
      <vt:lpstr>Advantages </vt:lpstr>
      <vt:lpstr>Future scope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dc:title>
  <dc:creator>aarthiece85@gmail.com</dc:creator>
  <cp:lastModifiedBy>aarthiece85@gmail.com</cp:lastModifiedBy>
  <cp:revision>11</cp:revision>
  <dcterms:created xsi:type="dcterms:W3CDTF">2023-09-28T10:29:49Z</dcterms:created>
  <dcterms:modified xsi:type="dcterms:W3CDTF">2023-09-29T10:27:22Z</dcterms:modified>
</cp:coreProperties>
</file>