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5"/>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110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529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69"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265926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8860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69"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1338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5473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325550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03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35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733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26573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930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547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645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3" y="1498604"/>
            <a:ext cx="3854528" cy="1278466"/>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4760462"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3" y="2777069"/>
            <a:ext cx="3854528"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48924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370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5"/>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10/19/2023</a:t>
            </a:fld>
            <a:endParaRPr lang="en-US" dirty="0"/>
          </a:p>
        </p:txBody>
      </p:sp>
      <p:sp>
        <p:nvSpPr>
          <p:cNvPr id="5" name="Footer Placeholder 4"/>
          <p:cNvSpPr>
            <a:spLocks noGrp="1"/>
          </p:cNvSpPr>
          <p:nvPr>
            <p:ph type="ftr" sz="quarter" idx="3"/>
          </p:nvPr>
        </p:nvSpPr>
        <p:spPr>
          <a:xfrm>
            <a:off x="677334" y="6041364"/>
            <a:ext cx="6297612"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96447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gai.enggcoll@gmail.com" TargetMode="External" /><Relationship Id="rId2" Type="http://schemas.openxmlformats.org/officeDocument/2006/relationships/hyperlink" Target="http://mce-madurai.ac.in" TargetMode="External" /><Relationship Id="rId1" Type="http://schemas.openxmlformats.org/officeDocument/2006/relationships/slideLayout" Target="../slideLayouts/slideLayout1.xml" /><Relationship Id="rId4" Type="http://schemas.openxmlformats.org/officeDocument/2006/relationships/image" Target="../media/image1.jpeg"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hyperlink" Target="http://example.com/ir_data" TargetMode="Externa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4004-1140-CEA4-5B7E-8098ACC6819C}"/>
              </a:ext>
            </a:extLst>
          </p:cNvPr>
          <p:cNvSpPr>
            <a:spLocks noGrp="1"/>
          </p:cNvSpPr>
          <p:nvPr>
            <p:ph type="ctrTitle"/>
          </p:nvPr>
        </p:nvSpPr>
        <p:spPr>
          <a:xfrm>
            <a:off x="-1486408" y="-245661"/>
            <a:ext cx="9341363" cy="2323926"/>
          </a:xfrm>
        </p:spPr>
        <p:txBody>
          <a:bodyPr>
            <a:normAutofit/>
          </a:bodyPr>
          <a:lstStyle/>
          <a:p>
            <a:r>
              <a:rPr lang="en-US" sz="1500" b="1" dirty="0">
                <a:latin typeface="Arial Black" panose="020B0604020202020204" pitchFamily="34" charset="0"/>
                <a:cs typeface="Arial Black" panose="020B0604020202020204" pitchFamily="34" charset="0"/>
              </a:rPr>
              <a:t>                </a:t>
            </a:r>
            <a:r>
              <a:rPr lang="en-US" sz="1500" b="1" dirty="0">
                <a:solidFill>
                  <a:schemeClr val="tx1"/>
                </a:solidFill>
                <a:latin typeface="Arial Black" panose="020B0604020202020204" pitchFamily="34" charset="0"/>
                <a:cs typeface="Arial Black" panose="020B0604020202020204" pitchFamily="34" charset="0"/>
              </a:rPr>
              <a:t>9238-Mangayarkarasi college of Engineering</a:t>
            </a:r>
            <a:br>
              <a:rPr lang="en-US" sz="1500" b="1" dirty="0">
                <a:solidFill>
                  <a:schemeClr val="tx1"/>
                </a:solidFill>
                <a:latin typeface="Arial Black" panose="020B0604020202020204" pitchFamily="34" charset="0"/>
                <a:cs typeface="Arial Black" panose="020B0604020202020204" pitchFamily="34" charset="0"/>
              </a:rPr>
            </a:br>
            <a:r>
              <a:rPr lang="en-US" sz="1500" b="1" dirty="0">
                <a:solidFill>
                  <a:schemeClr val="tx1"/>
                </a:solidFill>
                <a:latin typeface="Arial Black" panose="020B0604020202020204" pitchFamily="34" charset="0"/>
                <a:cs typeface="Arial Black" panose="020B0604020202020204" pitchFamily="34" charset="0"/>
              </a:rPr>
              <a:t>                        </a:t>
            </a:r>
            <a:r>
              <a:rPr lang="en-US" sz="1050" b="1" dirty="0">
                <a:solidFill>
                  <a:schemeClr val="tx1"/>
                </a:solidFill>
              </a:rPr>
              <a:t>(Approved by AICTE, New Delhi &amp; Affiliated to Anna University, Chennai )
                                                                                            MANGAYARKARASI NAGAR,PARAVAI,MADURAI-625 402
                                                                           Website: </a:t>
            </a:r>
            <a:r>
              <a:rPr lang="en-US" sz="1050" b="1" dirty="0">
                <a:solidFill>
                  <a:schemeClr val="tx1"/>
                </a:solidFill>
                <a:hlinkClick r:id="rId2">
                  <a:extLst>
                    <a:ext uri="{A12FA001-AC4F-418D-AE19-62706E023703}">
                      <ahyp:hlinkClr xmlns:ahyp="http://schemas.microsoft.com/office/drawing/2018/hyperlinkcolor" val="tx"/>
                    </a:ext>
                  </a:extLst>
                </a:hlinkClick>
              </a:rPr>
              <a:t>http://mce-madurai.ac.in</a:t>
            </a:r>
            <a:r>
              <a:rPr lang="en-US" sz="1050" b="1" dirty="0">
                <a:solidFill>
                  <a:schemeClr val="tx1"/>
                </a:solidFill>
              </a:rPr>
              <a:t> E-Mail:  </a:t>
            </a:r>
            <a:r>
              <a:rPr lang="en-US" sz="1050" b="1" dirty="0">
                <a:solidFill>
                  <a:schemeClr val="tx1"/>
                </a:solidFill>
                <a:hlinkClick r:id="rId3">
                  <a:extLst>
                    <a:ext uri="{A12FA001-AC4F-418D-AE19-62706E023703}">
                      <ahyp:hlinkClr xmlns:ahyp="http://schemas.microsoft.com/office/drawing/2018/hyperlinkcolor" val="tx"/>
                    </a:ext>
                  </a:extLst>
                </a:hlinkClick>
              </a:rPr>
              <a:t>mangai.enggcoll@gmail.com</a:t>
            </a:r>
            <a:br>
              <a:rPr lang="en-US" sz="1050" b="1" dirty="0">
                <a:solidFill>
                  <a:schemeClr val="tx1"/>
                </a:solidFill>
              </a:rPr>
            </a:br>
            <a:br>
              <a:rPr lang="en-US" sz="1050" b="1" dirty="0">
                <a:solidFill>
                  <a:schemeClr val="tx1"/>
                </a:solidFill>
              </a:rPr>
            </a:br>
            <a:br>
              <a:rPr lang="en-US" sz="1050" b="1" dirty="0">
                <a:solidFill>
                  <a:schemeClr val="tx1"/>
                </a:solidFill>
              </a:rPr>
            </a:br>
            <a:br>
              <a:rPr lang="en-US" sz="1050" b="1" dirty="0">
                <a:solidFill>
                  <a:schemeClr val="tx1"/>
                </a:solidFill>
              </a:rPr>
            </a:br>
            <a:r>
              <a:rPr lang="en-US" sz="2000" b="1" dirty="0">
                <a:solidFill>
                  <a:schemeClr val="tx1"/>
                </a:solidFill>
                <a:latin typeface="Arial Black" panose="020B0604020202020204" pitchFamily="34" charset="0"/>
                <a:cs typeface="Arial Black" panose="020B0604020202020204" pitchFamily="34" charset="0"/>
              </a:rPr>
              <a:t>Phase-3</a:t>
            </a:r>
            <a:br>
              <a:rPr lang="en-US" sz="2000" b="1" dirty="0">
                <a:solidFill>
                  <a:schemeClr val="tx1"/>
                </a:solidFill>
                <a:latin typeface="Arial Black" panose="020B0604020202020204" pitchFamily="34" charset="0"/>
                <a:cs typeface="Arial Black" panose="020B0604020202020204" pitchFamily="34" charset="0"/>
              </a:rPr>
            </a:br>
            <a:r>
              <a:rPr lang="en-US" sz="2000" b="1" dirty="0">
                <a:solidFill>
                  <a:schemeClr val="tx1"/>
                </a:solidFill>
                <a:latin typeface="Arial Black" panose="020B0604020202020204" pitchFamily="34" charset="0"/>
                <a:cs typeface="Arial Black" panose="020B0604020202020204" pitchFamily="34" charset="0"/>
              </a:rPr>
              <a:t>IOT-NOISE POLLUTION MONITORING</a:t>
            </a:r>
            <a:endParaRPr lang="en-US" sz="1050" b="1" dirty="0">
              <a:solidFill>
                <a:schemeClr val="tx1"/>
              </a:solidFill>
            </a:endParaRPr>
          </a:p>
        </p:txBody>
      </p:sp>
      <p:sp>
        <p:nvSpPr>
          <p:cNvPr id="5" name="Picture Placeholder 4">
            <a:extLst>
              <a:ext uri="{FF2B5EF4-FFF2-40B4-BE49-F238E27FC236}">
                <a16:creationId xmlns:a16="http://schemas.microsoft.com/office/drawing/2014/main" id="{22F346FA-112C-AB5C-F809-74F0C33F40D0}"/>
              </a:ext>
            </a:extLst>
          </p:cNvPr>
          <p:cNvSpPr>
            <a:spLocks noGrp="1"/>
          </p:cNvSpPr>
          <p:nvPr>
            <p:ph type="subTitle" idx="1"/>
          </p:nvPr>
        </p:nvSpPr>
        <p:spPr>
          <a:xfrm>
            <a:off x="1850347" y="1943134"/>
            <a:ext cx="6353944" cy="4540981"/>
          </a:xfrm>
        </p:spPr>
        <p:txBody>
          <a:bodyPr/>
          <a:lstStyle/>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PROJECT TEAM MEMBERS </a:t>
            </a:r>
          </a:p>
          <a:p>
            <a:r>
              <a:rPr lang="en-US" b="1" dirty="0">
                <a:latin typeface="Arial Black" panose="020B0604020202020204" pitchFamily="34" charset="0"/>
                <a:cs typeface="Arial Black" panose="020B0604020202020204" pitchFamily="34" charset="0"/>
              </a:rPr>
              <a:t>1.Aarthi </a:t>
            </a:r>
            <a:r>
              <a:rPr lang="en-US" b="1" dirty="0" err="1">
                <a:latin typeface="Arial Black" panose="020B0604020202020204" pitchFamily="34" charset="0"/>
                <a:cs typeface="Arial Black" panose="020B0604020202020204" pitchFamily="34" charset="0"/>
              </a:rPr>
              <a:t>Murugan</a:t>
            </a:r>
            <a:r>
              <a:rPr lang="en-US" b="1" dirty="0">
                <a:latin typeface="Arial Black" panose="020B0604020202020204" pitchFamily="34" charset="0"/>
                <a:cs typeface="Arial Black" panose="020B0604020202020204" pitchFamily="34" charset="0"/>
              </a:rPr>
              <a:t>(923821106001)  </a:t>
            </a:r>
          </a:p>
          <a:p>
            <a:r>
              <a:rPr lang="en-US" b="1" dirty="0">
                <a:latin typeface="Arial Black" panose="020B0604020202020204" pitchFamily="34" charset="0"/>
                <a:cs typeface="Arial Black" panose="020B0604020202020204" pitchFamily="34" charset="0"/>
              </a:rPr>
              <a:t>2.N.Aruna </a:t>
            </a:r>
            <a:r>
              <a:rPr lang="en-US" b="1" dirty="0" err="1">
                <a:latin typeface="Arial Black" panose="020B0604020202020204" pitchFamily="34" charset="0"/>
                <a:cs typeface="Arial Black" panose="020B0604020202020204" pitchFamily="34" charset="0"/>
              </a:rPr>
              <a:t>shree</a:t>
            </a:r>
            <a:r>
              <a:rPr lang="en-US" b="1" dirty="0">
                <a:latin typeface="Arial Black" panose="020B0604020202020204" pitchFamily="34" charset="0"/>
                <a:cs typeface="Arial Black" panose="020B0604020202020204" pitchFamily="34" charset="0"/>
              </a:rPr>
              <a:t>(923821106007) </a:t>
            </a:r>
          </a:p>
          <a:p>
            <a:r>
              <a:rPr lang="en-US" b="1" dirty="0">
                <a:latin typeface="Arial Black" panose="020B0604020202020204" pitchFamily="34" charset="0"/>
                <a:cs typeface="Arial Black" panose="020B0604020202020204" pitchFamily="34" charset="0"/>
              </a:rPr>
              <a:t>3.K.Saranya(923821106045)</a:t>
            </a:r>
          </a:p>
          <a:p>
            <a:r>
              <a:rPr lang="en-US" b="1" dirty="0">
                <a:latin typeface="Arial Black" panose="020B0604020202020204" pitchFamily="34" charset="0"/>
                <a:cs typeface="Arial Black" panose="020B0604020202020204" pitchFamily="34" charset="0"/>
              </a:rPr>
              <a:t>    4.A.Sujitha Jasmine (923821106051)</a:t>
            </a:r>
          </a:p>
          <a:p>
            <a:r>
              <a:rPr lang="en-US" b="1" dirty="0">
                <a:latin typeface="Arial Black" panose="020B0604020202020204" pitchFamily="34" charset="0"/>
                <a:cs typeface="Arial Black" panose="020B0604020202020204" pitchFamily="34" charset="0"/>
              </a:rPr>
              <a:t>5.S.Shabira(923821106049)</a:t>
            </a:r>
          </a:p>
          <a:p>
            <a:r>
              <a:rPr lang="en-US" b="1" dirty="0">
                <a:latin typeface="Arial Black" panose="020B0604020202020204" pitchFamily="34" charset="0"/>
                <a:cs typeface="Arial Black" panose="020B0604020202020204" pitchFamily="34" charset="0"/>
              </a:rPr>
              <a:t>6.R.Priyadharshini(923821106037)</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Project Guide ,</a:t>
            </a:r>
          </a:p>
          <a:p>
            <a:r>
              <a:rPr lang="en-US" b="1" dirty="0" err="1">
                <a:latin typeface="Arial Black" panose="020B0604020202020204" pitchFamily="34" charset="0"/>
                <a:cs typeface="Arial Black" panose="020B0604020202020204" pitchFamily="34" charset="0"/>
              </a:rPr>
              <a:t>Mr.R.M.Senthilkumar,AP</a:t>
            </a:r>
            <a:r>
              <a:rPr lang="en-US" b="1" dirty="0">
                <a:latin typeface="Arial Black" panose="020B0604020202020204" pitchFamily="34" charset="0"/>
                <a:cs typeface="Arial Black" panose="020B0604020202020204" pitchFamily="34" charset="0"/>
              </a:rPr>
              <a:t>/ECE               </a:t>
            </a:r>
            <a:endParaRPr lang="en-US" sz="900" b="1" dirty="0">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id="{3037D11D-2B8E-734C-FCB9-1D4DA470547E}"/>
              </a:ext>
            </a:extLst>
          </p:cNvPr>
          <p:cNvPicPr>
            <a:picLocks noChangeAspect="1"/>
          </p:cNvPicPr>
          <p:nvPr/>
        </p:nvPicPr>
        <p:blipFill>
          <a:blip r:embed="rId4"/>
          <a:stretch>
            <a:fillRect/>
          </a:stretch>
        </p:blipFill>
        <p:spPr>
          <a:xfrm>
            <a:off x="2363255" y="212221"/>
            <a:ext cx="602692" cy="479989"/>
          </a:xfrm>
          <a:prstGeom prst="rect">
            <a:avLst/>
          </a:prstGeom>
        </p:spPr>
      </p:pic>
    </p:spTree>
    <p:extLst>
      <p:ext uri="{BB962C8B-B14F-4D97-AF65-F5344CB8AC3E}">
        <p14:creationId xmlns:p14="http://schemas.microsoft.com/office/powerpoint/2010/main" val="120173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A239-F844-E10D-482D-AB8903E5C87C}"/>
              </a:ext>
            </a:extLst>
          </p:cNvPr>
          <p:cNvSpPr>
            <a:spLocks noGrp="1"/>
          </p:cNvSpPr>
          <p:nvPr>
            <p:ph type="title"/>
          </p:nvPr>
        </p:nvSpPr>
        <p:spPr>
          <a:xfrm>
            <a:off x="123057" y="-85774"/>
            <a:ext cx="8596667" cy="566738"/>
          </a:xfrm>
        </p:spPr>
        <p:txBody>
          <a:bodyPr/>
          <a:lstStyle/>
          <a:p>
            <a:r>
              <a:rPr lang="en-US" b="1" dirty="0">
                <a:solidFill>
                  <a:schemeClr val="tx1"/>
                </a:solidFill>
                <a:latin typeface="Arial Black" panose="020B0604020202020204" pitchFamily="34" charset="0"/>
                <a:cs typeface="Arial Black" panose="020B0604020202020204" pitchFamily="34" charset="0"/>
              </a:rPr>
              <a:t>Introduction </a:t>
            </a:r>
          </a:p>
        </p:txBody>
      </p:sp>
      <p:sp>
        <p:nvSpPr>
          <p:cNvPr id="3" name="Content Placeholder 2">
            <a:extLst>
              <a:ext uri="{FF2B5EF4-FFF2-40B4-BE49-F238E27FC236}">
                <a16:creationId xmlns:a16="http://schemas.microsoft.com/office/drawing/2014/main" id="{148ED2CB-0F76-9633-CE8A-47C1BC4EA841}"/>
              </a:ext>
            </a:extLst>
          </p:cNvPr>
          <p:cNvSpPr>
            <a:spLocks noGrp="1"/>
          </p:cNvSpPr>
          <p:nvPr>
            <p:ph type="body" sz="half" idx="2"/>
          </p:nvPr>
        </p:nvSpPr>
        <p:spPr>
          <a:xfrm>
            <a:off x="840048" y="480964"/>
            <a:ext cx="4990711" cy="4124530"/>
          </a:xfrm>
        </p:spPr>
        <p:txBody>
          <a:bodyPr>
            <a:noAutofit/>
          </a:bodyPr>
          <a:lstStyle/>
          <a:p>
            <a:r>
              <a:rPr lang="en-US" sz="1600" b="1" dirty="0"/>
              <a:t>Noise exposure represents a major environmental issue and a burden on public health. The measurement and analysis of acoustic parameters through short-term and long-term noise monitoring is required for the identification of excessively noisy areas and planning for corresponding noise abatement measures or soundscape interventions. Major public health organizations such as the World Health Organization set up guidelines on maximum average noise exposure based on acoustic indicators such as Lden and Lnight. We present noisemonitor.A python package for short-term and long-term sound level monitor data analysis. The package allows for the calculation of acoustic indicators including average Laeq, Lden, LA10 or LA90 from short or long-term sound level monitor data in a few lines of code. In additions, it allows to compute and plot weekly and daily rolling averages to observe sound level trend and easily identify trends such as weekly public space use or recurring noise emissions. This python package could save time for professionals of the built environment by providing an easy-to-use tool for sound level monitor data analysis.</a:t>
            </a:r>
          </a:p>
        </p:txBody>
      </p:sp>
      <p:pic>
        <p:nvPicPr>
          <p:cNvPr id="8" name="Picture Placeholder 7">
            <a:extLst>
              <a:ext uri="{FF2B5EF4-FFF2-40B4-BE49-F238E27FC236}">
                <a16:creationId xmlns:a16="http://schemas.microsoft.com/office/drawing/2014/main" id="{A200834F-AA21-184D-D89B-A861DA472150}"/>
              </a:ext>
            </a:extLst>
          </p:cNvPr>
          <p:cNvPicPr>
            <a:picLocks noGrp="1" noChangeAspect="1"/>
          </p:cNvPicPr>
          <p:nvPr>
            <p:ph type="pic" idx="1"/>
          </p:nvPr>
        </p:nvPicPr>
        <p:blipFill>
          <a:blip r:embed="rId2"/>
          <a:srcRect l="15445" r="15445"/>
          <a:stretch/>
        </p:blipFill>
        <p:spPr>
          <a:xfrm>
            <a:off x="6254751" y="1505744"/>
            <a:ext cx="3178175" cy="3846512"/>
          </a:xfrm>
        </p:spPr>
      </p:pic>
    </p:spTree>
    <p:extLst>
      <p:ext uri="{BB962C8B-B14F-4D97-AF65-F5344CB8AC3E}">
        <p14:creationId xmlns:p14="http://schemas.microsoft.com/office/powerpoint/2010/main" val="4151547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E714-A883-C31D-C6FA-0ADC37BECB4F}"/>
              </a:ext>
            </a:extLst>
          </p:cNvPr>
          <p:cNvSpPr>
            <a:spLocks noGrp="1"/>
          </p:cNvSpPr>
          <p:nvPr>
            <p:ph type="title"/>
          </p:nvPr>
        </p:nvSpPr>
        <p:spPr>
          <a:xfrm>
            <a:off x="334198" y="474107"/>
            <a:ext cx="8596667" cy="566738"/>
          </a:xfrm>
        </p:spPr>
        <p:txBody>
          <a:bodyPr/>
          <a:lstStyle/>
          <a:p>
            <a:r>
              <a:rPr lang="en-US" b="1" dirty="0">
                <a:solidFill>
                  <a:schemeClr val="tx1"/>
                </a:solidFill>
                <a:latin typeface="Arial Black" panose="020B0604020202020204" pitchFamily="34" charset="0"/>
                <a:cs typeface="Arial Black" panose="020B0604020202020204" pitchFamily="34" charset="0"/>
              </a:rPr>
              <a:t>Noise Pollution Monitoring </a:t>
            </a:r>
          </a:p>
        </p:txBody>
      </p:sp>
      <p:sp>
        <p:nvSpPr>
          <p:cNvPr id="3" name="Content Placeholder 2">
            <a:extLst>
              <a:ext uri="{FF2B5EF4-FFF2-40B4-BE49-F238E27FC236}">
                <a16:creationId xmlns:a16="http://schemas.microsoft.com/office/drawing/2014/main" id="{9DC4CBAA-388B-1EA9-6BDF-AEB11F1CC178}"/>
              </a:ext>
            </a:extLst>
          </p:cNvPr>
          <p:cNvSpPr>
            <a:spLocks noGrp="1"/>
          </p:cNvSpPr>
          <p:nvPr>
            <p:ph type="body" sz="half" idx="2"/>
          </p:nvPr>
        </p:nvSpPr>
        <p:spPr>
          <a:xfrm>
            <a:off x="1043221" y="1525588"/>
            <a:ext cx="3606331" cy="4060162"/>
          </a:xfrm>
        </p:spPr>
        <p:txBody>
          <a:bodyPr>
            <a:noAutofit/>
          </a:bodyPr>
          <a:lstStyle/>
          <a:p>
            <a:r>
              <a:rPr lang="en-US" sz="1600" b="1" dirty="0"/>
              <a:t>Noise or sound level monitoring or measurement is a process to measure the magnitude of Noise in industries and residential area. Data collected from Noise level monitoring &amp; Testing helps us to understand trends and action can be taken to reduce noise pollution. Noise pollution is Low or High-frequency sound that can cause/harm the activity of human life. It can be caused by various industrial Machines, Motor Vehicles and Craft etc. Noise Pollution Monitoring process is a part of Environmental Monitoring &amp; Testing as noise pollution is also increasing exponentially in recent years.</a:t>
            </a:r>
          </a:p>
        </p:txBody>
      </p:sp>
      <p:pic>
        <p:nvPicPr>
          <p:cNvPr id="9" name="Picture Placeholder 8">
            <a:extLst>
              <a:ext uri="{FF2B5EF4-FFF2-40B4-BE49-F238E27FC236}">
                <a16:creationId xmlns:a16="http://schemas.microsoft.com/office/drawing/2014/main" id="{71979FCA-0972-09CC-8953-464FE39E666E}"/>
              </a:ext>
            </a:extLst>
          </p:cNvPr>
          <p:cNvPicPr>
            <a:picLocks noGrp="1" noChangeAspect="1"/>
          </p:cNvPicPr>
          <p:nvPr>
            <p:ph type="pic" idx="1"/>
          </p:nvPr>
        </p:nvPicPr>
        <p:blipFill>
          <a:blip r:embed="rId2"/>
          <a:srcRect l="19235" r="19235"/>
          <a:stretch/>
        </p:blipFill>
        <p:spPr>
          <a:xfrm>
            <a:off x="5738813" y="1525588"/>
            <a:ext cx="3606800" cy="3846512"/>
          </a:xfrm>
        </p:spPr>
      </p:pic>
    </p:spTree>
    <p:extLst>
      <p:ext uri="{BB962C8B-B14F-4D97-AF65-F5344CB8AC3E}">
        <p14:creationId xmlns:p14="http://schemas.microsoft.com/office/powerpoint/2010/main" val="25442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7560-1918-B1B8-D07C-0FA4640F9864}"/>
              </a:ext>
            </a:extLst>
          </p:cNvPr>
          <p:cNvSpPr>
            <a:spLocks noGrp="1"/>
          </p:cNvSpPr>
          <p:nvPr>
            <p:ph type="title"/>
          </p:nvPr>
        </p:nvSpPr>
        <p:spPr>
          <a:xfrm>
            <a:off x="499849" y="386567"/>
            <a:ext cx="8596667" cy="566738"/>
          </a:xfrm>
        </p:spPr>
        <p:txBody>
          <a:bodyPr/>
          <a:lstStyle/>
          <a:p>
            <a:r>
              <a:rPr lang="en-US" b="1" dirty="0">
                <a:solidFill>
                  <a:schemeClr val="tx1"/>
                </a:solidFill>
                <a:latin typeface="Arial Black" panose="020B0604020202020204" pitchFamily="34" charset="0"/>
                <a:cs typeface="Arial Black" panose="020B0604020202020204" pitchFamily="34" charset="0"/>
              </a:rPr>
              <a:t>Python</a:t>
            </a:r>
          </a:p>
        </p:txBody>
      </p:sp>
      <p:pic>
        <p:nvPicPr>
          <p:cNvPr id="5" name="Picture Placeholder 4">
            <a:extLst>
              <a:ext uri="{FF2B5EF4-FFF2-40B4-BE49-F238E27FC236}">
                <a16:creationId xmlns:a16="http://schemas.microsoft.com/office/drawing/2014/main" id="{C8B2D1B8-740D-3501-F75F-E97073B551F0}"/>
              </a:ext>
            </a:extLst>
          </p:cNvPr>
          <p:cNvPicPr>
            <a:picLocks noGrp="1" noChangeAspect="1"/>
          </p:cNvPicPr>
          <p:nvPr>
            <p:ph type="pic" idx="1"/>
          </p:nvPr>
        </p:nvPicPr>
        <p:blipFill>
          <a:blip r:embed="rId2"/>
          <a:srcRect l="5806" r="5806"/>
          <a:stretch/>
        </p:blipFill>
        <p:spPr>
          <a:xfrm>
            <a:off x="6495931" y="1692275"/>
            <a:ext cx="2505193" cy="2815831"/>
          </a:xfrm>
        </p:spPr>
      </p:pic>
      <p:sp>
        <p:nvSpPr>
          <p:cNvPr id="3" name="Content Placeholder 2">
            <a:extLst>
              <a:ext uri="{FF2B5EF4-FFF2-40B4-BE49-F238E27FC236}">
                <a16:creationId xmlns:a16="http://schemas.microsoft.com/office/drawing/2014/main" id="{50F0C3C6-7FCA-05BA-107D-63D22D780CAC}"/>
              </a:ext>
            </a:extLst>
          </p:cNvPr>
          <p:cNvSpPr>
            <a:spLocks noGrp="1"/>
          </p:cNvSpPr>
          <p:nvPr>
            <p:ph type="body" sz="half" idx="2"/>
          </p:nvPr>
        </p:nvSpPr>
        <p:spPr>
          <a:xfrm>
            <a:off x="1176131" y="1301681"/>
            <a:ext cx="4169548" cy="3597018"/>
          </a:xfrm>
        </p:spPr>
        <p:txBody>
          <a:bodyPr>
            <a:noAutofit/>
          </a:bodyPr>
          <a:lstStyle/>
          <a:p>
            <a:r>
              <a:rPr lang="en-US" sz="1600" b="1" dirty="0"/>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p>
        </p:txBody>
      </p:sp>
    </p:spTree>
    <p:extLst>
      <p:ext uri="{BB962C8B-B14F-4D97-AF65-F5344CB8AC3E}">
        <p14:creationId xmlns:p14="http://schemas.microsoft.com/office/powerpoint/2010/main" val="234629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0EA-5AE2-5D75-2FF1-1E42F0079C9E}"/>
              </a:ext>
            </a:extLst>
          </p:cNvPr>
          <p:cNvSpPr>
            <a:spLocks noGrp="1"/>
          </p:cNvSpPr>
          <p:nvPr>
            <p:ph type="title"/>
          </p:nvPr>
        </p:nvSpPr>
        <p:spPr>
          <a:xfrm>
            <a:off x="375612" y="333549"/>
            <a:ext cx="8596668" cy="1320800"/>
          </a:xfrm>
        </p:spPr>
        <p:txBody>
          <a:bodyPr/>
          <a:lstStyle/>
          <a:p>
            <a:r>
              <a:rPr lang="en-US" b="1" dirty="0">
                <a:solidFill>
                  <a:schemeClr val="tx1"/>
                </a:solidFill>
              </a:rPr>
              <a:t>Python Program</a:t>
            </a:r>
          </a:p>
        </p:txBody>
      </p:sp>
      <p:sp>
        <p:nvSpPr>
          <p:cNvPr id="5" name="Content Placeholder 4">
            <a:extLst>
              <a:ext uri="{FF2B5EF4-FFF2-40B4-BE49-F238E27FC236}">
                <a16:creationId xmlns:a16="http://schemas.microsoft.com/office/drawing/2014/main" id="{7934822E-5038-8CC5-2479-4B3CE6820088}"/>
              </a:ext>
            </a:extLst>
          </p:cNvPr>
          <p:cNvSpPr>
            <a:spLocks noGrp="1"/>
          </p:cNvSpPr>
          <p:nvPr>
            <p:ph idx="1"/>
          </p:nvPr>
        </p:nvSpPr>
        <p:spPr>
          <a:xfrm>
            <a:off x="2049882" y="1124104"/>
            <a:ext cx="8596668" cy="3880773"/>
          </a:xfrm>
        </p:spPr>
        <p:txBody>
          <a:bodyPr>
            <a:noAutofit/>
          </a:bodyPr>
          <a:lstStyle/>
          <a:p>
            <a:r>
              <a:rPr lang="en-US" sz="2000" b="1" dirty="0"/>
              <a:t>Import machine
import network
from machine import Pin
import </a:t>
            </a:r>
            <a:r>
              <a:rPr lang="en-US" sz="2000" b="1" dirty="0" err="1"/>
              <a:t>urequests</a:t>
            </a:r>
            <a:r>
              <a:rPr lang="en-US" sz="2000" b="1" dirty="0"/>
              <a:t>
import time
# Connect to Wi-Fi
</a:t>
            </a:r>
            <a:r>
              <a:rPr lang="en-US" sz="2000" b="1" dirty="0" err="1"/>
              <a:t>def</a:t>
            </a:r>
            <a:r>
              <a:rPr lang="en-US" sz="2000" b="1" dirty="0"/>
              <a:t> </a:t>
            </a:r>
            <a:r>
              <a:rPr lang="en-US" sz="2000" b="1" dirty="0" err="1"/>
              <a:t>connect_to_wifi</a:t>
            </a:r>
            <a:r>
              <a:rPr lang="en-US" sz="2000" b="1" dirty="0"/>
              <a:t>():
    </a:t>
            </a:r>
            <a:r>
              <a:rPr lang="en-US" sz="2000" b="1" dirty="0" err="1"/>
              <a:t>ssid</a:t>
            </a:r>
            <a:r>
              <a:rPr lang="en-US" sz="2000" b="1" dirty="0"/>
              <a:t> = "YOUR_WIFI_SSID"
    password = "YOUR_WIFI_PASSWORD"
    station = </a:t>
            </a:r>
            <a:r>
              <a:rPr lang="en-US" sz="2000" b="1" dirty="0" err="1"/>
              <a:t>network.WLAN</a:t>
            </a:r>
            <a:r>
              <a:rPr lang="en-US" sz="2000" b="1" dirty="0"/>
              <a:t>(</a:t>
            </a:r>
            <a:r>
              <a:rPr lang="en-US" sz="2000" b="1" dirty="0" err="1"/>
              <a:t>network.STA_IF</a:t>
            </a:r>
            <a:r>
              <a:rPr lang="en-US" sz="2000" b="1" dirty="0"/>
              <a:t>)
    if not </a:t>
            </a:r>
            <a:r>
              <a:rPr lang="en-US" sz="2000" b="1" dirty="0" err="1"/>
              <a:t>station.isconnected</a:t>
            </a:r>
            <a:r>
              <a:rPr lang="en-US" sz="2000" b="1" dirty="0"/>
              <a:t>():</a:t>
            </a:r>
          </a:p>
        </p:txBody>
      </p:sp>
    </p:spTree>
    <p:extLst>
      <p:ext uri="{BB962C8B-B14F-4D97-AF65-F5344CB8AC3E}">
        <p14:creationId xmlns:p14="http://schemas.microsoft.com/office/powerpoint/2010/main" val="348056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B6855C-E55B-893C-B067-E77581C6CD3A}"/>
              </a:ext>
            </a:extLst>
          </p:cNvPr>
          <p:cNvSpPr>
            <a:spLocks noGrp="1"/>
          </p:cNvSpPr>
          <p:nvPr>
            <p:ph idx="1"/>
          </p:nvPr>
        </p:nvSpPr>
        <p:spPr>
          <a:xfrm>
            <a:off x="1647584" y="539565"/>
            <a:ext cx="8596668" cy="3880773"/>
          </a:xfrm>
        </p:spPr>
        <p:txBody>
          <a:bodyPr>
            <a:noAutofit/>
          </a:bodyPr>
          <a:lstStyle/>
          <a:p>
            <a:pPr marL="0" indent="0">
              <a:buNone/>
            </a:pPr>
            <a:r>
              <a:rPr lang="en-US" b="1" dirty="0"/>
              <a:t>
        print("Connecting to </a:t>
            </a:r>
            <a:r>
              <a:rPr lang="en-US" b="1" dirty="0" err="1"/>
              <a:t>WiFi</a:t>
            </a:r>
            <a:r>
              <a:rPr lang="en-US" b="1" dirty="0"/>
              <a:t>…")
        </a:t>
            </a:r>
            <a:r>
              <a:rPr lang="en-US" b="1" dirty="0" err="1"/>
              <a:t>station.active</a:t>
            </a:r>
            <a:r>
              <a:rPr lang="en-US" b="1" dirty="0"/>
              <a:t>(True)
        </a:t>
            </a:r>
            <a:r>
              <a:rPr lang="en-US" b="1" dirty="0" err="1"/>
              <a:t>station.connect</a:t>
            </a:r>
            <a:r>
              <a:rPr lang="en-US" b="1" dirty="0"/>
              <a:t>(</a:t>
            </a:r>
            <a:r>
              <a:rPr lang="en-US" b="1" dirty="0" err="1"/>
              <a:t>ssid</a:t>
            </a:r>
            <a:r>
              <a:rPr lang="en-US" b="1" dirty="0"/>
              <a:t>, password)
        while not </a:t>
            </a:r>
            <a:r>
              <a:rPr lang="en-US" b="1" dirty="0" err="1"/>
              <a:t>station.isconnected</a:t>
            </a:r>
            <a:r>
              <a:rPr lang="en-US" b="1" dirty="0"/>
              <a:t>():
            pass
    print("Connected to </a:t>
            </a:r>
            <a:r>
              <a:rPr lang="en-US" b="1" dirty="0" err="1"/>
              <a:t>WiFi</a:t>
            </a:r>
            <a:r>
              <a:rPr lang="en-US" b="1" dirty="0"/>
              <a:t>:", </a:t>
            </a:r>
            <a:r>
              <a:rPr lang="en-US" b="1" dirty="0" err="1"/>
              <a:t>station.ifconfig</a:t>
            </a:r>
            <a:r>
              <a:rPr lang="en-US" b="1" dirty="0"/>
              <a:t>())
# IR Sensor Setup
</a:t>
            </a:r>
            <a:r>
              <a:rPr lang="en-US" b="1" dirty="0" err="1"/>
              <a:t>ir_sensor_pin</a:t>
            </a:r>
            <a:r>
              <a:rPr lang="en-US" b="1" dirty="0"/>
              <a:t> = 14  # GPIO pin where the IR sensor is connected
</a:t>
            </a:r>
            <a:r>
              <a:rPr lang="en-US" b="1" dirty="0" err="1"/>
              <a:t>ir_sensor</a:t>
            </a:r>
            <a:r>
              <a:rPr lang="en-US" b="1" dirty="0"/>
              <a:t> = Pin(</a:t>
            </a:r>
            <a:r>
              <a:rPr lang="en-US" b="1" dirty="0" err="1"/>
              <a:t>ir_sensor_pin</a:t>
            </a:r>
            <a:r>
              <a:rPr lang="en-US" b="1" dirty="0"/>
              <a:t>, </a:t>
            </a:r>
            <a:r>
              <a:rPr lang="en-US" b="1" dirty="0" err="1"/>
              <a:t>Pin.IN</a:t>
            </a:r>
            <a:r>
              <a:rPr lang="en-US" b="1" dirty="0"/>
              <a:t>)
# Server URL to send IR sensor data
</a:t>
            </a:r>
            <a:r>
              <a:rPr lang="en-US" b="1" dirty="0" err="1"/>
              <a:t>server_url</a:t>
            </a:r>
            <a:r>
              <a:rPr lang="en-US" b="1" dirty="0"/>
              <a:t> = </a:t>
            </a:r>
            <a:r>
              <a:rPr lang="en-US" b="1" dirty="0">
                <a:hlinkClick r:id="rId2"/>
              </a:rPr>
              <a:t>http://example.com/ir_data</a:t>
            </a:r>
            <a:endParaRPr lang="en-US" b="1" dirty="0"/>
          </a:p>
        </p:txBody>
      </p:sp>
    </p:spTree>
    <p:extLst>
      <p:ext uri="{BB962C8B-B14F-4D97-AF65-F5344CB8AC3E}">
        <p14:creationId xmlns:p14="http://schemas.microsoft.com/office/powerpoint/2010/main" val="29334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FE500-ED0C-CFEC-3ED5-DAD72F7CB02F}"/>
              </a:ext>
            </a:extLst>
          </p:cNvPr>
          <p:cNvSpPr>
            <a:spLocks noGrp="1"/>
          </p:cNvSpPr>
          <p:nvPr>
            <p:ph idx="1"/>
          </p:nvPr>
        </p:nvSpPr>
        <p:spPr>
          <a:xfrm>
            <a:off x="1797666" y="-134876"/>
            <a:ext cx="8596668" cy="3880773"/>
          </a:xfrm>
        </p:spPr>
        <p:txBody>
          <a:bodyPr>
            <a:noAutofit/>
          </a:bodyPr>
          <a:lstStyle/>
          <a:p>
            <a:pPr marL="0" indent="0">
              <a:buNone/>
            </a:pPr>
            <a:r>
              <a:rPr lang="en-US" b="1" dirty="0"/>
              <a:t>
# Main function
</a:t>
            </a:r>
            <a:r>
              <a:rPr lang="en-US" b="1" dirty="0" err="1"/>
              <a:t>def</a:t>
            </a:r>
            <a:r>
              <a:rPr lang="en-US" b="1" dirty="0"/>
              <a:t> main():
    </a:t>
            </a:r>
            <a:r>
              <a:rPr lang="en-US" b="1" dirty="0" err="1"/>
              <a:t>connect_to_wifi</a:t>
            </a:r>
            <a:r>
              <a:rPr lang="en-US" b="1" dirty="0"/>
              <a:t>()
    while True:
        </a:t>
            </a:r>
            <a:r>
              <a:rPr lang="en-US" b="1" dirty="0" err="1"/>
              <a:t>ir_value</a:t>
            </a:r>
            <a:r>
              <a:rPr lang="en-US" b="1" dirty="0"/>
              <a:t> = </a:t>
            </a:r>
            <a:r>
              <a:rPr lang="en-US" b="1" dirty="0" err="1"/>
              <a:t>ir_sensor.value</a:t>
            </a:r>
            <a:r>
              <a:rPr lang="en-US" b="1" dirty="0"/>
              <a:t>()  # Read IR sensor value (0 or 1)
        print("IR Sensor Value:", </a:t>
            </a:r>
            <a:r>
              <a:rPr lang="en-US" b="1" dirty="0" err="1"/>
              <a:t>ir_value</a:t>
            </a:r>
            <a:r>
              <a:rPr lang="en-US" b="1" dirty="0"/>
              <a:t>)
        # Send IR sensor data to the server
        try:
            response = </a:t>
            </a:r>
            <a:r>
              <a:rPr lang="en-US" b="1" dirty="0" err="1"/>
              <a:t>urequests.post</a:t>
            </a:r>
            <a:r>
              <a:rPr lang="en-US" b="1" dirty="0"/>
              <a:t>(</a:t>
            </a:r>
            <a:r>
              <a:rPr lang="en-US" b="1" dirty="0" err="1"/>
              <a:t>server_url</a:t>
            </a:r>
            <a:r>
              <a:rPr lang="en-US" b="1" dirty="0"/>
              <a:t>, </a:t>
            </a:r>
            <a:r>
              <a:rPr lang="en-US" b="1" dirty="0" err="1"/>
              <a:t>json</a:t>
            </a:r>
            <a:r>
              <a:rPr lang="en-US" b="1" dirty="0"/>
              <a:t>={"</a:t>
            </a:r>
            <a:r>
              <a:rPr lang="en-US" b="1" dirty="0" err="1"/>
              <a:t>ir_value</a:t>
            </a:r>
            <a:r>
              <a:rPr lang="en-US" b="1" dirty="0"/>
              <a:t>": </a:t>
            </a:r>
            <a:r>
              <a:rPr lang="en-US" b="1" dirty="0" err="1"/>
              <a:t>ir_value</a:t>
            </a:r>
            <a:r>
              <a:rPr lang="en-US" b="1" dirty="0"/>
              <a:t>})
            print("Server Response:", </a:t>
            </a:r>
            <a:r>
              <a:rPr lang="en-US" b="1" dirty="0" err="1"/>
              <a:t>response.text</a:t>
            </a:r>
            <a:r>
              <a:rPr lang="en-US" b="1" dirty="0"/>
              <a:t>)
            </a:t>
            </a:r>
            <a:r>
              <a:rPr lang="en-US" b="1" dirty="0" err="1"/>
              <a:t>response.close</a:t>
            </a:r>
            <a:r>
              <a:rPr lang="en-US" b="1" dirty="0"/>
              <a:t>()
        </a:t>
            </a:r>
          </a:p>
        </p:txBody>
      </p:sp>
    </p:spTree>
    <p:extLst>
      <p:ext uri="{BB962C8B-B14F-4D97-AF65-F5344CB8AC3E}">
        <p14:creationId xmlns:p14="http://schemas.microsoft.com/office/powerpoint/2010/main" val="1713558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6ABBC-5664-1C76-1B54-B2996B7151D7}"/>
              </a:ext>
            </a:extLst>
          </p:cNvPr>
          <p:cNvSpPr>
            <a:spLocks noGrp="1"/>
          </p:cNvSpPr>
          <p:nvPr>
            <p:ph idx="1"/>
          </p:nvPr>
        </p:nvSpPr>
        <p:spPr>
          <a:xfrm>
            <a:off x="961310" y="859037"/>
            <a:ext cx="8596668" cy="3880773"/>
          </a:xfrm>
        </p:spPr>
        <p:txBody>
          <a:bodyPr>
            <a:normAutofit fontScale="25000" lnSpcReduction="20000"/>
          </a:bodyPr>
          <a:lstStyle/>
          <a:p>
            <a:pPr marL="0" indent="0">
              <a:buNone/>
            </a:pPr>
            <a:r>
              <a:rPr lang="en-US" dirty="0"/>
              <a:t>
        </a:t>
            </a:r>
            <a:r>
              <a:rPr lang="en-US" sz="7200" b="1" dirty="0"/>
              <a:t>except Exception as e:
            print("Error:", e)
        </a:t>
            </a:r>
            <a:r>
              <a:rPr lang="en-US" sz="7200" b="1" dirty="0" err="1"/>
              <a:t>time.sleep</a:t>
            </a:r>
            <a:r>
              <a:rPr lang="en-US" sz="7200" b="1" dirty="0"/>
              <a:t>(1)  # Wait for 1 second before reading again
if __name__ == "__main__":
    main()</a:t>
            </a:r>
          </a:p>
          <a:p>
            <a:pPr marL="0" indent="0">
              <a:buNone/>
            </a:pPr>
            <a:endParaRPr lang="en-US" sz="7200" b="1" dirty="0"/>
          </a:p>
          <a:p>
            <a:pPr marL="0" indent="0">
              <a:buNone/>
            </a:pPr>
            <a:endParaRPr lang="en-US" sz="7200" b="1" dirty="0"/>
          </a:p>
          <a:p>
            <a:pPr marL="0" indent="0">
              <a:buNone/>
            </a:pPr>
            <a:endParaRPr lang="en-US" sz="72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8000" b="1" dirty="0"/>
              <a:t>The provided python program is designed for an ESP8266 based to monitor noise level using a sensor and send that data to </a:t>
            </a:r>
            <a:r>
              <a:rPr lang="en-US" sz="8000" b="1" dirty="0" err="1"/>
              <a:t>ThinkSpeak</a:t>
            </a:r>
            <a:r>
              <a:rPr lang="en-US" sz="8000" b="1" dirty="0"/>
              <a:t>, a cloud – based IoT platform .</a:t>
            </a:r>
          </a:p>
        </p:txBody>
      </p:sp>
    </p:spTree>
    <p:extLst>
      <p:ext uri="{BB962C8B-B14F-4D97-AF65-F5344CB8AC3E}">
        <p14:creationId xmlns:p14="http://schemas.microsoft.com/office/powerpoint/2010/main" val="329845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CC56-FDA9-FD5A-9BA6-80D380775156}"/>
              </a:ext>
            </a:extLst>
          </p:cNvPr>
          <p:cNvSpPr>
            <a:spLocks noGrp="1"/>
          </p:cNvSpPr>
          <p:nvPr>
            <p:ph type="title"/>
          </p:nvPr>
        </p:nvSpPr>
        <p:spPr>
          <a:xfrm>
            <a:off x="452521" y="905408"/>
            <a:ext cx="8596668" cy="1320800"/>
          </a:xfrm>
        </p:spPr>
        <p:txBody>
          <a:bodyPr/>
          <a:lstStyle/>
          <a:p>
            <a:r>
              <a:rPr lang="en-US" b="1" dirty="0">
                <a:solidFill>
                  <a:schemeClr val="tx1"/>
                </a:solidFill>
                <a:latin typeface="Arial Black" panose="020B0604020202020204" pitchFamily="34" charset="0"/>
                <a:cs typeface="Arial Black" panose="020B0604020202020204" pitchFamily="34" charset="0"/>
              </a:rPr>
              <a:t>Conclusion </a:t>
            </a:r>
          </a:p>
        </p:txBody>
      </p:sp>
      <p:sp>
        <p:nvSpPr>
          <p:cNvPr id="3" name="Content Placeholder 2">
            <a:extLst>
              <a:ext uri="{FF2B5EF4-FFF2-40B4-BE49-F238E27FC236}">
                <a16:creationId xmlns:a16="http://schemas.microsoft.com/office/drawing/2014/main" id="{17F909A1-1FE5-CFC5-CFCD-771AEE0FD427}"/>
              </a:ext>
            </a:extLst>
          </p:cNvPr>
          <p:cNvSpPr>
            <a:spLocks noGrp="1"/>
          </p:cNvSpPr>
          <p:nvPr>
            <p:ph idx="1"/>
          </p:nvPr>
        </p:nvSpPr>
        <p:spPr>
          <a:xfrm>
            <a:off x="825239" y="2226208"/>
            <a:ext cx="8596668" cy="3880773"/>
          </a:xfrm>
        </p:spPr>
        <p:txBody>
          <a:bodyPr>
            <a:normAutofit/>
          </a:bodyPr>
          <a:lstStyle/>
          <a:p>
            <a:r>
              <a:rPr lang="en-US" sz="2000" b="1" dirty="0"/>
              <a:t>This Python Program for the ESP8266 offers a Practical way to setup the noise pollution  Monitoring system for Tracking noise level. By Sending this Data to </a:t>
            </a:r>
            <a:r>
              <a:rPr lang="en-US" sz="2000" b="1" dirty="0" err="1"/>
              <a:t>ThinkSpeak</a:t>
            </a:r>
            <a:r>
              <a:rPr lang="en-US" sz="2000" b="1" dirty="0"/>
              <a:t>, you can Visualize and analyze it over time. You can further expand on this project by adding more sensors, implementing additional features, or integrating it with other IoT Platforms or Services or more Comprehensive noise pollution monitoring in residential areas or other Locations.</a:t>
            </a:r>
          </a:p>
        </p:txBody>
      </p:sp>
    </p:spTree>
    <p:extLst>
      <p:ext uri="{BB962C8B-B14F-4D97-AF65-F5344CB8AC3E}">
        <p14:creationId xmlns:p14="http://schemas.microsoft.com/office/powerpoint/2010/main" val="8881400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                9238-Mangayarkarasi college of Engineering                         (Approved by AICTE, New Delhi &amp; Affiliated to Anna University, Chennai )
                                                                                            MANGAYARKARASI NAGAR,PARAVAI,MADURAI-625 402
                                                                           Website: http://mce-madurai.ac.in E-Mail:  mangai.enggcoll@gmail.com    Phase-3 IOT-NOISE POLLUTION MONITORING</vt:lpstr>
      <vt:lpstr>Introduction </vt:lpstr>
      <vt:lpstr>Noise Pollution Monitoring </vt:lpstr>
      <vt:lpstr>Python</vt:lpstr>
      <vt:lpstr>Python Program</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9238-Mangayarkarasi college of Engineering                         (Approved by AICTE, New Delhi &amp; Affiliated to Anna University, Chennai )
                                                                                            MANGAYARKARASI NAGAR,PARAVAI,MADURAI-625 402
                                                                           Website: http://mce-madurai.ac.in E-Mail:  mangai.enggcoll@gmail.com</dc:title>
  <dc:creator>aarthiece85@gmail.com</dc:creator>
  <cp:lastModifiedBy>aarthiece85@gmail.com</cp:lastModifiedBy>
  <cp:revision>9</cp:revision>
  <dcterms:created xsi:type="dcterms:W3CDTF">2023-10-17T13:08:47Z</dcterms:created>
  <dcterms:modified xsi:type="dcterms:W3CDTF">2023-10-19T10:48:52Z</dcterms:modified>
</cp:coreProperties>
</file>