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1" r:id="rId5"/>
    <p:sldId id="259" r:id="rId6"/>
    <p:sldId id="260" r:id="rId7"/>
    <p:sldId id="263" r:id="rId8"/>
    <p:sldId id="269" r:id="rId9"/>
    <p:sldId id="264" r:id="rId10"/>
    <p:sldId id="276" r:id="rId11"/>
    <p:sldId id="268" r:id="rId12"/>
    <p:sldId id="277" r:id="rId13"/>
    <p:sldId id="273" r:id="rId14"/>
    <p:sldId id="271" r:id="rId15"/>
    <p:sldId id="272" r:id="rId16"/>
    <p:sldId id="274" r:id="rId17"/>
    <p:sldId id="275"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2577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12913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41017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B953B-F192-4416-8D19-3D1274EAFED0}"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6494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B953B-F192-4416-8D19-3D1274EAFED0}" type="datetimeFigureOut">
              <a:rPr lang="en-IN" smtClean="0"/>
              <a:t>09-01-2020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34352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8B953B-F192-4416-8D19-3D1274EAFED0}"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26207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8B953B-F192-4416-8D19-3D1274EAFED0}" type="datetimeFigureOut">
              <a:rPr lang="en-IN" smtClean="0"/>
              <a:t>09-01-2020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7883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8B953B-F192-4416-8D19-3D1274EAFED0}" type="datetimeFigureOut">
              <a:rPr lang="en-IN" smtClean="0"/>
              <a:t>09-01-2020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34686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B953B-F192-4416-8D19-3D1274EAFED0}" type="datetimeFigureOut">
              <a:rPr lang="en-IN" smtClean="0"/>
              <a:t>09-01-2020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10713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8B953B-F192-4416-8D19-3D1274EAFED0}"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42906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8B953B-F192-4416-8D19-3D1274EAFED0}" type="datetimeFigureOut">
              <a:rPr lang="en-IN" smtClean="0"/>
              <a:t>09-01-2020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662C0-1C1B-42C2-BAC2-45A4AB77CBAB}" type="slidenum">
              <a:rPr lang="en-IN" smtClean="0"/>
              <a:t>‹#›</a:t>
            </a:fld>
            <a:endParaRPr lang="en-IN"/>
          </a:p>
        </p:txBody>
      </p:sp>
    </p:spTree>
    <p:extLst>
      <p:ext uri="{BB962C8B-B14F-4D97-AF65-F5344CB8AC3E}">
        <p14:creationId xmlns:p14="http://schemas.microsoft.com/office/powerpoint/2010/main" val="277070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B953B-F192-4416-8D19-3D1274EAFED0}" type="datetimeFigureOut">
              <a:rPr lang="en-IN" smtClean="0"/>
              <a:t>09-01-2020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662C0-1C1B-42C2-BAC2-45A4AB77CBAB}" type="slidenum">
              <a:rPr lang="en-IN" smtClean="0"/>
              <a:t>‹#›</a:t>
            </a:fld>
            <a:endParaRPr lang="en-IN"/>
          </a:p>
        </p:txBody>
      </p:sp>
    </p:spTree>
    <p:extLst>
      <p:ext uri="{BB962C8B-B14F-4D97-AF65-F5344CB8AC3E}">
        <p14:creationId xmlns:p14="http://schemas.microsoft.com/office/powerpoint/2010/main" val="127747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71221"/>
          </a:xfrm>
          <a:prstGeom prst="rect">
            <a:avLst/>
          </a:prstGeom>
        </p:spPr>
      </p:pic>
    </p:spTree>
    <p:extLst>
      <p:ext uri="{BB962C8B-B14F-4D97-AF65-F5344CB8AC3E}">
        <p14:creationId xmlns:p14="http://schemas.microsoft.com/office/powerpoint/2010/main" val="33552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2222501"/>
            <a:ext cx="3397250" cy="2424112"/>
          </a:xfrm>
          <a:prstGeom prst="rect">
            <a:avLst/>
          </a:prstGeom>
        </p:spPr>
      </p:pic>
      <p:sp>
        <p:nvSpPr>
          <p:cNvPr id="7" name="TextBox 6"/>
          <p:cNvSpPr txBox="1"/>
          <p:nvPr/>
        </p:nvSpPr>
        <p:spPr>
          <a:xfrm>
            <a:off x="774700" y="736600"/>
            <a:ext cx="8267700" cy="369332"/>
          </a:xfrm>
          <a:prstGeom prst="rect">
            <a:avLst/>
          </a:prstGeom>
          <a:noFill/>
        </p:spPr>
        <p:txBody>
          <a:bodyPr wrap="square" rtlCol="0">
            <a:spAutoFit/>
          </a:bodyPr>
          <a:lstStyle/>
          <a:p>
            <a:r>
              <a:rPr lang="en-US" dirty="0"/>
              <a:t>We can visually see that , the below features can explain the target variable better .</a:t>
            </a:r>
            <a:endParaRPr lang="en-IN" dirty="0"/>
          </a:p>
        </p:txBody>
      </p:sp>
      <p:sp>
        <p:nvSpPr>
          <p:cNvPr id="8" name="TextBox 7"/>
          <p:cNvSpPr txBox="1"/>
          <p:nvPr/>
        </p:nvSpPr>
        <p:spPr>
          <a:xfrm>
            <a:off x="927100" y="1371600"/>
            <a:ext cx="3403600" cy="369332"/>
          </a:xfrm>
          <a:prstGeom prst="rect">
            <a:avLst/>
          </a:prstGeom>
          <a:noFill/>
        </p:spPr>
        <p:txBody>
          <a:bodyPr wrap="square" rtlCol="0">
            <a:spAutoFit/>
          </a:bodyPr>
          <a:lstStyle/>
          <a:p>
            <a:r>
              <a:rPr lang="en-US" dirty="0"/>
              <a:t>Monthly Income </a:t>
            </a:r>
            <a:endParaRPr lang="en-IN" dirty="0"/>
          </a:p>
        </p:txBody>
      </p:sp>
      <p:pic>
        <p:nvPicPr>
          <p:cNvPr id="9" name="Picture 8"/>
          <p:cNvPicPr>
            <a:picLocks noChangeAspect="1"/>
          </p:cNvPicPr>
          <p:nvPr/>
        </p:nvPicPr>
        <p:blipFill>
          <a:blip r:embed="rId3"/>
          <a:stretch>
            <a:fillRect/>
          </a:stretch>
        </p:blipFill>
        <p:spPr>
          <a:xfrm>
            <a:off x="4795837" y="2222501"/>
            <a:ext cx="3040063" cy="2424111"/>
          </a:xfrm>
          <a:prstGeom prst="rect">
            <a:avLst/>
          </a:prstGeom>
        </p:spPr>
      </p:pic>
      <p:sp>
        <p:nvSpPr>
          <p:cNvPr id="10" name="TextBox 9"/>
          <p:cNvSpPr txBox="1"/>
          <p:nvPr/>
        </p:nvSpPr>
        <p:spPr>
          <a:xfrm>
            <a:off x="4795837" y="1371600"/>
            <a:ext cx="3040063" cy="369332"/>
          </a:xfrm>
          <a:prstGeom prst="rect">
            <a:avLst/>
          </a:prstGeom>
          <a:noFill/>
        </p:spPr>
        <p:txBody>
          <a:bodyPr wrap="square" rtlCol="0">
            <a:spAutoFit/>
          </a:bodyPr>
          <a:lstStyle/>
          <a:p>
            <a:r>
              <a:rPr lang="en-US" dirty="0"/>
              <a:t>Total working years </a:t>
            </a:r>
            <a:endParaRPr lang="en-IN" dirty="0"/>
          </a:p>
        </p:txBody>
      </p:sp>
      <p:pic>
        <p:nvPicPr>
          <p:cNvPr id="11" name="Picture 10"/>
          <p:cNvPicPr>
            <a:picLocks noChangeAspect="1"/>
          </p:cNvPicPr>
          <p:nvPr/>
        </p:nvPicPr>
        <p:blipFill>
          <a:blip r:embed="rId4"/>
          <a:stretch>
            <a:fillRect/>
          </a:stretch>
        </p:blipFill>
        <p:spPr>
          <a:xfrm>
            <a:off x="8736012" y="2120900"/>
            <a:ext cx="2859088" cy="2525712"/>
          </a:xfrm>
          <a:prstGeom prst="rect">
            <a:avLst/>
          </a:prstGeom>
        </p:spPr>
      </p:pic>
      <p:sp>
        <p:nvSpPr>
          <p:cNvPr id="12" name="TextBox 11"/>
          <p:cNvSpPr txBox="1"/>
          <p:nvPr/>
        </p:nvSpPr>
        <p:spPr>
          <a:xfrm>
            <a:off x="8686800" y="1460500"/>
            <a:ext cx="2933700" cy="369332"/>
          </a:xfrm>
          <a:prstGeom prst="rect">
            <a:avLst/>
          </a:prstGeom>
          <a:noFill/>
        </p:spPr>
        <p:txBody>
          <a:bodyPr wrap="square" rtlCol="0">
            <a:spAutoFit/>
          </a:bodyPr>
          <a:lstStyle/>
          <a:p>
            <a:r>
              <a:rPr lang="en-US" dirty="0"/>
              <a:t>Years since last promotion</a:t>
            </a:r>
            <a:endParaRPr lang="en-IN" dirty="0"/>
          </a:p>
        </p:txBody>
      </p:sp>
      <p:sp>
        <p:nvSpPr>
          <p:cNvPr id="13" name="TextBox 12"/>
          <p:cNvSpPr txBox="1"/>
          <p:nvPr/>
        </p:nvSpPr>
        <p:spPr>
          <a:xfrm>
            <a:off x="533400" y="5130800"/>
            <a:ext cx="11290300" cy="923330"/>
          </a:xfrm>
          <a:prstGeom prst="rect">
            <a:avLst/>
          </a:prstGeom>
          <a:noFill/>
        </p:spPr>
        <p:txBody>
          <a:bodyPr wrap="square" rtlCol="0">
            <a:spAutoFit/>
          </a:bodyPr>
          <a:lstStyle/>
          <a:p>
            <a:pPr marL="342900" indent="-342900">
              <a:buAutoNum type="arabicPeriod"/>
            </a:pPr>
            <a:r>
              <a:rPr lang="en-US" dirty="0"/>
              <a:t>Employees tend to leave when their monthly income is less </a:t>
            </a:r>
          </a:p>
          <a:p>
            <a:pPr marL="342900" indent="-342900">
              <a:buAutoNum type="arabicPeriod"/>
            </a:pPr>
            <a:r>
              <a:rPr lang="en-US" dirty="0"/>
              <a:t>Less experienced people (</a:t>
            </a:r>
            <a:r>
              <a:rPr lang="en-US" dirty="0" err="1"/>
              <a:t>i.e</a:t>
            </a:r>
            <a:r>
              <a:rPr lang="en-US" dirty="0"/>
              <a:t>) people of younger age tend to look for more opportunity than the experienced ones</a:t>
            </a:r>
          </a:p>
          <a:p>
            <a:pPr marL="342900" indent="-342900">
              <a:buAutoNum type="arabicPeriod"/>
            </a:pPr>
            <a:r>
              <a:rPr lang="en-US" dirty="0" err="1"/>
              <a:t>Employess</a:t>
            </a:r>
            <a:r>
              <a:rPr lang="en-US" dirty="0"/>
              <a:t> tend to leave the company if they are not promoted for a longer time </a:t>
            </a:r>
            <a:endParaRPr lang="en-IN" dirty="0"/>
          </a:p>
        </p:txBody>
      </p:sp>
    </p:spTree>
    <p:extLst>
      <p:ext uri="{BB962C8B-B14F-4D97-AF65-F5344CB8AC3E}">
        <p14:creationId xmlns:p14="http://schemas.microsoft.com/office/powerpoint/2010/main" val="93511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29402BD-67C5-417B-9B6B-DB3A564F46DB}"/>
              </a:ext>
            </a:extLst>
          </p:cNvPr>
          <p:cNvSpPr txBox="1"/>
          <p:nvPr/>
        </p:nvSpPr>
        <p:spPr>
          <a:xfrm>
            <a:off x="670560" y="670560"/>
            <a:ext cx="3799840" cy="670560"/>
          </a:xfrm>
          <a:prstGeom prst="rect">
            <a:avLst/>
          </a:prstGeom>
          <a:noFill/>
        </p:spPr>
        <p:txBody>
          <a:bodyPr wrap="square" rtlCol="0">
            <a:spAutoFit/>
          </a:bodyPr>
          <a:lstStyle/>
          <a:p>
            <a:r>
              <a:rPr lang="en-IN" sz="2000" b="1" dirty="0"/>
              <a:t>multivariate analysis</a:t>
            </a:r>
          </a:p>
          <a:p>
            <a:endParaRPr lang="en-IN" dirty="0"/>
          </a:p>
        </p:txBody>
      </p:sp>
      <p:pic>
        <p:nvPicPr>
          <p:cNvPr id="5126" name="Picture 6">
            <a:extLst>
              <a:ext uri="{FF2B5EF4-FFF2-40B4-BE49-F238E27FC236}">
                <a16:creationId xmlns:a16="http://schemas.microsoft.com/office/drawing/2014/main" xmlns="" id="{2526E76B-8E04-458D-B859-A56DC03B0E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2146" y="670560"/>
            <a:ext cx="5841047" cy="57322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CAB717AA-6357-4B64-8252-6D58F8330CD8}"/>
              </a:ext>
            </a:extLst>
          </p:cNvPr>
          <p:cNvSpPr txBox="1"/>
          <p:nvPr/>
        </p:nvSpPr>
        <p:spPr>
          <a:xfrm>
            <a:off x="1270000" y="2133600"/>
            <a:ext cx="3200400" cy="2862322"/>
          </a:xfrm>
          <a:prstGeom prst="rect">
            <a:avLst/>
          </a:prstGeom>
          <a:noFill/>
        </p:spPr>
        <p:txBody>
          <a:bodyPr wrap="square" rtlCol="0">
            <a:spAutoFit/>
          </a:bodyPr>
          <a:lstStyle/>
          <a:p>
            <a:r>
              <a:rPr lang="en-US" dirty="0"/>
              <a:t>From this we see some parameters are having overlaps, so there are lots of noisy features which might pose difficulty in classification. </a:t>
            </a:r>
          </a:p>
          <a:p>
            <a:endParaRPr lang="en-US" dirty="0"/>
          </a:p>
          <a:p>
            <a:r>
              <a:rPr lang="en-US" dirty="0"/>
              <a:t>Also there is less multicollinearity among variables</a:t>
            </a:r>
          </a:p>
          <a:p>
            <a:endParaRPr lang="en-IN" dirty="0"/>
          </a:p>
        </p:txBody>
      </p:sp>
    </p:spTree>
    <p:extLst>
      <p:ext uri="{BB962C8B-B14F-4D97-AF65-F5344CB8AC3E}">
        <p14:creationId xmlns:p14="http://schemas.microsoft.com/office/powerpoint/2010/main" val="185589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92C0FC1D-F0D2-430D-A644-FB37B79BB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 y="1097280"/>
            <a:ext cx="11206479" cy="550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FF318EC-D95F-4B85-ADD6-1643A43A7DA2}"/>
              </a:ext>
            </a:extLst>
          </p:cNvPr>
          <p:cNvSpPr txBox="1"/>
          <p:nvPr/>
        </p:nvSpPr>
        <p:spPr>
          <a:xfrm>
            <a:off x="1595120" y="487680"/>
            <a:ext cx="3779520" cy="369332"/>
          </a:xfrm>
          <a:prstGeom prst="rect">
            <a:avLst/>
          </a:prstGeom>
          <a:noFill/>
        </p:spPr>
        <p:txBody>
          <a:bodyPr wrap="square" rtlCol="0">
            <a:spAutoFit/>
          </a:bodyPr>
          <a:lstStyle/>
          <a:p>
            <a:r>
              <a:rPr lang="en-IN" dirty="0"/>
              <a:t>HEATMAP</a:t>
            </a:r>
          </a:p>
        </p:txBody>
      </p:sp>
    </p:spTree>
    <p:extLst>
      <p:ext uri="{BB962C8B-B14F-4D97-AF65-F5344CB8AC3E}">
        <p14:creationId xmlns:p14="http://schemas.microsoft.com/office/powerpoint/2010/main" val="177686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889000" y="838200"/>
            <a:ext cx="8204200" cy="584775"/>
          </a:xfrm>
          <a:prstGeom prst="rect">
            <a:avLst/>
          </a:prstGeom>
          <a:noFill/>
        </p:spPr>
        <p:txBody>
          <a:bodyPr wrap="square" rtlCol="0">
            <a:spAutoFit/>
          </a:bodyPr>
          <a:lstStyle/>
          <a:p>
            <a:r>
              <a:rPr lang="en-US" sz="3200" dirty="0"/>
              <a:t>Algorithms opted : </a:t>
            </a:r>
            <a:endParaRPr lang="en-IN" sz="3200" dirty="0"/>
          </a:p>
        </p:txBody>
      </p:sp>
      <p:sp>
        <p:nvSpPr>
          <p:cNvPr id="3" name="TextBox 2"/>
          <p:cNvSpPr txBox="1"/>
          <p:nvPr/>
        </p:nvSpPr>
        <p:spPr>
          <a:xfrm>
            <a:off x="1041400" y="1841500"/>
            <a:ext cx="9220200" cy="1477328"/>
          </a:xfrm>
          <a:prstGeom prst="rect">
            <a:avLst/>
          </a:prstGeom>
          <a:noFill/>
        </p:spPr>
        <p:txBody>
          <a:bodyPr wrap="square" rtlCol="0">
            <a:spAutoFit/>
          </a:bodyPr>
          <a:lstStyle/>
          <a:p>
            <a:pPr marL="342900" indent="-342900">
              <a:buAutoNum type="arabicPeriod"/>
            </a:pPr>
            <a:r>
              <a:rPr lang="en-US" dirty="0"/>
              <a:t>Logistic Regression</a:t>
            </a:r>
          </a:p>
          <a:p>
            <a:pPr marL="342900" indent="-342900">
              <a:buAutoNum type="arabicPeriod"/>
            </a:pPr>
            <a:r>
              <a:rPr lang="en-US" dirty="0"/>
              <a:t>Decision tree</a:t>
            </a:r>
          </a:p>
          <a:p>
            <a:pPr marL="342900" indent="-342900">
              <a:buAutoNum type="arabicPeriod"/>
            </a:pPr>
            <a:r>
              <a:rPr lang="en-US" dirty="0"/>
              <a:t>Random Forest </a:t>
            </a:r>
          </a:p>
          <a:p>
            <a:r>
              <a:rPr lang="en-US" dirty="0"/>
              <a:t>4. K-NN</a:t>
            </a:r>
          </a:p>
          <a:p>
            <a:r>
              <a:rPr lang="en-US" dirty="0"/>
              <a:t>5. Ada boost </a:t>
            </a:r>
            <a:endParaRPr lang="en-IN" dirty="0"/>
          </a:p>
        </p:txBody>
      </p:sp>
      <p:sp>
        <p:nvSpPr>
          <p:cNvPr id="4" name="TextBox 3"/>
          <p:cNvSpPr txBox="1"/>
          <p:nvPr/>
        </p:nvSpPr>
        <p:spPr>
          <a:xfrm>
            <a:off x="1092200" y="3898900"/>
            <a:ext cx="9182100" cy="369332"/>
          </a:xfrm>
          <a:prstGeom prst="rect">
            <a:avLst/>
          </a:prstGeom>
          <a:noFill/>
        </p:spPr>
        <p:txBody>
          <a:bodyPr wrap="square" rtlCol="0">
            <a:spAutoFit/>
          </a:bodyPr>
          <a:lstStyle/>
          <a:p>
            <a:r>
              <a:rPr lang="en-US" dirty="0"/>
              <a:t>Of the above , Logistic regression model gave better outputs </a:t>
            </a:r>
            <a:endParaRPr lang="en-IN" dirty="0"/>
          </a:p>
        </p:txBody>
      </p:sp>
    </p:spTree>
    <p:extLst>
      <p:ext uri="{BB962C8B-B14F-4D97-AF65-F5344CB8AC3E}">
        <p14:creationId xmlns:p14="http://schemas.microsoft.com/office/powerpoint/2010/main" val="7657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79549" y="283335"/>
            <a:ext cx="2813591" cy="861774"/>
          </a:xfrm>
          <a:prstGeom prst="rect">
            <a:avLst/>
          </a:prstGeom>
          <a:noFill/>
        </p:spPr>
        <p:txBody>
          <a:bodyPr wrap="none" rtlCol="0">
            <a:spAutoFit/>
          </a:bodyPr>
          <a:lstStyle/>
          <a:p>
            <a:r>
              <a:rPr lang="en-IN" sz="3200" dirty="0"/>
              <a:t>Model building:</a:t>
            </a:r>
          </a:p>
          <a:p>
            <a:endParaRPr lang="en-IN" dirty="0"/>
          </a:p>
        </p:txBody>
      </p:sp>
      <p:sp>
        <p:nvSpPr>
          <p:cNvPr id="3" name="TextBox 2"/>
          <p:cNvSpPr txBox="1"/>
          <p:nvPr/>
        </p:nvSpPr>
        <p:spPr>
          <a:xfrm>
            <a:off x="579549" y="927280"/>
            <a:ext cx="2530087" cy="646331"/>
          </a:xfrm>
          <a:prstGeom prst="rect">
            <a:avLst/>
          </a:prstGeom>
          <a:noFill/>
        </p:spPr>
        <p:txBody>
          <a:bodyPr wrap="square" rtlCol="0">
            <a:spAutoFit/>
          </a:bodyPr>
          <a:lstStyle/>
          <a:p>
            <a:r>
              <a:rPr lang="en-IN" b="1" dirty="0"/>
              <a:t>LOGISTIC REGRESSION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 y="1422992"/>
            <a:ext cx="4972744" cy="36771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89" y="1394413"/>
            <a:ext cx="5515745" cy="37057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9" y="5258367"/>
            <a:ext cx="4972744" cy="14670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499" y="5566461"/>
            <a:ext cx="6258886" cy="592858"/>
          </a:xfrm>
          <a:prstGeom prst="rect">
            <a:avLst/>
          </a:prstGeom>
        </p:spPr>
      </p:pic>
    </p:spTree>
    <p:extLst>
      <p:ext uri="{BB962C8B-B14F-4D97-AF65-F5344CB8AC3E}">
        <p14:creationId xmlns:p14="http://schemas.microsoft.com/office/powerpoint/2010/main" val="106749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79549" y="283335"/>
            <a:ext cx="2813591" cy="861774"/>
          </a:xfrm>
          <a:prstGeom prst="rect">
            <a:avLst/>
          </a:prstGeom>
          <a:noFill/>
        </p:spPr>
        <p:txBody>
          <a:bodyPr wrap="none" rtlCol="0">
            <a:spAutoFit/>
          </a:bodyPr>
          <a:lstStyle/>
          <a:p>
            <a:r>
              <a:rPr lang="en-IN" sz="3200" dirty="0"/>
              <a:t>Model building:</a:t>
            </a:r>
          </a:p>
          <a:p>
            <a:endParaRPr lang="en-IN" dirty="0"/>
          </a:p>
        </p:txBody>
      </p:sp>
      <p:sp>
        <p:nvSpPr>
          <p:cNvPr id="3" name="TextBox 2"/>
          <p:cNvSpPr txBox="1"/>
          <p:nvPr/>
        </p:nvSpPr>
        <p:spPr>
          <a:xfrm>
            <a:off x="579549" y="927280"/>
            <a:ext cx="5707840" cy="646331"/>
          </a:xfrm>
          <a:prstGeom prst="rect">
            <a:avLst/>
          </a:prstGeom>
          <a:noFill/>
        </p:spPr>
        <p:txBody>
          <a:bodyPr wrap="square" rtlCol="0">
            <a:spAutoFit/>
          </a:bodyPr>
          <a:lstStyle/>
          <a:p>
            <a:r>
              <a:rPr lang="en-IN" b="1" dirty="0"/>
              <a:t> Logistic Regression (MLE with Scaled Features)</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9" y="1386463"/>
            <a:ext cx="4925112" cy="328658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39" y="5031843"/>
            <a:ext cx="4925112" cy="153373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93" y="5473660"/>
            <a:ext cx="6396507" cy="93358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7389" y="1386463"/>
            <a:ext cx="5292040" cy="3369327"/>
          </a:xfrm>
          <a:prstGeom prst="rect">
            <a:avLst/>
          </a:prstGeom>
        </p:spPr>
      </p:pic>
    </p:spTree>
    <p:extLst>
      <p:ext uri="{BB962C8B-B14F-4D97-AF65-F5344CB8AC3E}">
        <p14:creationId xmlns:p14="http://schemas.microsoft.com/office/powerpoint/2010/main" val="102198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18EDD72-D7FB-4BC3-B1EC-A67032B0D86B}"/>
              </a:ext>
            </a:extLst>
          </p:cNvPr>
          <p:cNvPicPr>
            <a:picLocks noChangeAspect="1"/>
          </p:cNvPicPr>
          <p:nvPr/>
        </p:nvPicPr>
        <p:blipFill>
          <a:blip r:embed="rId2"/>
          <a:stretch>
            <a:fillRect/>
          </a:stretch>
        </p:blipFill>
        <p:spPr>
          <a:xfrm>
            <a:off x="142240" y="593812"/>
            <a:ext cx="12192000" cy="5101415"/>
          </a:xfrm>
          <a:prstGeom prst="rect">
            <a:avLst/>
          </a:prstGeom>
        </p:spPr>
      </p:pic>
    </p:spTree>
    <p:extLst>
      <p:ext uri="{BB962C8B-B14F-4D97-AF65-F5344CB8AC3E}">
        <p14:creationId xmlns:p14="http://schemas.microsoft.com/office/powerpoint/2010/main" val="27143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55B828-2D54-4C58-ABB8-58B3C12AF297}"/>
              </a:ext>
            </a:extLst>
          </p:cNvPr>
          <p:cNvPicPr>
            <a:picLocks noChangeAspect="1"/>
          </p:cNvPicPr>
          <p:nvPr/>
        </p:nvPicPr>
        <p:blipFill>
          <a:blip r:embed="rId2"/>
          <a:stretch>
            <a:fillRect/>
          </a:stretch>
        </p:blipFill>
        <p:spPr>
          <a:xfrm>
            <a:off x="71437" y="1033145"/>
            <a:ext cx="12049125" cy="2800350"/>
          </a:xfrm>
          <a:prstGeom prst="rect">
            <a:avLst/>
          </a:prstGeom>
        </p:spPr>
      </p:pic>
    </p:spTree>
    <p:extLst>
      <p:ext uri="{BB962C8B-B14F-4D97-AF65-F5344CB8AC3E}">
        <p14:creationId xmlns:p14="http://schemas.microsoft.com/office/powerpoint/2010/main" val="39836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5100" y="2679700"/>
            <a:ext cx="9842500" cy="2413000"/>
          </a:xfrm>
          <a:prstGeom prst="rect">
            <a:avLst/>
          </a:prstGeom>
        </p:spPr>
      </p:pic>
      <p:sp>
        <p:nvSpPr>
          <p:cNvPr id="3" name="TextBox 2"/>
          <p:cNvSpPr txBox="1"/>
          <p:nvPr/>
        </p:nvSpPr>
        <p:spPr>
          <a:xfrm>
            <a:off x="1435100" y="558800"/>
            <a:ext cx="9296400" cy="584775"/>
          </a:xfrm>
          <a:prstGeom prst="rect">
            <a:avLst/>
          </a:prstGeom>
          <a:noFill/>
        </p:spPr>
        <p:txBody>
          <a:bodyPr wrap="square" rtlCol="0">
            <a:spAutoFit/>
          </a:bodyPr>
          <a:lstStyle/>
          <a:p>
            <a:r>
              <a:rPr lang="en-US" sz="3200" dirty="0"/>
              <a:t>Final Result : </a:t>
            </a:r>
            <a:endParaRPr lang="en-IN" sz="3200" dirty="0"/>
          </a:p>
        </p:txBody>
      </p:sp>
      <p:sp>
        <p:nvSpPr>
          <p:cNvPr id="4" name="TextBox 3"/>
          <p:cNvSpPr txBox="1"/>
          <p:nvPr/>
        </p:nvSpPr>
        <p:spPr>
          <a:xfrm>
            <a:off x="1536700" y="1320800"/>
            <a:ext cx="9575800" cy="1200329"/>
          </a:xfrm>
          <a:prstGeom prst="rect">
            <a:avLst/>
          </a:prstGeom>
          <a:noFill/>
        </p:spPr>
        <p:txBody>
          <a:bodyPr wrap="square" rtlCol="0">
            <a:spAutoFit/>
          </a:bodyPr>
          <a:lstStyle/>
          <a:p>
            <a:r>
              <a:rPr lang="en-US" dirty="0"/>
              <a:t>Model is biased towards predicting non attrition.</a:t>
            </a:r>
          </a:p>
          <a:p>
            <a:r>
              <a:rPr lang="en-US" dirty="0"/>
              <a:t>Log Regression is the best model, as it always predict a higher area under the curve and a better confusion matrix</a:t>
            </a:r>
          </a:p>
          <a:p>
            <a:r>
              <a:rPr lang="en-US" dirty="0"/>
              <a:t>our algorithm identifies about 46% of them accurately.</a:t>
            </a:r>
            <a:endParaRPr lang="en-IN" dirty="0"/>
          </a:p>
        </p:txBody>
      </p:sp>
    </p:spTree>
    <p:extLst>
      <p:ext uri="{BB962C8B-B14F-4D97-AF65-F5344CB8AC3E}">
        <p14:creationId xmlns:p14="http://schemas.microsoft.com/office/powerpoint/2010/main" val="225705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1016000" y="711200"/>
            <a:ext cx="9207500" cy="584775"/>
          </a:xfrm>
          <a:prstGeom prst="rect">
            <a:avLst/>
          </a:prstGeom>
          <a:noFill/>
        </p:spPr>
        <p:txBody>
          <a:bodyPr wrap="square" rtlCol="0">
            <a:spAutoFit/>
          </a:bodyPr>
          <a:lstStyle/>
          <a:p>
            <a:r>
              <a:rPr lang="en-US" sz="3200" dirty="0"/>
              <a:t>Benefit :</a:t>
            </a:r>
            <a:endParaRPr lang="en-IN" sz="3200" dirty="0"/>
          </a:p>
        </p:txBody>
      </p:sp>
      <p:sp>
        <p:nvSpPr>
          <p:cNvPr id="3" name="TextBox 2"/>
          <p:cNvSpPr txBox="1"/>
          <p:nvPr/>
        </p:nvSpPr>
        <p:spPr>
          <a:xfrm>
            <a:off x="1130300" y="1689100"/>
            <a:ext cx="9537700" cy="2585323"/>
          </a:xfrm>
          <a:prstGeom prst="rect">
            <a:avLst/>
          </a:prstGeom>
          <a:noFill/>
        </p:spPr>
        <p:txBody>
          <a:bodyPr wrap="square" rtlCol="0">
            <a:spAutoFit/>
          </a:bodyPr>
          <a:lstStyle/>
          <a:p>
            <a:r>
              <a:rPr lang="en-US" dirty="0"/>
              <a:t>Our model is build such that it focuses on the problems faced due to employee attrition .</a:t>
            </a:r>
          </a:p>
          <a:p>
            <a:r>
              <a:rPr lang="en-US" dirty="0"/>
              <a:t>Focusing on the features causing the employee attrition can help business </a:t>
            </a:r>
          </a:p>
          <a:p>
            <a:endParaRPr lang="en-US" dirty="0"/>
          </a:p>
          <a:p>
            <a:pPr marL="457200" indent="-457200" fontAlgn="base">
              <a:buFont typeface="+mj-lt"/>
              <a:buAutoNum type="arabicPeriod"/>
            </a:pPr>
            <a:r>
              <a:rPr lang="en-US" dirty="0">
                <a:latin typeface="Franklin Gothic Book" panose="020B0503020102020204" pitchFamily="34" charset="0"/>
              </a:rPr>
              <a:t>Reduce the expense in terms  and time to train new employees</a:t>
            </a:r>
          </a:p>
          <a:p>
            <a:pPr marL="457200" indent="-457200" fontAlgn="base">
              <a:buFont typeface="+mj-lt"/>
              <a:buAutoNum type="arabicPeriod"/>
            </a:pPr>
            <a:r>
              <a:rPr lang="en-US" dirty="0">
                <a:latin typeface="Franklin Gothic Book" panose="020B0503020102020204" pitchFamily="34" charset="0"/>
              </a:rPr>
              <a:t>Avoid the loss of experienced employees</a:t>
            </a:r>
          </a:p>
          <a:p>
            <a:pPr marL="457200" indent="-457200" fontAlgn="base">
              <a:buFont typeface="+mj-lt"/>
              <a:buAutoNum type="arabicPeriod"/>
            </a:pPr>
            <a:r>
              <a:rPr lang="en-US" dirty="0">
                <a:latin typeface="Franklin Gothic Book" panose="020B0503020102020204" pitchFamily="34" charset="0"/>
              </a:rPr>
              <a:t>To reduce impact on productivity</a:t>
            </a:r>
          </a:p>
          <a:p>
            <a:pPr marL="457200" indent="-457200" fontAlgn="base">
              <a:buFont typeface="+mj-lt"/>
              <a:buAutoNum type="arabicPeriod"/>
            </a:pPr>
            <a:r>
              <a:rPr lang="en-US" dirty="0">
                <a:latin typeface="Franklin Gothic Book" panose="020B0503020102020204" pitchFamily="34" charset="0"/>
              </a:rPr>
              <a:t>To reduce impact on profit</a:t>
            </a:r>
          </a:p>
          <a:p>
            <a:endParaRPr lang="en-US" dirty="0"/>
          </a:p>
          <a:p>
            <a:r>
              <a:rPr lang="en-US" dirty="0"/>
              <a:t> </a:t>
            </a:r>
            <a:endParaRPr lang="en-IN" dirty="0"/>
          </a:p>
        </p:txBody>
      </p:sp>
    </p:spTree>
    <p:extLst>
      <p:ext uri="{BB962C8B-B14F-4D97-AF65-F5344CB8AC3E}">
        <p14:creationId xmlns:p14="http://schemas.microsoft.com/office/powerpoint/2010/main" val="36880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437882" y="321972"/>
            <a:ext cx="9144000" cy="984885"/>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PROBLEM STATEMENT:</a:t>
            </a:r>
          </a:p>
          <a:p>
            <a:endParaRPr lang="en-IN" dirty="0">
              <a:ln w="0"/>
              <a:effectLst>
                <a:outerShdw blurRad="38100" dist="19050" dir="2700000" algn="tl" rotWithShape="0">
                  <a:schemeClr val="dk1">
                    <a:alpha val="40000"/>
                  </a:schemeClr>
                </a:outerShdw>
              </a:effectLst>
            </a:endParaRPr>
          </a:p>
        </p:txBody>
      </p:sp>
      <p:sp>
        <p:nvSpPr>
          <p:cNvPr id="3" name="TextBox 2"/>
          <p:cNvSpPr txBox="1"/>
          <p:nvPr/>
        </p:nvSpPr>
        <p:spPr>
          <a:xfrm>
            <a:off x="618185" y="1558343"/>
            <a:ext cx="11372045" cy="3046988"/>
          </a:xfrm>
          <a:prstGeom prst="rect">
            <a:avLst/>
          </a:prstGeom>
          <a:noFill/>
        </p:spPr>
        <p:txBody>
          <a:bodyPr wrap="square" rtlCol="0">
            <a:spAutoFit/>
          </a:bodyPr>
          <a:lstStyle/>
          <a:p>
            <a:endParaRPr lang="en-IN" sz="2400" dirty="0">
              <a:latin typeface="Franklin Gothic Book" panose="020B0503020102020204" pitchFamily="34" charset="0"/>
            </a:endParaRPr>
          </a:p>
          <a:p>
            <a:r>
              <a:rPr lang="en-IN" sz="2400" dirty="0">
                <a:latin typeface="Franklin Gothic Book" panose="020B0503020102020204" pitchFamily="34" charset="0"/>
              </a:rPr>
              <a:t>The main problem that exists across all businesses irrespective of geography or type of industry is employee attrition. Some of the problems faced are :</a:t>
            </a:r>
          </a:p>
          <a:p>
            <a:endParaRPr lang="en-IN" sz="2400" dirty="0">
              <a:latin typeface="Franklin Gothic Book" panose="020B0503020102020204" pitchFamily="34" charset="0"/>
            </a:endParaRPr>
          </a:p>
          <a:p>
            <a:pPr marL="457200" indent="-457200" fontAlgn="base">
              <a:buFont typeface="+mj-lt"/>
              <a:buAutoNum type="arabicPeriod"/>
            </a:pPr>
            <a:r>
              <a:rPr lang="en-US" sz="2400" dirty="0">
                <a:latin typeface="Franklin Gothic Book" panose="020B0503020102020204" pitchFamily="34" charset="0"/>
              </a:rPr>
              <a:t>Expensive in terms of both money and time to train new employees</a:t>
            </a:r>
          </a:p>
          <a:p>
            <a:pPr marL="457200" indent="-457200" fontAlgn="base">
              <a:buFont typeface="+mj-lt"/>
              <a:buAutoNum type="arabicPeriod"/>
            </a:pPr>
            <a:r>
              <a:rPr lang="en-US" sz="2400" dirty="0">
                <a:latin typeface="Franklin Gothic Book" panose="020B0503020102020204" pitchFamily="34" charset="0"/>
              </a:rPr>
              <a:t>Loss of experienced employees</a:t>
            </a:r>
          </a:p>
          <a:p>
            <a:pPr marL="457200" indent="-457200" fontAlgn="base">
              <a:buFont typeface="+mj-lt"/>
              <a:buAutoNum type="arabicPeriod"/>
            </a:pPr>
            <a:r>
              <a:rPr lang="en-US" sz="2400" dirty="0">
                <a:latin typeface="Franklin Gothic Book" panose="020B0503020102020204" pitchFamily="34" charset="0"/>
              </a:rPr>
              <a:t>Impact on productivity</a:t>
            </a:r>
          </a:p>
          <a:p>
            <a:pPr marL="457200" indent="-457200" fontAlgn="base">
              <a:buFont typeface="+mj-lt"/>
              <a:buAutoNum type="arabicPeriod"/>
            </a:pPr>
            <a:r>
              <a:rPr lang="en-US" sz="2400" dirty="0">
                <a:latin typeface="Franklin Gothic Book" panose="020B0503020102020204" pitchFamily="34" charset="0"/>
              </a:rPr>
              <a:t>Impact on profit</a:t>
            </a:r>
          </a:p>
        </p:txBody>
      </p:sp>
    </p:spTree>
    <p:extLst>
      <p:ext uri="{BB962C8B-B14F-4D97-AF65-F5344CB8AC3E}">
        <p14:creationId xmlns:p14="http://schemas.microsoft.com/office/powerpoint/2010/main" val="322762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450762" y="309092"/>
            <a:ext cx="4572916"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DATA DESCRIPTION:</a:t>
            </a:r>
            <a:endParaRPr lang="en-IN" dirty="0">
              <a:ln w="0"/>
              <a:effectLst>
                <a:outerShdw blurRad="38100" dist="19050" dir="2700000" algn="tl" rotWithShape="0">
                  <a:schemeClr val="dk1">
                    <a:alpha val="40000"/>
                  </a:schemeClr>
                </a:outerShdw>
              </a:effectLst>
            </a:endParaRPr>
          </a:p>
        </p:txBody>
      </p:sp>
      <p:sp>
        <p:nvSpPr>
          <p:cNvPr id="3" name="TextBox 2"/>
          <p:cNvSpPr txBox="1"/>
          <p:nvPr/>
        </p:nvSpPr>
        <p:spPr>
          <a:xfrm>
            <a:off x="802717" y="1177017"/>
            <a:ext cx="10673243" cy="5078313"/>
          </a:xfrm>
          <a:prstGeom prst="rect">
            <a:avLst/>
          </a:prstGeom>
          <a:noFill/>
        </p:spPr>
        <p:txBody>
          <a:bodyPr wrap="none" rtlCol="0">
            <a:spAutoFit/>
          </a:bodyPr>
          <a:lstStyle/>
          <a:p>
            <a:pPr algn="just"/>
            <a:r>
              <a:rPr lang="en-IN" b="1" dirty="0"/>
              <a:t>AGE</a:t>
            </a:r>
            <a:r>
              <a:rPr lang="en-IN" dirty="0"/>
              <a:t> :Numerical Value</a:t>
            </a:r>
          </a:p>
          <a:p>
            <a:pPr algn="just"/>
            <a:r>
              <a:rPr lang="en-IN" b="1" dirty="0"/>
              <a:t>ATTRITION</a:t>
            </a:r>
            <a:r>
              <a:rPr lang="en-IN" dirty="0"/>
              <a:t>: Employee leaving the company (0=no, 1=yes)</a:t>
            </a:r>
          </a:p>
          <a:p>
            <a:pPr algn="just"/>
            <a:r>
              <a:rPr lang="en-IN" b="1" dirty="0"/>
              <a:t>BUSINESS TRAVEL</a:t>
            </a:r>
            <a:r>
              <a:rPr lang="en-IN" dirty="0"/>
              <a:t>: nominal (1=No Travel, 2=Travel Frequently, 3=</a:t>
            </a:r>
            <a:r>
              <a:rPr lang="en-IN" dirty="0" err="1"/>
              <a:t>Tavel</a:t>
            </a:r>
            <a:r>
              <a:rPr lang="en-IN" dirty="0"/>
              <a:t> Rarely)</a:t>
            </a:r>
          </a:p>
          <a:p>
            <a:pPr algn="just"/>
            <a:r>
              <a:rPr lang="en-IN" b="1" dirty="0"/>
              <a:t>DEPARTMENT</a:t>
            </a:r>
            <a:r>
              <a:rPr lang="en-IN" dirty="0"/>
              <a:t>: nominal (1=HR, 2=R&amp;D, 3=Sales)</a:t>
            </a:r>
          </a:p>
          <a:p>
            <a:pPr algn="just"/>
            <a:r>
              <a:rPr lang="en-IN" b="1" dirty="0"/>
              <a:t>DISTANCE FROM HOME</a:t>
            </a:r>
            <a:r>
              <a:rPr lang="en-IN" dirty="0"/>
              <a:t>: Numerical Value - THE DISTANCE FROM WORK TO HOME</a:t>
            </a:r>
          </a:p>
          <a:p>
            <a:pPr algn="just"/>
            <a:r>
              <a:rPr lang="en-IN" b="1" dirty="0"/>
              <a:t>EDUCATION</a:t>
            </a:r>
            <a:r>
              <a:rPr lang="en-IN" dirty="0"/>
              <a:t>: nominal - 1 'Below College' 2 'College' 3 'Bachelor' 4 'Master' 5 'Doctor'</a:t>
            </a:r>
          </a:p>
          <a:p>
            <a:pPr algn="just"/>
            <a:r>
              <a:rPr lang="en-IN" b="1" dirty="0"/>
              <a:t>EDUCATION FIELD</a:t>
            </a:r>
            <a:r>
              <a:rPr lang="en-IN" dirty="0"/>
              <a:t>: nominal- (1=HR, 2=LIFE SCIENCES, 3=MARKETING, 4=MEDICAL SCIENCES, </a:t>
            </a:r>
          </a:p>
          <a:p>
            <a:pPr algn="just"/>
            <a:r>
              <a:rPr lang="en-IN" dirty="0"/>
              <a:t>5=OTHERS, 6= TEHCNICAL)</a:t>
            </a:r>
          </a:p>
          <a:p>
            <a:pPr algn="just"/>
            <a:r>
              <a:rPr lang="en-IN" b="1" dirty="0"/>
              <a:t>EMPLOYEE COUNT</a:t>
            </a:r>
            <a:r>
              <a:rPr lang="en-IN" dirty="0"/>
              <a:t>: Numerical Value</a:t>
            </a:r>
          </a:p>
          <a:p>
            <a:pPr algn="just"/>
            <a:r>
              <a:rPr lang="en-IN" b="1" dirty="0"/>
              <a:t>EMPLOYEE NUMBER</a:t>
            </a:r>
            <a:r>
              <a:rPr lang="en-IN" dirty="0"/>
              <a:t>: Numerical Value - EMPLOYEE ID</a:t>
            </a:r>
          </a:p>
          <a:p>
            <a:pPr algn="just"/>
            <a:r>
              <a:rPr lang="en-IN" b="1" dirty="0"/>
              <a:t>ENVIROMENT SATISFACTION</a:t>
            </a:r>
            <a:r>
              <a:rPr lang="en-IN" dirty="0"/>
              <a:t>: Ordinal(ranked category) - SATISFACTION WITH THE JOB ENVIROMENT</a:t>
            </a:r>
          </a:p>
          <a:p>
            <a:pPr algn="just"/>
            <a:r>
              <a:rPr lang="en-IN" dirty="0"/>
              <a:t>- 1 'Low' 2 'Medium' 3 'High' 4 'Very High'</a:t>
            </a:r>
          </a:p>
          <a:p>
            <a:pPr algn="just"/>
            <a:r>
              <a:rPr lang="en-IN" b="1" dirty="0"/>
              <a:t>GENDER</a:t>
            </a:r>
            <a:r>
              <a:rPr lang="en-IN" dirty="0"/>
              <a:t>: Nominal- (1=FEMALE, 2=MALE)</a:t>
            </a:r>
          </a:p>
          <a:p>
            <a:pPr algn="just"/>
            <a:r>
              <a:rPr lang="en-IN" b="1" dirty="0"/>
              <a:t>JOB INVOLVEMENT</a:t>
            </a:r>
            <a:r>
              <a:rPr lang="en-IN" dirty="0"/>
              <a:t>: Numerical Value - how much involved in their job - 1 'Low' 2 'Medium' 3 'High' 4 'Very High'</a:t>
            </a:r>
          </a:p>
          <a:p>
            <a:pPr algn="just"/>
            <a:r>
              <a:rPr lang="en-IN" b="1" dirty="0"/>
              <a:t>JOB LEVEL</a:t>
            </a:r>
            <a:r>
              <a:rPr lang="en-IN" dirty="0"/>
              <a:t>: Ordinal- JOB LEVEL FOR EACH JOB ROLE</a:t>
            </a:r>
          </a:p>
          <a:p>
            <a:pPr algn="just"/>
            <a:r>
              <a:rPr lang="en-IN" b="1" dirty="0"/>
              <a:t>JOB ROLE</a:t>
            </a:r>
            <a:r>
              <a:rPr lang="en-IN" dirty="0"/>
              <a:t>: Nominal- (1=Health Care REP, 2=HR, 3=LAB TECHNICIAN, 4=MANAGER, 5= MANAGING DIRECTOR, </a:t>
            </a:r>
          </a:p>
          <a:p>
            <a:pPr algn="just"/>
            <a:r>
              <a:rPr lang="en-IN" dirty="0"/>
              <a:t>6= REASEARCH DIRECTOR, 7= RESEARCH SCIENTIST, 8=SALES EXECUTIEVE, 9= SALES REPRESENTATIVE)</a:t>
            </a:r>
          </a:p>
          <a:p>
            <a:endParaRPr lang="en-IN" dirty="0"/>
          </a:p>
        </p:txBody>
      </p:sp>
    </p:spTree>
    <p:extLst>
      <p:ext uri="{BB962C8B-B14F-4D97-AF65-F5344CB8AC3E}">
        <p14:creationId xmlns:p14="http://schemas.microsoft.com/office/powerpoint/2010/main" val="237696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708339" y="837127"/>
            <a:ext cx="11203832" cy="5632311"/>
          </a:xfrm>
          <a:prstGeom prst="rect">
            <a:avLst/>
          </a:prstGeom>
          <a:noFill/>
        </p:spPr>
        <p:txBody>
          <a:bodyPr wrap="square" rtlCol="0">
            <a:spAutoFit/>
          </a:bodyPr>
          <a:lstStyle/>
          <a:p>
            <a:pPr algn="just"/>
            <a:r>
              <a:rPr lang="en-IN" b="1" dirty="0"/>
              <a:t>JOB SATISFACTION</a:t>
            </a:r>
            <a:r>
              <a:rPr lang="en-IN" dirty="0"/>
              <a:t>: Ordinal- SATISFACTION WITH THE JOB -1 'Low' 2 'Medium' 3 'High' 4 'Very High'</a:t>
            </a:r>
          </a:p>
          <a:p>
            <a:pPr algn="just"/>
            <a:r>
              <a:rPr lang="en-IN" b="1" dirty="0"/>
              <a:t>MARITAL STATUS</a:t>
            </a:r>
            <a:r>
              <a:rPr lang="en-IN" dirty="0"/>
              <a:t>: Nominal- (1=DIVORCED, 2=MARRIED, 3=SINGLE)</a:t>
            </a:r>
            <a:endParaRPr lang="en-IN" b="1" dirty="0"/>
          </a:p>
          <a:p>
            <a:r>
              <a:rPr lang="en-IN" b="1" dirty="0"/>
              <a:t>MONTHLY INCOME</a:t>
            </a:r>
            <a:r>
              <a:rPr lang="en-IN" dirty="0"/>
              <a:t>: Numerical Value - MONTHLY SALARY</a:t>
            </a:r>
          </a:p>
          <a:p>
            <a:r>
              <a:rPr lang="en-IN" b="1" dirty="0"/>
              <a:t>NUMCOMPANIES WORKED</a:t>
            </a:r>
            <a:r>
              <a:rPr lang="en-IN" dirty="0"/>
              <a:t>: Numerical Value - NO. OF COMPANIES WORKED AT</a:t>
            </a:r>
          </a:p>
          <a:p>
            <a:r>
              <a:rPr lang="en-IN" b="1" dirty="0"/>
              <a:t>OVER 18</a:t>
            </a:r>
            <a:r>
              <a:rPr lang="en-IN" dirty="0"/>
              <a:t>: Nominal-(1=YES, 2=NO)</a:t>
            </a:r>
          </a:p>
          <a:p>
            <a:r>
              <a:rPr lang="en-IN" b="1" dirty="0"/>
              <a:t>OVERTIME</a:t>
            </a:r>
            <a:r>
              <a:rPr lang="en-IN" dirty="0"/>
              <a:t>: Nominal-(1=NO, 2=YES) -whether they have worked extra hours</a:t>
            </a:r>
          </a:p>
          <a:p>
            <a:r>
              <a:rPr lang="en-IN" b="1" dirty="0"/>
              <a:t>PERCENT SALARY HIKE</a:t>
            </a:r>
            <a:r>
              <a:rPr lang="en-IN" dirty="0"/>
              <a:t>: Numerical Value - PERCENTAGE INCREASE IN SALARY (%)</a:t>
            </a:r>
          </a:p>
          <a:p>
            <a:r>
              <a:rPr lang="en-IN" b="1" dirty="0"/>
              <a:t>PERFORMANCE RATING</a:t>
            </a:r>
            <a:r>
              <a:rPr lang="en-IN" dirty="0"/>
              <a:t>: Ordinal - PERFORMANCE RATING given - 1 'Low' 2 'Good' 3 'Excellent' 4 'Outstanding'</a:t>
            </a:r>
          </a:p>
          <a:p>
            <a:r>
              <a:rPr lang="en-IN" b="1" dirty="0"/>
              <a:t>RELATIONS SATISFACTION</a:t>
            </a:r>
            <a:r>
              <a:rPr lang="en-IN" dirty="0"/>
              <a:t>: Ordinal - </a:t>
            </a:r>
            <a:r>
              <a:rPr lang="en-IN" dirty="0" err="1"/>
              <a:t>RelationshipSatisfaction</a:t>
            </a:r>
            <a:r>
              <a:rPr lang="en-IN" dirty="0"/>
              <a:t> 1 'Low' 2 'Medium' 3 'High' 4 'Very High'</a:t>
            </a:r>
          </a:p>
          <a:p>
            <a:r>
              <a:rPr lang="en-IN" b="1" dirty="0"/>
              <a:t>STANDARD HOURS</a:t>
            </a:r>
            <a:r>
              <a:rPr lang="en-IN" dirty="0"/>
              <a:t>: Numerical Value - STANDARD HOURS</a:t>
            </a:r>
          </a:p>
          <a:p>
            <a:r>
              <a:rPr lang="en-IN" b="1" dirty="0"/>
              <a:t>STOCK OPTIONS LEVEL</a:t>
            </a:r>
            <a:r>
              <a:rPr lang="en-IN" dirty="0"/>
              <a:t>: Numerical Value - STOCK OPTIONS GIVEN TO EMPLOYEE</a:t>
            </a:r>
          </a:p>
          <a:p>
            <a:r>
              <a:rPr lang="en-IN" b="1" dirty="0"/>
              <a:t>TOTAL WORKING YEARS</a:t>
            </a:r>
            <a:r>
              <a:rPr lang="en-IN" dirty="0"/>
              <a:t>: Numerical Value - TOTAL YEARS WORKED</a:t>
            </a:r>
          </a:p>
          <a:p>
            <a:r>
              <a:rPr lang="en-IN" b="1" dirty="0"/>
              <a:t>TRAINING TIMES LAST YEAR</a:t>
            </a:r>
            <a:r>
              <a:rPr lang="en-IN" dirty="0"/>
              <a:t>: Numerical Value - HOURS SPENT TRAINING</a:t>
            </a:r>
          </a:p>
          <a:p>
            <a:r>
              <a:rPr lang="en-IN" b="1" dirty="0"/>
              <a:t>WORK LIFE BALANCE</a:t>
            </a:r>
            <a:r>
              <a:rPr lang="en-IN" dirty="0"/>
              <a:t>: Ordinal - TIME SPENT BEWTWEEN WORK AND OUTSIDE-1 'Bad' 2 'Good' 3 'Better' 4 'Best'</a:t>
            </a:r>
          </a:p>
          <a:p>
            <a:r>
              <a:rPr lang="en-IN" b="1" dirty="0"/>
              <a:t>YEARS AT COMPANY</a:t>
            </a:r>
            <a:r>
              <a:rPr lang="en-IN" dirty="0"/>
              <a:t>: Numerical Value - TOTAL NUMBER OF YEARS AT THE COMPNAY</a:t>
            </a:r>
          </a:p>
          <a:p>
            <a:r>
              <a:rPr lang="en-IN" b="1" dirty="0"/>
              <a:t>YEARS IN CURRENT ROLE</a:t>
            </a:r>
            <a:r>
              <a:rPr lang="en-IN" dirty="0"/>
              <a:t>: Numerical Value -YEARS IN CURRENT ROLE</a:t>
            </a:r>
          </a:p>
          <a:p>
            <a:r>
              <a:rPr lang="en-IN" b="1" dirty="0"/>
              <a:t>YEARS SINCE LAST PROMOTION</a:t>
            </a:r>
            <a:r>
              <a:rPr lang="en-IN" dirty="0"/>
              <a:t>: Numerical Value - NO OF YEARS SINCE LAST PROMOTION</a:t>
            </a:r>
          </a:p>
          <a:p>
            <a:r>
              <a:rPr lang="en-IN" b="1" dirty="0"/>
              <a:t>YEARS WITH CURRENT MANAGER</a:t>
            </a:r>
            <a:r>
              <a:rPr lang="en-IN" dirty="0"/>
              <a:t>: Numerical Value - YEARS SPENT WITH CURRENT MANAGER</a:t>
            </a:r>
          </a:p>
          <a:p>
            <a:endParaRPr lang="en-IN" dirty="0"/>
          </a:p>
          <a:p>
            <a:r>
              <a:rPr lang="en-IN" dirty="0"/>
              <a:t>There are 1470 rows and 35 features in the dataset.</a:t>
            </a:r>
          </a:p>
        </p:txBody>
      </p:sp>
    </p:spTree>
    <p:extLst>
      <p:ext uri="{BB962C8B-B14F-4D97-AF65-F5344CB8AC3E}">
        <p14:creationId xmlns:p14="http://schemas.microsoft.com/office/powerpoint/2010/main" val="90462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515156" y="386366"/>
            <a:ext cx="5365976"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DATA PREPARATION:</a:t>
            </a:r>
          </a:p>
        </p:txBody>
      </p:sp>
      <p:sp>
        <p:nvSpPr>
          <p:cNvPr id="4" name="TextBox 3"/>
          <p:cNvSpPr txBox="1"/>
          <p:nvPr/>
        </p:nvSpPr>
        <p:spPr>
          <a:xfrm>
            <a:off x="412124" y="1094252"/>
            <a:ext cx="13165625" cy="5632311"/>
          </a:xfrm>
          <a:prstGeom prst="rect">
            <a:avLst/>
          </a:prstGeom>
          <a:noFill/>
        </p:spPr>
        <p:txBody>
          <a:bodyPr wrap="square" rtlCol="0">
            <a:spAutoFit/>
          </a:bodyPr>
          <a:lstStyle/>
          <a:p>
            <a:r>
              <a:rPr lang="en-IN" dirty="0"/>
              <a:t>1.The following features which are categorical were appearing as numerical(</a:t>
            </a:r>
            <a:r>
              <a:rPr lang="en-IN" dirty="0" err="1"/>
              <a:t>int</a:t>
            </a:r>
            <a:r>
              <a:rPr lang="en-IN" dirty="0"/>
              <a:t>):</a:t>
            </a:r>
          </a:p>
          <a:p>
            <a:endParaRPr lang="en-IN" dirty="0"/>
          </a:p>
          <a:p>
            <a:r>
              <a:rPr lang="en-IN" dirty="0"/>
              <a:t>Education ,Environment satisfaction, Job involvement, job level, job satisfaction, </a:t>
            </a:r>
            <a:r>
              <a:rPr lang="en-IN" dirty="0" err="1"/>
              <a:t>PerformanceRating</a:t>
            </a:r>
            <a:r>
              <a:rPr lang="en-IN" dirty="0"/>
              <a:t>, </a:t>
            </a:r>
          </a:p>
          <a:p>
            <a:r>
              <a:rPr lang="en-IN" dirty="0" err="1"/>
              <a:t>RelationshipSatisfaction</a:t>
            </a:r>
            <a:r>
              <a:rPr lang="en-IN" dirty="0"/>
              <a:t>, </a:t>
            </a:r>
            <a:r>
              <a:rPr lang="en-IN" dirty="0" err="1"/>
              <a:t>StockOptionLevel</a:t>
            </a:r>
            <a:r>
              <a:rPr lang="en-IN" dirty="0"/>
              <a:t>, work life</a:t>
            </a:r>
          </a:p>
          <a:p>
            <a:endParaRPr lang="en-IN" dirty="0"/>
          </a:p>
          <a:p>
            <a:r>
              <a:rPr lang="en-IN" dirty="0"/>
              <a:t>NOTE: We changed the types of these features to object and rechecked the data types to confirm.</a:t>
            </a:r>
          </a:p>
          <a:p>
            <a:endParaRPr lang="en-IN" dirty="0"/>
          </a:p>
          <a:p>
            <a:r>
              <a:rPr lang="en-IN" dirty="0"/>
              <a:t>2.Dropped the following features:</a:t>
            </a:r>
          </a:p>
          <a:p>
            <a:endParaRPr lang="en-IN" dirty="0"/>
          </a:p>
          <a:p>
            <a:r>
              <a:rPr lang="en-IN" dirty="0" err="1"/>
              <a:t>EmployeeCount</a:t>
            </a:r>
            <a:r>
              <a:rPr lang="en-IN" dirty="0"/>
              <a:t>- It was constant (1) for all the rows</a:t>
            </a:r>
          </a:p>
          <a:p>
            <a:r>
              <a:rPr lang="en-IN" dirty="0" err="1"/>
              <a:t>EmployeeNumber</a:t>
            </a:r>
            <a:r>
              <a:rPr lang="en-IN" dirty="0"/>
              <a:t>- insignificant feature</a:t>
            </a:r>
          </a:p>
          <a:p>
            <a:r>
              <a:rPr lang="en-IN" dirty="0" err="1"/>
              <a:t>StandardHours</a:t>
            </a:r>
            <a:r>
              <a:rPr lang="en-IN" dirty="0"/>
              <a:t>- It was constant (80) for all the rows</a:t>
            </a:r>
          </a:p>
          <a:p>
            <a:r>
              <a:rPr lang="en-IN" dirty="0"/>
              <a:t>Over18- It was constant (Y) for all the rows</a:t>
            </a:r>
          </a:p>
          <a:p>
            <a:endParaRPr lang="en-IN" dirty="0"/>
          </a:p>
          <a:p>
            <a:r>
              <a:rPr lang="en-IN" dirty="0"/>
              <a:t>3.There are no missing values.</a:t>
            </a:r>
          </a:p>
          <a:p>
            <a:endParaRPr lang="en-IN" dirty="0"/>
          </a:p>
          <a:p>
            <a:r>
              <a:rPr lang="en-IN" dirty="0"/>
              <a:t>4.There were outliers for few features and few of the features were skewed. </a:t>
            </a:r>
          </a:p>
          <a:p>
            <a:r>
              <a:rPr lang="en-IN" dirty="0"/>
              <a:t>In order to treat the skewness, we did a log transformation. It treated the skewness, as well as the outliers also were treated.</a:t>
            </a:r>
          </a:p>
          <a:p>
            <a:r>
              <a:rPr lang="en-IN" dirty="0"/>
              <a:t>A very few amount of outliers remained.</a:t>
            </a:r>
          </a:p>
          <a:p>
            <a:endParaRPr lang="en-IN" dirty="0"/>
          </a:p>
        </p:txBody>
      </p:sp>
    </p:spTree>
    <p:extLst>
      <p:ext uri="{BB962C8B-B14F-4D97-AF65-F5344CB8AC3E}">
        <p14:creationId xmlns:p14="http://schemas.microsoft.com/office/powerpoint/2010/main" val="20462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p:cNvSpPr txBox="1"/>
          <p:nvPr/>
        </p:nvSpPr>
        <p:spPr>
          <a:xfrm>
            <a:off x="669701" y="425003"/>
            <a:ext cx="4644759" cy="707886"/>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EDA:</a:t>
            </a:r>
          </a:p>
        </p:txBody>
      </p:sp>
      <p:sp>
        <p:nvSpPr>
          <p:cNvPr id="3" name="TextBox 2">
            <a:extLst>
              <a:ext uri="{FF2B5EF4-FFF2-40B4-BE49-F238E27FC236}">
                <a16:creationId xmlns:a16="http://schemas.microsoft.com/office/drawing/2014/main" xmlns="" id="{496B6A12-58F0-4FDF-906F-3B7A01E7C64A}"/>
              </a:ext>
            </a:extLst>
          </p:cNvPr>
          <p:cNvSpPr txBox="1"/>
          <p:nvPr/>
        </p:nvSpPr>
        <p:spPr>
          <a:xfrm>
            <a:off x="2018464" y="996750"/>
            <a:ext cx="3676851" cy="646331"/>
          </a:xfrm>
          <a:prstGeom prst="rect">
            <a:avLst/>
          </a:prstGeom>
          <a:noFill/>
        </p:spPr>
        <p:txBody>
          <a:bodyPr wrap="square" rtlCol="0">
            <a:spAutoFit/>
          </a:bodyPr>
          <a:lstStyle/>
          <a:p>
            <a:r>
              <a:rPr lang="en-IN" b="1" dirty="0"/>
              <a:t>distribution of dependent variable</a:t>
            </a:r>
          </a:p>
          <a:p>
            <a:endParaRPr lang="en-IN" dirty="0"/>
          </a:p>
        </p:txBody>
      </p:sp>
      <p:pic>
        <p:nvPicPr>
          <p:cNvPr id="1026" name="Picture 2">
            <a:extLst>
              <a:ext uri="{FF2B5EF4-FFF2-40B4-BE49-F238E27FC236}">
                <a16:creationId xmlns:a16="http://schemas.microsoft.com/office/drawing/2014/main" xmlns="" id="{06C5478D-A7C8-44E7-A6A3-194918797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687" y="1132889"/>
            <a:ext cx="5353050" cy="4048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90676939-FB86-4996-B33C-B6A9F707DC29}"/>
              </a:ext>
            </a:extLst>
          </p:cNvPr>
          <p:cNvSpPr txBox="1"/>
          <p:nvPr/>
        </p:nvSpPr>
        <p:spPr>
          <a:xfrm>
            <a:off x="962526" y="2213811"/>
            <a:ext cx="5534161" cy="2585323"/>
          </a:xfrm>
          <a:prstGeom prst="rect">
            <a:avLst/>
          </a:prstGeom>
          <a:noFill/>
        </p:spPr>
        <p:txBody>
          <a:bodyPr wrap="square" rtlCol="0">
            <a:spAutoFit/>
          </a:bodyPr>
          <a:lstStyle/>
          <a:p>
            <a:r>
              <a:rPr lang="en-US" dirty="0"/>
              <a:t>From this we see, the no. of people who left the company is 237(16%) and no of people who stay is 1233 (83%).</a:t>
            </a:r>
          </a:p>
          <a:p>
            <a:r>
              <a:rPr lang="en-US" dirty="0"/>
              <a:t> We can see that the data is imbalanced.</a:t>
            </a:r>
          </a:p>
          <a:p>
            <a:r>
              <a:rPr lang="en-US" dirty="0"/>
              <a:t>So we need to apply some techniques: sampling(</a:t>
            </a:r>
            <a:r>
              <a:rPr lang="en-US" dirty="0" err="1"/>
              <a:t>upsampling</a:t>
            </a:r>
            <a:r>
              <a:rPr lang="en-US" dirty="0"/>
              <a:t>/smote), varying the ratio of train test split, </a:t>
            </a:r>
            <a:r>
              <a:rPr lang="en-US" dirty="0" err="1"/>
              <a:t>crossvalidation</a:t>
            </a:r>
            <a:r>
              <a:rPr lang="en-US" dirty="0"/>
              <a:t> etc.. So that the model can perform better.</a:t>
            </a:r>
          </a:p>
          <a:p>
            <a:endParaRPr lang="en-IN" dirty="0"/>
          </a:p>
        </p:txBody>
      </p:sp>
    </p:spTree>
    <p:extLst>
      <p:ext uri="{BB962C8B-B14F-4D97-AF65-F5344CB8AC3E}">
        <p14:creationId xmlns:p14="http://schemas.microsoft.com/office/powerpoint/2010/main" val="124679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E5EEB26-AB87-4C93-8059-1E6F79082884}"/>
              </a:ext>
            </a:extLst>
          </p:cNvPr>
          <p:cNvSpPr txBox="1"/>
          <p:nvPr/>
        </p:nvSpPr>
        <p:spPr>
          <a:xfrm>
            <a:off x="818148" y="346509"/>
            <a:ext cx="6083166" cy="1231106"/>
          </a:xfrm>
          <a:prstGeom prst="rect">
            <a:avLst/>
          </a:prstGeom>
          <a:noFill/>
        </p:spPr>
        <p:txBody>
          <a:bodyPr wrap="square" rtlCol="0">
            <a:spAutoFit/>
          </a:bodyPr>
          <a:lstStyle/>
          <a:p>
            <a:r>
              <a:rPr lang="en-US" sz="2000" b="1" dirty="0"/>
              <a:t>distribution of categorical dependent variables</a:t>
            </a:r>
          </a:p>
          <a:p>
            <a:endParaRPr lang="en-US" dirty="0"/>
          </a:p>
          <a:p>
            <a:r>
              <a:rPr lang="en-US" dirty="0"/>
              <a:t/>
            </a:r>
            <a:br>
              <a:rPr lang="en-US" dirty="0"/>
            </a:br>
            <a:endParaRPr lang="en-IN" dirty="0"/>
          </a:p>
        </p:txBody>
      </p:sp>
      <p:pic>
        <p:nvPicPr>
          <p:cNvPr id="2050" name="Picture 2">
            <a:extLst>
              <a:ext uri="{FF2B5EF4-FFF2-40B4-BE49-F238E27FC236}">
                <a16:creationId xmlns:a16="http://schemas.microsoft.com/office/drawing/2014/main" xmlns="" id="{6CCFC6D2-EE5E-4659-A96D-BE3989678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543" y="679562"/>
            <a:ext cx="7572057" cy="5831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45A64BC8-0F32-491B-9899-CC57129D3570}"/>
              </a:ext>
            </a:extLst>
          </p:cNvPr>
          <p:cNvSpPr txBox="1"/>
          <p:nvPr/>
        </p:nvSpPr>
        <p:spPr>
          <a:xfrm>
            <a:off x="457200" y="1493520"/>
            <a:ext cx="3454400" cy="4524315"/>
          </a:xfrm>
          <a:prstGeom prst="rect">
            <a:avLst/>
          </a:prstGeom>
          <a:noFill/>
        </p:spPr>
        <p:txBody>
          <a:bodyPr wrap="square" rtlCol="0">
            <a:spAutoFit/>
          </a:bodyPr>
          <a:lstStyle/>
          <a:p>
            <a:r>
              <a:rPr lang="en-US" dirty="0"/>
              <a:t>From the plots, we see 'over 18' column has only 1 value, so it is not having any impact on the attrition , hence we can drop that column.</a:t>
            </a:r>
          </a:p>
          <a:p>
            <a:endParaRPr lang="en-US" dirty="0"/>
          </a:p>
          <a:p>
            <a:r>
              <a:rPr lang="en-US" dirty="0"/>
              <a:t>In business travel, the no of people who travel rarely is more than other categories.</a:t>
            </a:r>
          </a:p>
          <a:p>
            <a:endParaRPr lang="en-US" dirty="0"/>
          </a:p>
          <a:p>
            <a:r>
              <a:rPr lang="en-US" dirty="0"/>
              <a:t>More no of people are in R&amp;D compared to sales and HR.</a:t>
            </a:r>
          </a:p>
          <a:p>
            <a:endParaRPr lang="en-US" dirty="0"/>
          </a:p>
          <a:p>
            <a:r>
              <a:rPr lang="en-US" dirty="0"/>
              <a:t>Most of the </a:t>
            </a:r>
            <a:r>
              <a:rPr lang="en-US" dirty="0" err="1"/>
              <a:t>employess</a:t>
            </a:r>
            <a:r>
              <a:rPr lang="en-US" dirty="0"/>
              <a:t> have life sciences/ medical background</a:t>
            </a:r>
          </a:p>
          <a:p>
            <a:endParaRPr lang="en-IN" dirty="0"/>
          </a:p>
        </p:txBody>
      </p:sp>
    </p:spTree>
    <p:extLst>
      <p:ext uri="{BB962C8B-B14F-4D97-AF65-F5344CB8AC3E}">
        <p14:creationId xmlns:p14="http://schemas.microsoft.com/office/powerpoint/2010/main" val="296112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6915AC-3AD0-42AC-9DBF-035381D0E988}"/>
              </a:ext>
            </a:extLst>
          </p:cNvPr>
          <p:cNvSpPr txBox="1"/>
          <p:nvPr/>
        </p:nvSpPr>
        <p:spPr>
          <a:xfrm>
            <a:off x="426720" y="467360"/>
            <a:ext cx="8351520" cy="738664"/>
          </a:xfrm>
          <a:prstGeom prst="rect">
            <a:avLst/>
          </a:prstGeom>
          <a:noFill/>
        </p:spPr>
        <p:txBody>
          <a:bodyPr wrap="square" rtlCol="0">
            <a:spAutoFit/>
          </a:bodyPr>
          <a:lstStyle/>
          <a:p>
            <a:r>
              <a:rPr lang="en-US" sz="2400" b="1" dirty="0"/>
              <a:t>distribution of independent numerical variables</a:t>
            </a:r>
          </a:p>
          <a:p>
            <a:endParaRPr lang="en-IN" dirty="0"/>
          </a:p>
        </p:txBody>
      </p:sp>
      <p:pic>
        <p:nvPicPr>
          <p:cNvPr id="3074" name="Picture 2">
            <a:extLst>
              <a:ext uri="{FF2B5EF4-FFF2-40B4-BE49-F238E27FC236}">
                <a16:creationId xmlns:a16="http://schemas.microsoft.com/office/drawing/2014/main" xmlns="" id="{B6C23CC4-5023-443F-A4BB-E73BDA7EF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683" y="934720"/>
            <a:ext cx="5796597" cy="56782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2E8A0818-E0DB-4421-9261-1C95AEB212D4}"/>
              </a:ext>
            </a:extLst>
          </p:cNvPr>
          <p:cNvSpPr txBox="1"/>
          <p:nvPr/>
        </p:nvSpPr>
        <p:spPr>
          <a:xfrm>
            <a:off x="629920" y="1077858"/>
            <a:ext cx="4389120" cy="5632311"/>
          </a:xfrm>
          <a:prstGeom prst="rect">
            <a:avLst/>
          </a:prstGeom>
          <a:noFill/>
        </p:spPr>
        <p:txBody>
          <a:bodyPr wrap="square" rtlCol="0">
            <a:spAutoFit/>
          </a:bodyPr>
          <a:lstStyle/>
          <a:p>
            <a:r>
              <a:rPr lang="en-US" dirty="0"/>
              <a:t>From this we see 'employee </a:t>
            </a:r>
            <a:r>
              <a:rPr lang="en-US" dirty="0" err="1"/>
              <a:t>count','standard</a:t>
            </a:r>
            <a:r>
              <a:rPr lang="en-US" dirty="0"/>
              <a:t> hours' can be dropped as they have one value for all rows. Also 'employee number' is not useful</a:t>
            </a:r>
          </a:p>
          <a:p>
            <a:endParaRPr lang="en-US" dirty="0"/>
          </a:p>
          <a:p>
            <a:r>
              <a:rPr lang="en-US" dirty="0"/>
              <a:t>From the plots we see that some variables are skewed and we need to apply transformations</a:t>
            </a:r>
          </a:p>
          <a:p>
            <a:endParaRPr lang="en-US" dirty="0"/>
          </a:p>
          <a:p>
            <a:r>
              <a:rPr lang="en-US" dirty="0"/>
              <a:t>From plots we see that monthly income is skewed, reason could be most of the employees are in lower level and there are few people in higher levels</a:t>
            </a:r>
          </a:p>
          <a:p>
            <a:endParaRPr lang="en-US" dirty="0"/>
          </a:p>
          <a:p>
            <a:r>
              <a:rPr lang="en-US" dirty="0"/>
              <a:t>Also percent salary hike is skewed, which indicates mean salary hike % is low.</a:t>
            </a:r>
          </a:p>
          <a:p>
            <a:endParaRPr lang="en-US" dirty="0"/>
          </a:p>
          <a:p>
            <a:r>
              <a:rPr lang="en-US" dirty="0"/>
              <a:t>Age is normally distributed, the average age of employee is 35yrs.</a:t>
            </a:r>
          </a:p>
          <a:p>
            <a:endParaRPr lang="en-IN" dirty="0"/>
          </a:p>
        </p:txBody>
      </p:sp>
    </p:spTree>
    <p:extLst>
      <p:ext uri="{BB962C8B-B14F-4D97-AF65-F5344CB8AC3E}">
        <p14:creationId xmlns:p14="http://schemas.microsoft.com/office/powerpoint/2010/main" val="329181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9D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C8168D6F-CBA6-405B-96E5-6759A32C1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54" y="822960"/>
            <a:ext cx="7152788" cy="5516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2D8888B5-2136-483A-9818-F2FB1FB1486C}"/>
              </a:ext>
            </a:extLst>
          </p:cNvPr>
          <p:cNvSpPr txBox="1"/>
          <p:nvPr/>
        </p:nvSpPr>
        <p:spPr>
          <a:xfrm>
            <a:off x="406400" y="1595120"/>
            <a:ext cx="3850640" cy="2862322"/>
          </a:xfrm>
          <a:prstGeom prst="rect">
            <a:avLst/>
          </a:prstGeom>
          <a:noFill/>
        </p:spPr>
        <p:txBody>
          <a:bodyPr wrap="square" rtlCol="0">
            <a:spAutoFit/>
          </a:bodyPr>
          <a:lstStyle/>
          <a:p>
            <a:r>
              <a:rPr lang="en-US" dirty="0"/>
              <a:t>From this we see how the variables are changing with respect to the target column.</a:t>
            </a:r>
          </a:p>
          <a:p>
            <a:r>
              <a:rPr lang="en-US" dirty="0" err="1"/>
              <a:t>eg</a:t>
            </a:r>
            <a:r>
              <a:rPr lang="en-US" dirty="0"/>
              <a:t> : For age, the average age of people who leave the company is less than the average age of people who stay, which might mean older employees tend to stay in the company and younger people might search for new opportunities.</a:t>
            </a:r>
          </a:p>
        </p:txBody>
      </p:sp>
      <p:sp>
        <p:nvSpPr>
          <p:cNvPr id="3" name="TextBox 2">
            <a:extLst>
              <a:ext uri="{FF2B5EF4-FFF2-40B4-BE49-F238E27FC236}">
                <a16:creationId xmlns:a16="http://schemas.microsoft.com/office/drawing/2014/main" xmlns="" id="{FC9637DE-A1FE-4074-80DE-8C8654D89017}"/>
              </a:ext>
            </a:extLst>
          </p:cNvPr>
          <p:cNvSpPr txBox="1"/>
          <p:nvPr/>
        </p:nvSpPr>
        <p:spPr>
          <a:xfrm>
            <a:off x="406400" y="538480"/>
            <a:ext cx="4216400" cy="738664"/>
          </a:xfrm>
          <a:prstGeom prst="rect">
            <a:avLst/>
          </a:prstGeom>
          <a:noFill/>
        </p:spPr>
        <p:txBody>
          <a:bodyPr wrap="square" rtlCol="0">
            <a:spAutoFit/>
          </a:bodyPr>
          <a:lstStyle/>
          <a:p>
            <a:r>
              <a:rPr lang="en-IN" sz="2400" b="1" dirty="0"/>
              <a:t>bivariate analysis</a:t>
            </a:r>
          </a:p>
          <a:p>
            <a:endParaRPr lang="en-IN" dirty="0"/>
          </a:p>
        </p:txBody>
      </p:sp>
    </p:spTree>
    <p:extLst>
      <p:ext uri="{BB962C8B-B14F-4D97-AF65-F5344CB8AC3E}">
        <p14:creationId xmlns:p14="http://schemas.microsoft.com/office/powerpoint/2010/main" val="3869229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1024</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das</dc:creator>
  <cp:lastModifiedBy>jasmine das</cp:lastModifiedBy>
  <cp:revision>18</cp:revision>
  <dcterms:created xsi:type="dcterms:W3CDTF">2020-01-08T13:05:06Z</dcterms:created>
  <dcterms:modified xsi:type="dcterms:W3CDTF">2020-01-09T05:21:18Z</dcterms:modified>
</cp:coreProperties>
</file>