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Nunito"/>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How does one recreate a classic arcade game, without losing that charm which made it popular so many years ago?</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rPr lang="en" sz="1400"/>
              <a:t>SEM 60</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Reimagining, modernizing, today's standards, without losing its identity</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Showcase product  -  Share original visions  -  explain process  - reflect on the journey</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Four colleagues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65474d4df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65474d4df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blabalbla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65474d4d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65474d4d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speaker, scene transition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64fe0ec1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64fe0ec1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-we had the requirements in the backlog</a:t>
            </a:r>
            <a:endParaRPr sz="1200"/>
          </a:p>
          <a:p>
            <a:pPr indent="0" lvl="0" marL="0" rtl="0" algn="l">
              <a:lnSpc>
                <a:spcPct val="115000"/>
              </a:lnSpc>
              <a:spcBef>
                <a:spcPts val="0"/>
              </a:spcBef>
              <a:spcAft>
                <a:spcPts val="0"/>
              </a:spcAft>
              <a:buNone/>
            </a:pPr>
            <a:r>
              <a:rPr lang="en" sz="1200"/>
              <a:t>-every 2 weeks chose tasks from there to work on</a:t>
            </a:r>
            <a:endParaRPr sz="1200"/>
          </a:p>
          <a:p>
            <a:pPr indent="0" lvl="0" marL="0" rtl="0" algn="l">
              <a:lnSpc>
                <a:spcPct val="115000"/>
              </a:lnSpc>
              <a:spcBef>
                <a:spcPts val="0"/>
              </a:spcBef>
              <a:spcAft>
                <a:spcPts val="0"/>
              </a:spcAft>
              <a:buNone/>
            </a:pPr>
            <a:r>
              <a:rPr lang="en" sz="1200"/>
              <a:t>-at the end we reflected on the 2 weeks</a:t>
            </a:r>
            <a:endParaRPr sz="1200"/>
          </a:p>
          <a:p>
            <a:pPr indent="0" lvl="0" marL="0" rtl="0" algn="l">
              <a:lnSpc>
                <a:spcPct val="115000"/>
              </a:lnSpc>
              <a:spcBef>
                <a:spcPts val="0"/>
              </a:spcBef>
              <a:spcAft>
                <a:spcPts val="0"/>
              </a:spcAft>
              <a:buNone/>
            </a:pPr>
            <a:r>
              <a:rPr lang="en" sz="1200"/>
              <a:t>-had a working version</a:t>
            </a:r>
            <a:endParaRPr sz="1200"/>
          </a:p>
          <a:p>
            <a:pPr indent="0" lvl="0" marL="0" rtl="0" algn="l">
              <a:lnSpc>
                <a:spcPct val="115000"/>
              </a:lnSpc>
              <a:spcBef>
                <a:spcPts val="0"/>
              </a:spcBef>
              <a:spcAft>
                <a:spcPts val="0"/>
              </a:spcAft>
              <a:buNone/>
            </a:pPr>
            <a:r>
              <a:rPr lang="en" sz="1200"/>
              <a:t>-then we started again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64fe0ec1e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64fe0ec1e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-visualisation of the progress, of tasks</a:t>
            </a:r>
            <a:endParaRPr/>
          </a:p>
          <a:p>
            <a:pPr indent="0" lvl="0" marL="0" rtl="0" algn="l">
              <a:spcBef>
                <a:spcPts val="0"/>
              </a:spcBef>
              <a:spcAft>
                <a:spcPts val="0"/>
              </a:spcAft>
              <a:buNone/>
            </a:pPr>
            <a:r>
              <a:rPr lang="en"/>
              <a:t>-can see what everyone is working 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68ae24d4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68ae24d4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1200"/>
              <a:t>In the sprint backlog we have all the tasks that we are aiming to do in the following 2 weeks</a:t>
            </a:r>
            <a:endParaRPr sz="1200"/>
          </a:p>
          <a:p>
            <a:pPr indent="0" lvl="0" marL="0" rtl="0" algn="l">
              <a:spcBef>
                <a:spcPts val="0"/>
              </a:spcBef>
              <a:spcAft>
                <a:spcPts val="0"/>
              </a:spcAft>
              <a:buNone/>
            </a:pPr>
            <a:r>
              <a:rPr lang="en" sz="1200"/>
              <a:t>-Then we have the Doing category, here we can see what is currently being worked on</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68ae24d4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68ae24d4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1200"/>
              <a:t> After that a task goes into Testing, where, it is currently being tested</a:t>
            </a:r>
            <a:endParaRPr sz="1200"/>
          </a:p>
          <a:p>
            <a:pPr indent="0" lvl="0" marL="0" rtl="0" algn="l">
              <a:spcBef>
                <a:spcPts val="0"/>
              </a:spcBef>
              <a:spcAft>
                <a:spcPts val="0"/>
              </a:spcAft>
              <a:buNone/>
            </a:pPr>
            <a:r>
              <a:rPr lang="en" sz="1200"/>
              <a:t>-and then it needs to be Reviewed</a:t>
            </a:r>
            <a:endParaRPr sz="1200"/>
          </a:p>
          <a:p>
            <a:pPr indent="0" lvl="0" marL="0" rtl="0" algn="l">
              <a:spcBef>
                <a:spcPts val="0"/>
              </a:spcBef>
              <a:spcAft>
                <a:spcPts val="0"/>
              </a:spcAft>
              <a:buNone/>
            </a:pPr>
            <a:r>
              <a:rPr lang="en" sz="1200"/>
              <a:t>-If after the review it is concluded that everything works well, the issue is then closed, the task is done.</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64fe0ec1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64fe0ec1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you can see what our game looked like at the end of each iteration</a:t>
            </a:r>
            <a:endParaRPr/>
          </a:p>
          <a:p>
            <a:pPr indent="0" lvl="0" marL="0" rtl="0" algn="l">
              <a:spcBef>
                <a:spcPts val="0"/>
              </a:spcBef>
              <a:spcAft>
                <a:spcPts val="0"/>
              </a:spcAft>
              <a:buNone/>
            </a:pPr>
            <a:r>
              <a:rPr lang="en"/>
              <a:t>-1: </a:t>
            </a:r>
            <a:r>
              <a:rPr lang="en" sz="1200"/>
              <a:t>at the beginning we only had a few basic elements</a:t>
            </a:r>
            <a:br>
              <a:rPr lang="en" sz="1200"/>
            </a:br>
            <a:r>
              <a:rPr lang="en" sz="1200"/>
              <a:t>-2: added more functionality, like the player’s life and different sizes of  asteroids</a:t>
            </a:r>
            <a:br>
              <a:rPr lang="en" sz="1200"/>
            </a:br>
            <a:r>
              <a:rPr lang="en" sz="1200"/>
              <a:t>-3: final, complete product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64fe0ec1e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64fe0ec1e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1200"/>
              <a:t>SCRUM made our development process smoother</a:t>
            </a:r>
            <a:endParaRPr sz="1200"/>
          </a:p>
          <a:p>
            <a:pPr indent="0" lvl="0" marL="0" rtl="0" algn="l">
              <a:spcBef>
                <a:spcPts val="0"/>
              </a:spcBef>
              <a:spcAft>
                <a:spcPts val="0"/>
              </a:spcAft>
              <a:buNone/>
            </a:pPr>
            <a:r>
              <a:rPr lang="en" sz="1200"/>
              <a:t>-1: even the first prototype already resembled an Asteroid game</a:t>
            </a:r>
            <a:br>
              <a:rPr lang="en" sz="1200"/>
            </a:br>
            <a:r>
              <a:rPr lang="en" sz="1200"/>
              <a:t>-2: didn’t have to test a massive codebase at the very end of the process</a:t>
            </a:r>
            <a:endParaRPr sz="1200"/>
          </a:p>
          <a:p>
            <a:pPr indent="0" lvl="0" marL="0" rtl="0" algn="l">
              <a:spcBef>
                <a:spcPts val="0"/>
              </a:spcBef>
              <a:spcAft>
                <a:spcPts val="0"/>
              </a:spcAft>
              <a:buNone/>
            </a:pPr>
            <a:r>
              <a:rPr lang="en" sz="1200"/>
              <a:t>-3: found bugs or we realised that refactoring is needed because of poor choices made at the beginning -&gt; easy to make the necessary changes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64fe0ec1e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64fe0ec1e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very eager to build the game, so started coding, didn’t think about structure, architecture</a:t>
            </a:r>
            <a:endParaRPr/>
          </a:p>
          <a:p>
            <a:pPr indent="0" lvl="0" marL="0" rtl="0" algn="l">
              <a:spcBef>
                <a:spcPts val="0"/>
              </a:spcBef>
              <a:spcAft>
                <a:spcPts val="0"/>
              </a:spcAft>
              <a:buNone/>
            </a:pPr>
            <a:r>
              <a:rPr lang="en"/>
              <a:t>-</a:t>
            </a:r>
            <a:r>
              <a:rPr lang="en" sz="1200"/>
              <a:t>At the beginning we didn’t have enough work for 2 weeks, some tasks overlapped</a:t>
            </a:r>
            <a:endParaRPr sz="1200"/>
          </a:p>
          <a:p>
            <a:pPr indent="0" lvl="0" marL="0" rtl="0" algn="l">
              <a:spcBef>
                <a:spcPts val="0"/>
              </a:spcBef>
              <a:spcAft>
                <a:spcPts val="0"/>
              </a:spcAft>
              <a:buNone/>
            </a:pPr>
            <a:r>
              <a:rPr lang="en" sz="1200"/>
              <a:t>- Didn’t start testing early enough so we caught some bugs too late</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64fe0ec1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64fe0ec1e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1200"/>
              <a:t>made a rule: only well tested code could be submitted</a:t>
            </a:r>
            <a:endParaRPr sz="1200"/>
          </a:p>
          <a:p>
            <a:pPr indent="0" lvl="0" marL="0" rtl="0" algn="l">
              <a:spcBef>
                <a:spcPts val="0"/>
              </a:spcBef>
              <a:spcAft>
                <a:spcPts val="0"/>
              </a:spcAft>
              <a:buNone/>
            </a:pPr>
            <a:r>
              <a:rPr lang="en" sz="1200"/>
              <a:t>-came up with more tasks so surely everyone had something to work on, divided them</a:t>
            </a:r>
            <a:endParaRPr sz="1200"/>
          </a:p>
          <a:p>
            <a:pPr indent="0" lvl="0" marL="0" rtl="0" algn="l">
              <a:spcBef>
                <a:spcPts val="0"/>
              </a:spcBef>
              <a:spcAft>
                <a:spcPts val="0"/>
              </a:spcAft>
              <a:buNone/>
            </a:pPr>
            <a:r>
              <a:rPr lang="en" sz="1200"/>
              <a:t>-clearer descriptions -&gt; there was no room left for confusions</a:t>
            </a:r>
            <a:endParaRPr sz="1200"/>
          </a:p>
          <a:p>
            <a:pPr indent="0" lvl="0" marL="0" rtl="0" algn="l">
              <a:spcBef>
                <a:spcPts val="0"/>
              </a:spcBef>
              <a:spcAft>
                <a:spcPts val="0"/>
              </a:spcAft>
              <a:buNone/>
            </a:pPr>
            <a:r>
              <a:rPr lang="en" sz="1200"/>
              <a:t>-for future projects: plan the architecture of the game and the overall structure of it before starting to code</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d6bc546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d6bc546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TALK NOTES:</a:t>
            </a:r>
            <a:endParaRPr sz="1400"/>
          </a:p>
          <a:p>
            <a:pPr indent="-317500" lvl="0" marL="457200" rtl="0" algn="l">
              <a:spcBef>
                <a:spcPts val="0"/>
              </a:spcBef>
              <a:spcAft>
                <a:spcPts val="0"/>
              </a:spcAft>
              <a:buSzPts val="1400"/>
              <a:buChar char="-"/>
            </a:pPr>
            <a:r>
              <a:rPr lang="en" sz="1400"/>
              <a:t>Start things off, we will provide you with the historical context about asteroids.</a:t>
            </a:r>
            <a:endParaRPr sz="1400"/>
          </a:p>
          <a:p>
            <a:pPr indent="-317500" lvl="0" marL="457200" rtl="0" algn="l">
              <a:spcBef>
                <a:spcPts val="0"/>
              </a:spcBef>
              <a:spcAft>
                <a:spcPts val="0"/>
              </a:spcAft>
              <a:buSzPts val="1400"/>
              <a:buChar char="-"/>
            </a:pPr>
            <a:r>
              <a:rPr lang="en" sz="1400"/>
              <a:t>Guide you through the development process</a:t>
            </a:r>
            <a:endParaRPr sz="1400"/>
          </a:p>
          <a:p>
            <a:pPr indent="-317500" lvl="0" marL="457200" rtl="0" algn="l">
              <a:spcBef>
                <a:spcPts val="0"/>
              </a:spcBef>
              <a:spcAft>
                <a:spcPts val="0"/>
              </a:spcAft>
              <a:buSzPts val="1400"/>
              <a:buChar char="-"/>
            </a:pPr>
            <a:r>
              <a:rPr lang="en" sz="1400"/>
              <a:t>and explain the implementation of some features.</a:t>
            </a:r>
            <a:endParaRPr sz="1400"/>
          </a:p>
          <a:p>
            <a:pPr indent="-317500" lvl="0" marL="457200" rtl="0" algn="l">
              <a:spcBef>
                <a:spcPts val="0"/>
              </a:spcBef>
              <a:spcAft>
                <a:spcPts val="0"/>
              </a:spcAft>
              <a:buSzPts val="1400"/>
              <a:buChar char="-"/>
            </a:pPr>
            <a:r>
              <a:rPr lang="en" sz="1400"/>
              <a:t>Followed by a quick demonstration and </a:t>
            </a:r>
            <a:endParaRPr sz="1400"/>
          </a:p>
          <a:p>
            <a:pPr indent="-317500" lvl="0" marL="457200" rtl="0" algn="l">
              <a:spcBef>
                <a:spcPts val="0"/>
              </a:spcBef>
              <a:spcAft>
                <a:spcPts val="0"/>
              </a:spcAft>
              <a:buSzPts val="1400"/>
              <a:buChar char="-"/>
            </a:pPr>
            <a:r>
              <a:rPr lang="en" sz="1400"/>
              <a:t>As to then briefly discuss what makes it unique, </a:t>
            </a:r>
            <a:endParaRPr sz="1400"/>
          </a:p>
          <a:p>
            <a:pPr indent="-317500" lvl="0" marL="457200" rtl="0" algn="l">
              <a:spcBef>
                <a:spcPts val="0"/>
              </a:spcBef>
              <a:spcAft>
                <a:spcPts val="0"/>
              </a:spcAft>
              <a:buSzPts val="1400"/>
              <a:buChar char="-"/>
            </a:pPr>
            <a:r>
              <a:rPr lang="en" sz="1400"/>
              <a:t>as well as future plans and reflect</a:t>
            </a:r>
            <a:endParaRPr sz="1400"/>
          </a:p>
          <a:p>
            <a:pPr indent="-317500" lvl="0" marL="457200" rtl="0" algn="l">
              <a:spcBef>
                <a:spcPts val="0"/>
              </a:spcBef>
              <a:spcAft>
                <a:spcPts val="0"/>
              </a:spcAft>
              <a:buSzPts val="1400"/>
              <a:buChar char="-"/>
            </a:pPr>
            <a:r>
              <a:rPr lang="en" sz="1400"/>
              <a:t>Around 15 minutes, feedback / ask questions</a:t>
            </a:r>
            <a:endParaRPr sz="1400"/>
          </a:p>
          <a:p>
            <a:pPr indent="-317500" lvl="0" marL="457200" rtl="0" algn="l">
              <a:spcBef>
                <a:spcPts val="0"/>
              </a:spcBef>
              <a:spcAft>
                <a:spcPts val="0"/>
              </a:spcAft>
              <a:buSzPts val="1400"/>
              <a:buChar char="-"/>
            </a:pPr>
            <a:r>
              <a:rPr lang="en" sz="1400"/>
              <a:t>Now, I would like to welcome forward Jasmine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dd1011cc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dd1011cc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speaker, scene transition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Having seen our development process and why our game is unique, I will illustrate some of the inner workings of the product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dd1011cc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dd1011cc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a:t>
            </a:r>
            <a:endParaRPr/>
          </a:p>
          <a:p>
            <a:pPr indent="-298450" lvl="0" marL="457200" rtl="0" algn="l">
              <a:spcBef>
                <a:spcPts val="0"/>
              </a:spcBef>
              <a:spcAft>
                <a:spcPts val="0"/>
              </a:spcAft>
              <a:buSzPts val="1100"/>
              <a:buChar char="-"/>
            </a:pPr>
            <a:r>
              <a:rPr lang="en"/>
              <a:t>Salted hash password</a:t>
            </a:r>
            <a:endParaRPr/>
          </a:p>
          <a:p>
            <a:pPr indent="-298450" lvl="1" marL="914400" rtl="0" algn="l">
              <a:spcBef>
                <a:spcPts val="0"/>
              </a:spcBef>
              <a:spcAft>
                <a:spcPts val="0"/>
              </a:spcAft>
              <a:buSzPts val="1100"/>
              <a:buChar char="-"/>
            </a:pPr>
            <a:r>
              <a:rPr lang="en"/>
              <a:t>random bits are salt</a:t>
            </a:r>
            <a:endParaRPr/>
          </a:p>
          <a:p>
            <a:pPr indent="-298450" lvl="1" marL="914400" rtl="0" algn="l">
              <a:spcBef>
                <a:spcPts val="0"/>
              </a:spcBef>
              <a:spcAft>
                <a:spcPts val="0"/>
              </a:spcAft>
              <a:buSzPts val="1100"/>
              <a:buChar char="-"/>
            </a:pPr>
            <a:r>
              <a:rPr lang="en"/>
              <a:t>HP = H( salt . password)</a:t>
            </a:r>
            <a:endParaRPr/>
          </a:p>
          <a:p>
            <a:pPr indent="-298450" lvl="0" marL="457200" rtl="0" algn="l">
              <a:spcBef>
                <a:spcPts val="0"/>
              </a:spcBef>
              <a:spcAft>
                <a:spcPts val="0"/>
              </a:spcAft>
              <a:buSzPts val="1100"/>
              <a:buChar char="-"/>
            </a:pPr>
            <a:r>
              <a:rPr lang="en"/>
              <a:t>Lockout</a:t>
            </a:r>
            <a:endParaRPr/>
          </a:p>
          <a:p>
            <a:pPr indent="-298450" lvl="0" marL="457200" rtl="0" algn="l">
              <a:spcBef>
                <a:spcPts val="0"/>
              </a:spcBef>
              <a:spcAft>
                <a:spcPts val="0"/>
              </a:spcAft>
              <a:buSzPts val="1100"/>
              <a:buChar char="-"/>
            </a:pPr>
            <a:r>
              <a:rPr lang="en"/>
              <a:t>Alias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dd1011cc3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dd1011cc3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Controls:</a:t>
            </a:r>
            <a:endParaRPr/>
          </a:p>
          <a:p>
            <a:pPr indent="-298450" lvl="0" marL="457200" rtl="0" algn="l">
              <a:spcBef>
                <a:spcPts val="0"/>
              </a:spcBef>
              <a:spcAft>
                <a:spcPts val="0"/>
              </a:spcAft>
              <a:buSzPts val="1100"/>
              <a:buChar char="-"/>
            </a:pPr>
            <a:r>
              <a:rPr lang="en"/>
              <a:t>Arrow keys &amp; space to fire</a:t>
            </a:r>
            <a:endParaRPr/>
          </a:p>
          <a:p>
            <a:pPr indent="-298450" lvl="1" marL="914400" rtl="0" algn="l">
              <a:spcBef>
                <a:spcPts val="0"/>
              </a:spcBef>
              <a:spcAft>
                <a:spcPts val="0"/>
              </a:spcAft>
              <a:buSzPts val="1100"/>
              <a:buChar char="-"/>
            </a:pPr>
            <a:r>
              <a:rPr lang="en"/>
              <a:t>Most intuitive</a:t>
            </a:r>
            <a:endParaRPr/>
          </a:p>
          <a:p>
            <a:pPr indent="-298450" lvl="0" marL="457200" rtl="0" algn="l">
              <a:spcBef>
                <a:spcPts val="0"/>
              </a:spcBef>
              <a:spcAft>
                <a:spcPts val="0"/>
              </a:spcAft>
              <a:buSzPts val="1100"/>
              <a:buChar char="-"/>
            </a:pPr>
            <a:r>
              <a:rPr lang="en"/>
              <a:t>Teleport</a:t>
            </a:r>
            <a:endParaRPr/>
          </a:p>
          <a:p>
            <a:pPr indent="-298450" lvl="1" marL="914400" rtl="0" algn="l">
              <a:spcBef>
                <a:spcPts val="0"/>
              </a:spcBef>
              <a:spcAft>
                <a:spcPts val="0"/>
              </a:spcAft>
              <a:buSzPts val="1100"/>
              <a:buChar char="-"/>
            </a:pPr>
            <a:r>
              <a:rPr lang="en"/>
              <a:t>Adds interesting extra mechanic</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dde6aaa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dde6aaa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Different sizes and speeds</a:t>
            </a:r>
            <a:endParaRPr/>
          </a:p>
          <a:p>
            <a:pPr indent="-298450" lvl="0" marL="457200" rtl="0" algn="l">
              <a:spcBef>
                <a:spcPts val="0"/>
              </a:spcBef>
              <a:spcAft>
                <a:spcPts val="0"/>
              </a:spcAft>
              <a:buSzPts val="1100"/>
              <a:buChar char="-"/>
            </a:pPr>
            <a:r>
              <a:rPr lang="en"/>
              <a:t>Different scores</a:t>
            </a:r>
            <a:endParaRPr/>
          </a:p>
          <a:p>
            <a:pPr indent="-298450" lvl="0" marL="457200" rtl="0" algn="l">
              <a:spcBef>
                <a:spcPts val="0"/>
              </a:spcBef>
              <a:spcAft>
                <a:spcPts val="0"/>
              </a:spcAft>
              <a:buSzPts val="1100"/>
              <a:buChar char="-"/>
            </a:pPr>
            <a:r>
              <a:rPr lang="en"/>
              <a:t>They split</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dde6aaa8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dde6aaa8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Lasers</a:t>
            </a:r>
            <a:endParaRPr/>
          </a:p>
          <a:p>
            <a:pPr indent="-298450" lvl="0" marL="457200" rtl="0" algn="l">
              <a:spcBef>
                <a:spcPts val="0"/>
              </a:spcBef>
              <a:spcAft>
                <a:spcPts val="0"/>
              </a:spcAft>
              <a:buSzPts val="1100"/>
              <a:buChar char="-"/>
            </a:pPr>
            <a:r>
              <a:rPr lang="en"/>
              <a:t>Player wrap</a:t>
            </a:r>
            <a:endParaRPr/>
          </a:p>
          <a:p>
            <a:pPr indent="-298450" lvl="0" marL="457200" rtl="0" algn="l">
              <a:spcBef>
                <a:spcPts val="0"/>
              </a:spcBef>
              <a:spcAft>
                <a:spcPts val="0"/>
              </a:spcAft>
              <a:buSzPts val="1100"/>
              <a:buChar char="-"/>
            </a:pPr>
            <a:r>
              <a:rPr lang="en"/>
              <a:t>Ufo no wrap</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65474d4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65474d4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Thanks Nathan for that in depth look into some of our game mechanics, now let’s see them in action!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Now that you’ve seen our game in action Jasmine will tell you why our game is unique. Jasmine:..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Demo:</a:t>
            </a:r>
            <a:endParaRPr sz="1200"/>
          </a:p>
          <a:p>
            <a:pPr indent="0" lvl="0" marL="0" rtl="0" algn="l">
              <a:lnSpc>
                <a:spcPct val="115000"/>
              </a:lnSpc>
              <a:spcBef>
                <a:spcPts val="0"/>
              </a:spcBef>
              <a:spcAft>
                <a:spcPts val="0"/>
              </a:spcAft>
              <a:buNone/>
            </a:pPr>
            <a:r>
              <a:rPr lang="en" sz="1200"/>
              <a:t>Show register, go back to login and login.</a:t>
            </a:r>
            <a:endParaRPr sz="1200"/>
          </a:p>
          <a:p>
            <a:pPr indent="0" lvl="0" marL="0" rtl="0" algn="l">
              <a:lnSpc>
                <a:spcPct val="115000"/>
              </a:lnSpc>
              <a:spcBef>
                <a:spcPts val="0"/>
              </a:spcBef>
              <a:spcAft>
                <a:spcPts val="0"/>
              </a:spcAft>
              <a:buNone/>
            </a:pPr>
            <a:r>
              <a:rPr lang="en" sz="1200"/>
              <a:t>Show leaderboard.</a:t>
            </a:r>
            <a:endParaRPr sz="1200"/>
          </a:p>
          <a:p>
            <a:pPr indent="0" lvl="0" marL="0" rtl="0" algn="l">
              <a:lnSpc>
                <a:spcPct val="115000"/>
              </a:lnSpc>
              <a:spcBef>
                <a:spcPts val="0"/>
              </a:spcBef>
              <a:spcAft>
                <a:spcPts val="0"/>
              </a:spcAft>
              <a:buNone/>
            </a:pPr>
            <a:r>
              <a:rPr lang="en" sz="1200"/>
              <a:t>Mention store is still in development.</a:t>
            </a:r>
            <a:endParaRPr sz="1200"/>
          </a:p>
          <a:p>
            <a:pPr indent="0" lvl="0" marL="0" rtl="0" algn="l">
              <a:lnSpc>
                <a:spcPct val="115000"/>
              </a:lnSpc>
              <a:spcBef>
                <a:spcPts val="0"/>
              </a:spcBef>
              <a:spcAft>
                <a:spcPts val="0"/>
              </a:spcAft>
              <a:buNone/>
            </a:pPr>
            <a:r>
              <a:rPr lang="en" sz="1200"/>
              <a:t>Play the game:</a:t>
            </a:r>
            <a:endParaRPr sz="1200"/>
          </a:p>
          <a:p>
            <a:pPr indent="0" lvl="0" marL="0" rtl="0" algn="l">
              <a:lnSpc>
                <a:spcPct val="115000"/>
              </a:lnSpc>
              <a:spcBef>
                <a:spcPts val="0"/>
              </a:spcBef>
              <a:spcAft>
                <a:spcPts val="0"/>
              </a:spcAft>
              <a:buNone/>
            </a:pPr>
            <a:r>
              <a:rPr lang="en" sz="1200"/>
              <a:t>	Move around a bit</a:t>
            </a:r>
            <a:endParaRPr sz="1200"/>
          </a:p>
          <a:p>
            <a:pPr indent="0" lvl="0" marL="0" rtl="0" algn="l">
              <a:lnSpc>
                <a:spcPct val="115000"/>
              </a:lnSpc>
              <a:spcBef>
                <a:spcPts val="0"/>
              </a:spcBef>
              <a:spcAft>
                <a:spcPts val="0"/>
              </a:spcAft>
              <a:buNone/>
            </a:pPr>
            <a:r>
              <a:rPr lang="en" sz="1200"/>
              <a:t>	Shoot</a:t>
            </a:r>
            <a:endParaRPr sz="1200"/>
          </a:p>
          <a:p>
            <a:pPr indent="0" lvl="0" marL="0" rtl="0" algn="l">
              <a:lnSpc>
                <a:spcPct val="115000"/>
              </a:lnSpc>
              <a:spcBef>
                <a:spcPts val="0"/>
              </a:spcBef>
              <a:spcAft>
                <a:spcPts val="0"/>
              </a:spcAft>
              <a:buNone/>
            </a:pPr>
            <a:r>
              <a:rPr lang="en" sz="1200"/>
              <a:t>	Hostiles</a:t>
            </a:r>
            <a:endParaRPr sz="1200"/>
          </a:p>
          <a:p>
            <a:pPr indent="0" lvl="0" marL="0" rtl="0" algn="l">
              <a:lnSpc>
                <a:spcPct val="115000"/>
              </a:lnSpc>
              <a:spcBef>
                <a:spcPts val="0"/>
              </a:spcBef>
              <a:spcAft>
                <a:spcPts val="0"/>
              </a:spcAft>
              <a:buNone/>
            </a:pPr>
            <a:r>
              <a:rPr lang="en" sz="1200"/>
              <a:t>	Die to show shield</a:t>
            </a:r>
            <a:endParaRPr sz="1200"/>
          </a:p>
          <a:p>
            <a:pPr indent="0" lvl="0" marL="0" rtl="0" algn="l">
              <a:lnSpc>
                <a:spcPct val="115000"/>
              </a:lnSpc>
              <a:spcBef>
                <a:spcPts val="0"/>
              </a:spcBef>
              <a:spcAft>
                <a:spcPts val="0"/>
              </a:spcAft>
              <a:buNone/>
            </a:pPr>
            <a:r>
              <a:rPr lang="en" sz="1200"/>
              <a:t>	Save score</a:t>
            </a:r>
            <a:endParaRPr sz="1200"/>
          </a:p>
          <a:p>
            <a:pPr indent="0" lvl="0" marL="0" rtl="0" algn="l">
              <a:lnSpc>
                <a:spcPct val="115000"/>
              </a:lnSpc>
              <a:spcBef>
                <a:spcPts val="0"/>
              </a:spcBef>
              <a:spcAft>
                <a:spcPts val="0"/>
              </a:spcAft>
              <a:buNone/>
            </a:pPr>
            <a:r>
              <a:rPr lang="en" sz="1200"/>
              <a:t>Show leaderboard again to show new saved score.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68b7db93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68b7db93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speaker, scene transition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68b7db93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68b7db93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300"/>
              <a:t>So we talked about the development process but I am pretty sure you’re most probably interested in hearing why you should buy </a:t>
            </a:r>
            <a:r>
              <a:rPr b="1" i="1" lang="en" sz="1300"/>
              <a:t>OUR </a:t>
            </a:r>
            <a:r>
              <a:rPr i="1" lang="en" sz="1300"/>
              <a:t>game version.</a:t>
            </a:r>
            <a:endParaRPr i="1" sz="1300"/>
          </a:p>
          <a:p>
            <a:pPr indent="0" lvl="0" marL="0" rtl="0" algn="l">
              <a:spcBef>
                <a:spcPts val="1200"/>
              </a:spcBef>
              <a:spcAft>
                <a:spcPts val="0"/>
              </a:spcAft>
              <a:buNone/>
            </a:pPr>
            <a:r>
              <a:rPr i="1" lang="en" sz="1300"/>
              <a:t>Well, there are different factors that make our game unique and I decided to enclose them in two words. Portability and feelings.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68b7db93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68b7db93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300"/>
              <a:t>Portability means that you can play anywhere</a:t>
            </a:r>
            <a:endParaRPr i="1" sz="1300"/>
          </a:p>
          <a:p>
            <a:pPr indent="0" lvl="0" marL="0" rtl="0" algn="l">
              <a:lnSpc>
                <a:spcPct val="115000"/>
              </a:lnSpc>
              <a:spcBef>
                <a:spcPts val="1200"/>
              </a:spcBef>
              <a:spcAft>
                <a:spcPts val="0"/>
              </a:spcAft>
              <a:buNone/>
            </a:pPr>
            <a:r>
              <a:rPr i="1" lang="en" sz="1300"/>
              <a:t>First of all, you won’t need to proceed to the arcade or buy an expensive console, you don’t even need the latest graphic card or the most powerful CPU. </a:t>
            </a:r>
            <a:endParaRPr i="1" sz="1300"/>
          </a:p>
          <a:p>
            <a:pPr indent="0" lvl="0" marL="0" rtl="0" algn="l">
              <a:lnSpc>
                <a:spcPct val="115000"/>
              </a:lnSpc>
              <a:spcBef>
                <a:spcPts val="1200"/>
              </a:spcBef>
              <a:spcAft>
                <a:spcPts val="0"/>
              </a:spcAft>
              <a:buNone/>
            </a:pPr>
            <a:r>
              <a:rPr i="1" lang="en" sz="1300"/>
              <a:t>To run our game you can just use a simple computer!</a:t>
            </a:r>
            <a:endParaRPr i="1" sz="1300"/>
          </a:p>
          <a:p>
            <a:pPr indent="0" lvl="0" marL="0" rtl="0" algn="l">
              <a:lnSpc>
                <a:spcPct val="115000"/>
              </a:lnSpc>
              <a:spcBef>
                <a:spcPts val="1200"/>
              </a:spcBef>
              <a:spcAft>
                <a:spcPts val="0"/>
              </a:spcAft>
              <a:buNone/>
            </a:pPr>
            <a:r>
              <a:rPr i="1" lang="en" sz="1300"/>
              <a:t>Moreover, you can play locally, which means that you don’t need an internet connection either.</a:t>
            </a:r>
            <a:endParaRPr i="1" sz="1300"/>
          </a:p>
          <a:p>
            <a:pPr indent="0" lvl="0" marL="0" rtl="0" algn="l">
              <a:lnSpc>
                <a:spcPct val="115000"/>
              </a:lnSpc>
              <a:spcBef>
                <a:spcPts val="1200"/>
              </a:spcBef>
              <a:spcAft>
                <a:spcPts val="1200"/>
              </a:spcAft>
              <a:buNone/>
            </a:pPr>
            <a:r>
              <a:rPr i="1" lang="en" sz="1300"/>
              <a:t>Imagine you’re on the train, coming back from work and you have to kill the time: you can just open your laptop and play Asteroids!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68b7db93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68b7db93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300"/>
              <a:t>Hardware changes, graphics get better and audio improves but what made a game great in 1979 still makes it great in 2020. </a:t>
            </a:r>
            <a:endParaRPr i="1" sz="1300"/>
          </a:p>
          <a:p>
            <a:pPr indent="0" lvl="0" marL="0" rtl="0" algn="l">
              <a:spcBef>
                <a:spcPts val="1200"/>
              </a:spcBef>
              <a:spcAft>
                <a:spcPts val="0"/>
              </a:spcAft>
              <a:buNone/>
            </a:pPr>
            <a:r>
              <a:rPr lang="en"/>
              <a:t>It doesn’t matter if you are a gamer of the past or not. If our game won’t bring up childhood memories, it will make you feel the same emotions for the first 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d6bc5463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d6bc5463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speaker, scene transition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65474d4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65474d4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We’re really happy with how our game turned out. There are however a lot of things we want to add or change to further improve our product.</a:t>
            </a:r>
            <a:endParaRPr sz="1200"/>
          </a:p>
          <a:p>
            <a:pPr indent="0" lvl="0" marL="0" rtl="0" algn="l">
              <a:lnSpc>
                <a:spcPct val="115000"/>
              </a:lnSpc>
              <a:spcBef>
                <a:spcPts val="0"/>
              </a:spcBef>
              <a:spcAft>
                <a:spcPts val="0"/>
              </a:spcAft>
              <a:buNone/>
            </a:pPr>
            <a:r>
              <a:rPr lang="en" sz="1200"/>
              <a:t>To not bore you with an endless list of our ideas we have I’ll highlight what we think are the 2 most exciting things that we want to add to our game are.</a:t>
            </a:r>
            <a:endParaRPr/>
          </a:p>
          <a:p>
            <a:pPr indent="0" lvl="0" marL="0" rtl="0" algn="l">
              <a:lnSpc>
                <a:spcPct val="115000"/>
              </a:lnSpc>
              <a:spcBef>
                <a:spcPts val="0"/>
              </a:spcBef>
              <a:spcAft>
                <a:spcPts val="0"/>
              </a:spcAft>
              <a:buNone/>
            </a:pPr>
            <a:r>
              <a:t/>
            </a:r>
            <a:endParaRPr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65474d4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65474d4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Let’s start with one of the “bigger” ideas we have. It’s a store where the player can buy power-ups</a:t>
            </a:r>
            <a:r>
              <a:rPr lang="en" sz="1200"/>
              <a:t> with points they have earned by playing the game.</a:t>
            </a:r>
            <a:endParaRPr sz="1200"/>
          </a:p>
          <a:p>
            <a:pPr indent="0" lvl="0" marL="0" rtl="0" algn="l">
              <a:lnSpc>
                <a:spcPct val="115000"/>
              </a:lnSpc>
              <a:spcBef>
                <a:spcPts val="0"/>
              </a:spcBef>
              <a:spcAft>
                <a:spcPts val="0"/>
              </a:spcAft>
              <a:buNone/>
            </a:pPr>
            <a:r>
              <a:rPr lang="en" sz="1200"/>
              <a:t>There will be multiple different power ups available like a laser upgrade that changes the fire rate of the player’s ship and a shield upgrade that makes the shield last longer.</a:t>
            </a:r>
            <a:endParaRPr sz="1200"/>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65474d4d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65474d4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The second idea I want to highlight is local multiplayer functionality. This means that two people will be able to compete against each other on 1 device.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We would achieve this by having one player use the wasd and surrounding keys and the other would use the arrow keys.</a:t>
            </a:r>
            <a:endParaRPr sz="1200"/>
          </a:p>
          <a:p>
            <a:pPr indent="0" lvl="0" marL="0" rtl="0" algn="l">
              <a:lnSpc>
                <a:spcPct val="115000"/>
              </a:lnSpc>
              <a:spcBef>
                <a:spcPts val="0"/>
              </a:spcBef>
              <a:spcAft>
                <a:spcPts val="0"/>
              </a:spcAft>
              <a:buNone/>
            </a:pPr>
            <a:r>
              <a:rPr lang="en" sz="1200"/>
              <a:t>You’ll have to try to beat your opponent by staying alive longer and ultimately earning more points.</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Reconnect to purpose statement:</a:t>
            </a:r>
            <a:endParaRPr sz="1200"/>
          </a:p>
          <a:p>
            <a:pPr indent="-298450" lvl="0" marL="457200" rtl="0" algn="l">
              <a:spcBef>
                <a:spcPts val="0"/>
              </a:spcBef>
              <a:spcAft>
                <a:spcPts val="0"/>
              </a:spcAft>
              <a:buSzPts val="1100"/>
              <a:buChar char="-"/>
            </a:pPr>
            <a:r>
              <a:rPr lang="en"/>
              <a:t>To reimagine classic arcade games and bring them to modern standards, without losing their unique identity</a:t>
            </a:r>
            <a:endParaRPr/>
          </a:p>
          <a:p>
            <a:pPr indent="0" lvl="0" marL="0" rtl="0" algn="l">
              <a:spcBef>
                <a:spcPts val="0"/>
              </a:spcBef>
              <a:spcAft>
                <a:spcPts val="0"/>
              </a:spcAft>
              <a:buNone/>
            </a:pPr>
            <a:r>
              <a:rPr lang="en" sz="1400"/>
              <a:t>We believe a store for power ups, and a local multiplayer mode will really make our game even more exciting than the original Asteroids, while still keeping all the key aspects that make Asteroids fun to play.</a:t>
            </a:r>
            <a:endParaRPr sz="1400"/>
          </a:p>
          <a:p>
            <a:pPr indent="0" lvl="0" marL="0" rtl="0" algn="l">
              <a:spcBef>
                <a:spcPts val="0"/>
              </a:spcBef>
              <a:spcAft>
                <a:spcPts val="0"/>
              </a:spcAft>
              <a:buNone/>
            </a:pPr>
            <a:r>
              <a:rPr lang="en" sz="1200"/>
              <a:t>(Now Nathan will briefly summarise our main points and wrap up our presentation)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68b7db93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68b7db93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Beginning own project, issues with tools</a:t>
            </a:r>
            <a:endParaRPr sz="1200"/>
          </a:p>
          <a:p>
            <a:pPr indent="0" lvl="0" marL="0" rtl="0" algn="l">
              <a:lnSpc>
                <a:spcPct val="115000"/>
              </a:lnSpc>
              <a:spcBef>
                <a:spcPts val="0"/>
              </a:spcBef>
              <a:spcAft>
                <a:spcPts val="0"/>
              </a:spcAft>
              <a:buNone/>
            </a:pPr>
            <a:r>
              <a:rPr lang="en" sz="1200"/>
              <a:t>Start with architecture design / plan p</a:t>
            </a:r>
            <a:endParaRPr sz="1200"/>
          </a:p>
          <a:p>
            <a:pPr indent="0" lvl="0" marL="0" rtl="0" algn="l">
              <a:lnSpc>
                <a:spcPct val="115000"/>
              </a:lnSpc>
              <a:spcBef>
                <a:spcPts val="0"/>
              </a:spcBef>
              <a:spcAft>
                <a:spcPts val="0"/>
              </a:spcAft>
              <a:buNone/>
            </a:pPr>
            <a:r>
              <a:rPr lang="en" sz="1200"/>
              <a:t>Planning</a:t>
            </a:r>
            <a:endParaRPr sz="1200"/>
          </a:p>
          <a:p>
            <a:pPr indent="0" lvl="0" marL="0" rtl="0" algn="l">
              <a:lnSpc>
                <a:spcPct val="115000"/>
              </a:lnSpc>
              <a:spcBef>
                <a:spcPts val="0"/>
              </a:spcBef>
              <a:spcAft>
                <a:spcPts val="0"/>
              </a:spcAft>
              <a:buNone/>
            </a:pPr>
            <a:r>
              <a:rPr lang="en" sz="1200"/>
              <a:t>Follow scrum more closely</a:t>
            </a:r>
            <a:endParaRPr sz="1200"/>
          </a:p>
          <a:p>
            <a:pPr indent="0" lvl="0" marL="0" rtl="0" algn="l">
              <a:lnSpc>
                <a:spcPct val="115000"/>
              </a:lnSpc>
              <a:spcBef>
                <a:spcPts val="0"/>
              </a:spcBef>
              <a:spcAft>
                <a:spcPts val="0"/>
              </a:spcAft>
              <a:buNone/>
            </a:pPr>
            <a:r>
              <a:rPr lang="en" sz="1200"/>
              <a:t>Look ahead to prevent issues in the future (design patterns)</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We had a rough idea of how we wanted our game to look. But we would have gotten further in less time if we started planning further ahead.</a:t>
            </a:r>
            <a:endParaRPr sz="1200"/>
          </a:p>
          <a:p>
            <a:pPr indent="-304800" lvl="0" marL="457200" rtl="0" algn="l">
              <a:lnSpc>
                <a:spcPct val="115000"/>
              </a:lnSpc>
              <a:spcBef>
                <a:spcPts val="0"/>
              </a:spcBef>
              <a:spcAft>
                <a:spcPts val="0"/>
              </a:spcAft>
              <a:buSzPts val="1200"/>
              <a:buChar char="-"/>
            </a:pPr>
            <a:r>
              <a:rPr lang="en" sz="1200"/>
              <a:t>System architecture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Plan better</a:t>
            </a:r>
            <a:endParaRPr sz="1200"/>
          </a:p>
          <a:p>
            <a:pPr indent="-304800" lvl="0" marL="457200" rtl="0" algn="l">
              <a:lnSpc>
                <a:spcPct val="115000"/>
              </a:lnSpc>
              <a:spcBef>
                <a:spcPts val="0"/>
              </a:spcBef>
              <a:spcAft>
                <a:spcPts val="0"/>
              </a:spcAft>
              <a:buSzPts val="1200"/>
              <a:buChar char="-"/>
            </a:pPr>
            <a:r>
              <a:rPr lang="en" sz="1200"/>
              <a:t>Eager to start coding</a:t>
            </a:r>
            <a:endParaRPr sz="1200"/>
          </a:p>
          <a:p>
            <a:pPr indent="-304800" lvl="0" marL="457200" rtl="0" algn="l">
              <a:lnSpc>
                <a:spcPct val="115000"/>
              </a:lnSpc>
              <a:spcBef>
                <a:spcPts val="0"/>
              </a:spcBef>
              <a:spcAft>
                <a:spcPts val="0"/>
              </a:spcAft>
              <a:buSzPts val="1200"/>
              <a:buChar char="-"/>
            </a:pPr>
            <a:r>
              <a:rPr lang="en" sz="1200"/>
              <a:t>Started </a:t>
            </a:r>
            <a:r>
              <a:rPr lang="en" sz="1200"/>
              <a:t>separate</a:t>
            </a:r>
            <a:r>
              <a:rPr lang="en" sz="1200"/>
              <a:t> components, didn’t fit together</a:t>
            </a:r>
            <a:endParaRPr sz="1200"/>
          </a:p>
          <a:p>
            <a:pPr indent="-304800" lvl="0" marL="457200" rtl="0" algn="l">
              <a:lnSpc>
                <a:spcPct val="115000"/>
              </a:lnSpc>
              <a:spcBef>
                <a:spcPts val="0"/>
              </a:spcBef>
              <a:spcAft>
                <a:spcPts val="0"/>
              </a:spcAft>
              <a:buSzPts val="1200"/>
              <a:buChar char="-"/>
            </a:pPr>
            <a:r>
              <a:rPr lang="en" sz="1200"/>
              <a:t>Not only plan current sprint, but plan the whole system architecture</a:t>
            </a:r>
            <a:endParaRPr sz="1200"/>
          </a:p>
          <a:p>
            <a:pPr indent="0" lvl="0" marL="0" rtl="0" algn="l">
              <a:lnSpc>
                <a:spcPct val="115000"/>
              </a:lnSpc>
              <a:spcBef>
                <a:spcPts val="0"/>
              </a:spcBef>
              <a:spcAft>
                <a:spcPts val="0"/>
              </a:spcAft>
              <a:buNone/>
            </a:pPr>
            <a:r>
              <a:t/>
            </a:r>
            <a:endParaRP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768b7db93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68b7db93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68b7db9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68b7db9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What we learned during the course</a:t>
            </a:r>
            <a:endParaRPr sz="1200"/>
          </a:p>
          <a:p>
            <a:pPr indent="-304800" lvl="0" marL="457200" rtl="0" algn="l">
              <a:spcBef>
                <a:spcPts val="0"/>
              </a:spcBef>
              <a:spcAft>
                <a:spcPts val="0"/>
              </a:spcAft>
              <a:buSzPts val="1200"/>
              <a:buChar char="-"/>
            </a:pPr>
            <a:r>
              <a:rPr lang="en" sz="1200"/>
              <a:t>Design patterns</a:t>
            </a:r>
            <a:endParaRPr sz="1200"/>
          </a:p>
          <a:p>
            <a:pPr indent="-304800" lvl="0" marL="457200" rtl="0" algn="l">
              <a:spcBef>
                <a:spcPts val="0"/>
              </a:spcBef>
              <a:spcAft>
                <a:spcPts val="0"/>
              </a:spcAft>
              <a:buSzPts val="1200"/>
              <a:buChar char="-"/>
            </a:pPr>
            <a:r>
              <a:rPr lang="en" sz="1200"/>
              <a:t>Team management</a:t>
            </a:r>
            <a:endParaRPr sz="1200"/>
          </a:p>
          <a:p>
            <a:pPr indent="-304800" lvl="0" marL="457200" rtl="0" algn="l">
              <a:spcBef>
                <a:spcPts val="0"/>
              </a:spcBef>
              <a:spcAft>
                <a:spcPts val="0"/>
              </a:spcAft>
              <a:buSzPts val="1200"/>
              <a:buChar char="-"/>
            </a:pPr>
            <a:r>
              <a:t/>
            </a:r>
            <a:endParaRPr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6d6bc5463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d6bc5463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highlight>
                  <a:schemeClr val="lt1"/>
                </a:highlight>
              </a:rPr>
              <a:t>NOTES:</a:t>
            </a:r>
            <a:endParaRPr>
              <a:highlight>
                <a:schemeClr val="lt1"/>
              </a:highlight>
            </a:endParaRPr>
          </a:p>
          <a:p>
            <a:pPr indent="-298450" lvl="0" marL="457200" rtl="0" algn="l">
              <a:lnSpc>
                <a:spcPct val="115000"/>
              </a:lnSpc>
              <a:spcBef>
                <a:spcPts val="0"/>
              </a:spcBef>
              <a:spcAft>
                <a:spcPts val="0"/>
              </a:spcAft>
              <a:buSzPts val="1100"/>
              <a:buChar char="-"/>
            </a:pPr>
            <a:r>
              <a:rPr lang="en">
                <a:highlight>
                  <a:schemeClr val="lt1"/>
                </a:highlight>
              </a:rPr>
              <a:t>Reached the end</a:t>
            </a:r>
            <a:endParaRPr>
              <a:highlight>
                <a:schemeClr val="lt1"/>
              </a:highlight>
            </a:endParaRPr>
          </a:p>
          <a:p>
            <a:pPr indent="-298450" lvl="0" marL="457200" rtl="0" algn="l">
              <a:lnSpc>
                <a:spcPct val="115000"/>
              </a:lnSpc>
              <a:spcBef>
                <a:spcPts val="0"/>
              </a:spcBef>
              <a:spcAft>
                <a:spcPts val="0"/>
              </a:spcAft>
              <a:buSzPts val="1100"/>
              <a:buChar char="-"/>
            </a:pPr>
            <a:r>
              <a:rPr lang="en">
                <a:highlight>
                  <a:schemeClr val="lt1"/>
                </a:highlight>
              </a:rPr>
              <a:t>So how did we modernize Asteroids?</a:t>
            </a:r>
            <a:endParaRPr>
              <a:highlight>
                <a:schemeClr val="lt1"/>
              </a:highlight>
            </a:endParaRPr>
          </a:p>
          <a:p>
            <a:pPr indent="-298450" lvl="0" marL="457200" rtl="0" algn="l">
              <a:lnSpc>
                <a:spcPct val="115000"/>
              </a:lnSpc>
              <a:spcBef>
                <a:spcPts val="0"/>
              </a:spcBef>
              <a:spcAft>
                <a:spcPts val="0"/>
              </a:spcAft>
              <a:buSzPts val="1100"/>
              <a:buChar char="-"/>
            </a:pPr>
            <a:r>
              <a:rPr lang="en">
                <a:highlight>
                  <a:schemeClr val="lt1"/>
                </a:highlight>
              </a:rPr>
              <a:t>Showed you how we applied scrum</a:t>
            </a:r>
            <a:endParaRPr>
              <a:highlight>
                <a:schemeClr val="lt1"/>
              </a:highlight>
            </a:endParaRPr>
          </a:p>
          <a:p>
            <a:pPr indent="-298450" lvl="0" marL="457200" rtl="0" algn="l">
              <a:lnSpc>
                <a:spcPct val="115000"/>
              </a:lnSpc>
              <a:spcBef>
                <a:spcPts val="0"/>
              </a:spcBef>
              <a:spcAft>
                <a:spcPts val="0"/>
              </a:spcAft>
              <a:buSzPts val="1100"/>
              <a:buChar char="-"/>
            </a:pPr>
            <a:r>
              <a:rPr lang="en">
                <a:highlight>
                  <a:schemeClr val="lt1"/>
                </a:highlight>
              </a:rPr>
              <a:t>Hurdles and solutions</a:t>
            </a:r>
            <a:endParaRPr>
              <a:highlight>
                <a:schemeClr val="lt1"/>
              </a:highlight>
            </a:endParaRPr>
          </a:p>
          <a:p>
            <a:pPr indent="-298450" lvl="0" marL="457200" rtl="0" algn="l">
              <a:lnSpc>
                <a:spcPct val="115000"/>
              </a:lnSpc>
              <a:spcBef>
                <a:spcPts val="0"/>
              </a:spcBef>
              <a:spcAft>
                <a:spcPts val="0"/>
              </a:spcAft>
              <a:buSzPts val="1100"/>
              <a:buChar char="-"/>
            </a:pPr>
            <a:r>
              <a:rPr lang="en">
                <a:highlight>
                  <a:schemeClr val="lt1"/>
                </a:highlight>
              </a:rPr>
              <a:t>Showcased it</a:t>
            </a:r>
            <a:endParaRPr>
              <a:highlight>
                <a:schemeClr val="lt1"/>
              </a:highlight>
            </a:endParaRPr>
          </a:p>
          <a:p>
            <a:pPr indent="-298450" lvl="0" marL="457200" rtl="0" algn="l">
              <a:lnSpc>
                <a:spcPct val="115000"/>
              </a:lnSpc>
              <a:spcBef>
                <a:spcPts val="0"/>
              </a:spcBef>
              <a:spcAft>
                <a:spcPts val="0"/>
              </a:spcAft>
              <a:buSzPts val="1100"/>
              <a:buChar char="-"/>
            </a:pPr>
            <a:r>
              <a:rPr lang="en">
                <a:highlight>
                  <a:schemeClr val="lt1"/>
                </a:highlight>
              </a:rPr>
              <a:t>Features and visions</a:t>
            </a:r>
            <a:endParaRPr>
              <a:highlight>
                <a:schemeClr val="lt1"/>
              </a:highlight>
            </a:endParaRPr>
          </a:p>
          <a:p>
            <a:pPr indent="-298450" lvl="0" marL="457200" rtl="0" algn="l">
              <a:lnSpc>
                <a:spcPct val="115000"/>
              </a:lnSpc>
              <a:spcBef>
                <a:spcPts val="0"/>
              </a:spcBef>
              <a:spcAft>
                <a:spcPts val="0"/>
              </a:spcAft>
              <a:buSzPts val="1100"/>
              <a:buChar char="-"/>
            </a:pPr>
            <a:r>
              <a:rPr lang="en">
                <a:highlight>
                  <a:schemeClr val="lt1"/>
                </a:highlight>
              </a:rPr>
              <a:t>And that's how we recreated a game out of the golden age of arcade, modernized it, reimagined it, and without losing its charm.</a:t>
            </a:r>
            <a:endParaRPr>
              <a:highlight>
                <a:schemeClr val="lt1"/>
              </a:highlight>
            </a:endParaRPr>
          </a:p>
          <a:p>
            <a:pPr indent="-298450" lvl="0" marL="457200" rtl="0" algn="l">
              <a:lnSpc>
                <a:spcPct val="115000"/>
              </a:lnSpc>
              <a:spcBef>
                <a:spcPts val="0"/>
              </a:spcBef>
              <a:spcAft>
                <a:spcPts val="0"/>
              </a:spcAft>
              <a:buSzPts val="1100"/>
              <a:buChar char="-"/>
            </a:pPr>
            <a:r>
              <a:rPr lang="en">
                <a:highlight>
                  <a:schemeClr val="lt1"/>
                </a:highlight>
              </a:rPr>
              <a:t>And that’s how we </a:t>
            </a:r>
            <a:r>
              <a:rPr lang="en"/>
              <a:t>recreated a classic arcade game, without losing its charm that made it popular so many years ago?</a:t>
            </a:r>
            <a:endParaRPr/>
          </a:p>
          <a:p>
            <a:pPr indent="0" lvl="0" marL="0" rtl="0" algn="l">
              <a:lnSpc>
                <a:spcPct val="115000"/>
              </a:lnSpc>
              <a:spcBef>
                <a:spcPts val="0"/>
              </a:spcBef>
              <a:spcAft>
                <a:spcPts val="0"/>
              </a:spcAft>
              <a:buNone/>
            </a:pPr>
            <a:r>
              <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0" lvl="0" marL="0" rtl="0" algn="l">
              <a:lnSpc>
                <a:spcPct val="115000"/>
              </a:lnSpc>
              <a:spcBef>
                <a:spcPts val="0"/>
              </a:spcBef>
              <a:spcAft>
                <a:spcPts val="0"/>
              </a:spcAft>
              <a:buNone/>
            </a:pPr>
            <a:r>
              <a:rPr lang="en">
                <a:highlight>
                  <a:schemeClr val="lt1"/>
                </a:highlight>
              </a:rPr>
              <a:t>Announce conclusion</a:t>
            </a:r>
            <a:endParaRPr>
              <a:highlight>
                <a:schemeClr val="lt1"/>
              </a:highlight>
            </a:endParaRPr>
          </a:p>
          <a:p>
            <a:pPr indent="-298450" lvl="0" marL="914400" rtl="0" algn="l">
              <a:lnSpc>
                <a:spcPct val="115000"/>
              </a:lnSpc>
              <a:spcBef>
                <a:spcPts val="0"/>
              </a:spcBef>
              <a:spcAft>
                <a:spcPts val="0"/>
              </a:spcAft>
              <a:buSzPts val="1100"/>
              <a:buChar char="-"/>
            </a:pPr>
            <a:r>
              <a:rPr lang="en">
                <a:highlight>
                  <a:schemeClr val="lt1"/>
                </a:highlight>
              </a:rPr>
              <a:t>Self explanatory</a:t>
            </a:r>
            <a:endParaRPr>
              <a:highlight>
                <a:schemeClr val="lt1"/>
              </a:highlight>
            </a:endParaRPr>
          </a:p>
          <a:p>
            <a:pPr indent="0" lvl="0" marL="0" rtl="0" algn="l">
              <a:lnSpc>
                <a:spcPct val="115000"/>
              </a:lnSpc>
              <a:spcBef>
                <a:spcPts val="0"/>
              </a:spcBef>
              <a:spcAft>
                <a:spcPts val="0"/>
              </a:spcAft>
              <a:buNone/>
            </a:pPr>
            <a:r>
              <a:rPr lang="en">
                <a:highlight>
                  <a:schemeClr val="lt1"/>
                </a:highlight>
              </a:rPr>
              <a:t>Summary</a:t>
            </a:r>
            <a:endParaRPr>
              <a:highlight>
                <a:schemeClr val="lt1"/>
              </a:highlight>
            </a:endParaRPr>
          </a:p>
          <a:p>
            <a:pPr indent="-298450" lvl="0" marL="914400" rtl="0" algn="l">
              <a:lnSpc>
                <a:spcPct val="115000"/>
              </a:lnSpc>
              <a:spcBef>
                <a:spcPts val="0"/>
              </a:spcBef>
              <a:spcAft>
                <a:spcPts val="0"/>
              </a:spcAft>
              <a:buSzPts val="1100"/>
              <a:buChar char="-"/>
            </a:pPr>
            <a:r>
              <a:rPr lang="en">
                <a:highlight>
                  <a:schemeClr val="lt1"/>
                </a:highlight>
              </a:rPr>
              <a:t>(I first need the content of the body to construct this.)</a:t>
            </a:r>
            <a:endParaRPr>
              <a:highlight>
                <a:schemeClr val="lt1"/>
              </a:highlight>
            </a:endParaRPr>
          </a:p>
          <a:p>
            <a:pPr indent="0" lvl="0" marL="0" rtl="0" algn="l">
              <a:lnSpc>
                <a:spcPct val="115000"/>
              </a:lnSpc>
              <a:spcBef>
                <a:spcPts val="0"/>
              </a:spcBef>
              <a:spcAft>
                <a:spcPts val="0"/>
              </a:spcAft>
              <a:buNone/>
            </a:pPr>
            <a:r>
              <a:rPr lang="en">
                <a:highlight>
                  <a:schemeClr val="lt1"/>
                </a:highlight>
              </a:rPr>
              <a:t>Conclusion</a:t>
            </a:r>
            <a:endParaRPr>
              <a:highlight>
                <a:schemeClr val="lt1"/>
              </a:highlight>
            </a:endParaRPr>
          </a:p>
          <a:p>
            <a:pPr indent="-298450" lvl="0" marL="914400" rtl="0" algn="l">
              <a:lnSpc>
                <a:spcPct val="115000"/>
              </a:lnSpc>
              <a:spcBef>
                <a:spcPts val="0"/>
              </a:spcBef>
              <a:spcAft>
                <a:spcPts val="0"/>
              </a:spcAft>
              <a:buSzPts val="1100"/>
              <a:buChar char="-"/>
            </a:pPr>
            <a:r>
              <a:rPr lang="en">
                <a:highlight>
                  <a:schemeClr val="lt1"/>
                </a:highlight>
              </a:rPr>
              <a:t>We are amazing and we all deserve a very much high grade for our game ^^</a:t>
            </a:r>
            <a:endParaRPr>
              <a:highlight>
                <a:schemeClr val="lt1"/>
              </a:highlight>
            </a:endParaRPr>
          </a:p>
          <a:p>
            <a:pPr indent="0" lvl="0" marL="0" rtl="0" algn="l">
              <a:lnSpc>
                <a:spcPct val="115000"/>
              </a:lnSpc>
              <a:spcBef>
                <a:spcPts val="0"/>
              </a:spcBef>
              <a:spcAft>
                <a:spcPts val="0"/>
              </a:spcAft>
              <a:buNone/>
            </a:pPr>
            <a:r>
              <a:rPr lang="en">
                <a:highlight>
                  <a:schemeClr val="lt1"/>
                </a:highlight>
              </a:rPr>
              <a:t>Wrap up</a:t>
            </a:r>
            <a:endParaRPr>
              <a:highlight>
                <a:schemeClr val="lt1"/>
              </a:highlight>
            </a:endParaRPr>
          </a:p>
          <a:p>
            <a:pPr indent="-298450" lvl="0" marL="914400" rtl="0" algn="l">
              <a:lnSpc>
                <a:spcPct val="115000"/>
              </a:lnSpc>
              <a:spcBef>
                <a:spcPts val="0"/>
              </a:spcBef>
              <a:spcAft>
                <a:spcPts val="0"/>
              </a:spcAft>
              <a:buSzPts val="1100"/>
              <a:buChar char="-"/>
            </a:pPr>
            <a:r>
              <a:rPr lang="en">
                <a:highlight>
                  <a:schemeClr val="lt1"/>
                </a:highlight>
              </a:rPr>
              <a:t>Self explanatory</a:t>
            </a:r>
            <a:endParaRPr>
              <a:highlight>
                <a:schemeClr val="lt1"/>
              </a:highlight>
            </a:endParaRPr>
          </a:p>
          <a:p>
            <a:pPr indent="-298450" lvl="0" marL="914400" rtl="0" algn="l">
              <a:spcBef>
                <a:spcPts val="0"/>
              </a:spcBef>
              <a:spcAft>
                <a:spcPts val="0"/>
              </a:spcAft>
              <a:buSzPts val="1100"/>
              <a:buChar char="-"/>
            </a:pPr>
            <a:r>
              <a:rPr lang="en">
                <a:highlight>
                  <a:schemeClr val="lt1"/>
                </a:highlight>
              </a:rPr>
              <a:t>Circle technique : </a:t>
            </a:r>
            <a:r>
              <a:rPr lang="en"/>
              <a:t>(How does one recreate an classic arcade game, without losing its charm that made it popular so many years ago?)</a:t>
            </a:r>
            <a:endParaRPr>
              <a:highlight>
                <a:schemeClr val="lt1"/>
              </a:highlight>
            </a:endParaRPr>
          </a:p>
          <a:p>
            <a:pPr indent="0" lvl="0" marL="914400" rtl="0" algn="l">
              <a:lnSpc>
                <a:spcPct val="115000"/>
              </a:lnSpc>
              <a:spcBef>
                <a:spcPts val="0"/>
              </a:spcBef>
              <a:spcAft>
                <a:spcPts val="0"/>
              </a:spcAft>
              <a:buNone/>
            </a:pPr>
            <a:r>
              <a:rPr lang="en">
                <a:highlight>
                  <a:schemeClr val="lt1"/>
                </a:highlight>
              </a:rPr>
              <a:t>And that's how we recreated a game out of the golden age of arcade, modernized it, reimagined it, and without losing its charm.</a:t>
            </a:r>
            <a:endParaRPr>
              <a:highlight>
                <a:schemeClr val="lt1"/>
              </a:highlight>
            </a:endParaRPr>
          </a:p>
          <a:p>
            <a:pPr indent="0" lvl="0" marL="914400" rtl="0" algn="l">
              <a:lnSpc>
                <a:spcPct val="115000"/>
              </a:lnSpc>
              <a:spcBef>
                <a:spcPts val="0"/>
              </a:spcBef>
              <a:spcAft>
                <a:spcPts val="0"/>
              </a:spcAft>
              <a:buNone/>
            </a:pPr>
            <a:r>
              <a:rPr lang="en">
                <a:highlight>
                  <a:schemeClr val="lt1"/>
                </a:highlight>
              </a:rPr>
              <a:t>Analyze, fantasize, modernize!</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0" lvl="0" marL="0" rtl="0" algn="l">
              <a:lnSpc>
                <a:spcPct val="115000"/>
              </a:lnSpc>
              <a:spcBef>
                <a:spcPts val="0"/>
              </a:spcBef>
              <a:spcAft>
                <a:spcPts val="0"/>
              </a:spcAft>
              <a:buNone/>
            </a:pPr>
            <a:r>
              <a:rPr lang="en">
                <a:highlight>
                  <a:schemeClr val="lt1"/>
                </a:highlight>
              </a:rPr>
              <a:t>DRAFT</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0" lvl="0" marL="0" rtl="0" algn="l">
              <a:lnSpc>
                <a:spcPct val="115000"/>
              </a:lnSpc>
              <a:spcBef>
                <a:spcPts val="0"/>
              </a:spcBef>
              <a:spcAft>
                <a:spcPts val="0"/>
              </a:spcAft>
              <a:buNone/>
            </a:pPr>
            <a:r>
              <a:rPr lang="en">
                <a:highlight>
                  <a:schemeClr val="lt1"/>
                </a:highlight>
              </a:rPr>
              <a:t>Thank you very much (previous speaker), with that I believe we have reached the end of our presentation.</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298450" lvl="0" marL="457200" rtl="0" algn="l">
              <a:lnSpc>
                <a:spcPct val="115000"/>
              </a:lnSpc>
              <a:spcBef>
                <a:spcPts val="0"/>
              </a:spcBef>
              <a:spcAft>
                <a:spcPts val="0"/>
              </a:spcAft>
              <a:buSzPts val="1100"/>
              <a:buChar char="-"/>
            </a:pPr>
            <a:r>
              <a:t/>
            </a:r>
            <a:endParaRPr>
              <a:highlight>
                <a:schemeClr val="lt1"/>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3b6cb3f343213d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b6cb3f343213d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Reimagining Asteroids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765474d4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765474d4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page (not shown unless asked to show)</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6df273f6b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6df273f6b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64fe0ec1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64fe0ec1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saw the development process you might wonder where does the idea comes from.</a:t>
            </a:r>
            <a:endParaRPr/>
          </a:p>
          <a:p>
            <a:pPr indent="0" lvl="0" marL="0" rtl="0" algn="l">
              <a:spcBef>
                <a:spcPts val="0"/>
              </a:spcBef>
              <a:spcAft>
                <a:spcPts val="0"/>
              </a:spcAft>
              <a:buNone/>
            </a:pPr>
            <a:r>
              <a:rPr lang="en"/>
              <a:t>The original Asteroids is dated back to 1979, released as an arcade game by Atari.</a:t>
            </a:r>
            <a:endParaRPr/>
          </a:p>
          <a:p>
            <a:pPr indent="0" lvl="0" marL="0" rtl="0" algn="l">
              <a:spcBef>
                <a:spcPts val="0"/>
              </a:spcBef>
              <a:spcAft>
                <a:spcPts val="0"/>
              </a:spcAft>
              <a:buNone/>
            </a:pPr>
            <a:r>
              <a:rPr lang="en"/>
              <a:t>Here on the right we have a picture of this version.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4fe0ec1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4fe0ec1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300"/>
              <a:t>It’s gameplay is very simple: there is a player (represented by a spaceship) and asteroids that appear on the screen. The goal of the player is destroying as many asteroids as possible and, of course, trying to avoid collisions!</a:t>
            </a:r>
            <a:endParaRPr i="1" sz="1300"/>
          </a:p>
          <a:p>
            <a:pPr indent="0" lvl="0" marL="0" rtl="0" algn="l">
              <a:lnSpc>
                <a:spcPct val="115000"/>
              </a:lnSpc>
              <a:spcBef>
                <a:spcPts val="1200"/>
              </a:spcBef>
              <a:spcAft>
                <a:spcPts val="0"/>
              </a:spcAft>
              <a:buNone/>
            </a:pPr>
            <a:r>
              <a:rPr i="1" lang="en" sz="1300"/>
              <a:t>Whenever an asteroid gets hit, based on its dimension, it will either disappear from the screen or it will split into smaller asteroids as we can see from this animated image on the right.</a:t>
            </a:r>
            <a:endParaRPr i="1" sz="1300"/>
          </a:p>
          <a:p>
            <a:pPr indent="0" lvl="0" marL="0" rtl="0" algn="l">
              <a:lnSpc>
                <a:spcPct val="115000"/>
              </a:lnSpc>
              <a:spcBef>
                <a:spcPts val="1200"/>
              </a:spcBef>
              <a:spcAft>
                <a:spcPts val="0"/>
              </a:spcAft>
              <a:buNone/>
            </a:pPr>
            <a:r>
              <a:rPr i="1" lang="en" sz="1300"/>
              <a:t>That’s how the game increases in difficulty.</a:t>
            </a:r>
            <a:endParaRPr i="1" sz="1300"/>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4fe0ec1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64fe0ec1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there is more because a simple game like this got rewarded with a huge success.</a:t>
            </a:r>
            <a:endParaRPr/>
          </a:p>
          <a:p>
            <a:pPr indent="0" lvl="0" marL="0" rtl="0" algn="l">
              <a:spcBef>
                <a:spcPts val="0"/>
              </a:spcBef>
              <a:spcAft>
                <a:spcPts val="0"/>
              </a:spcAft>
              <a:buNone/>
            </a:pPr>
            <a:r>
              <a:rPr lang="en"/>
              <a:t>That is proved by its sales, sequels and influenced games, such as Defender and Gravitar.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65474d4d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65474d4d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speaker, scene transition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64fe0ec1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4fe0ec1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The MoSCoW method is a prioritization technique we employed.</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Office chair:</a:t>
            </a:r>
            <a:endParaRPr sz="1200"/>
          </a:p>
          <a:p>
            <a:pPr indent="0" lvl="0" marL="0" rtl="0" algn="l">
              <a:lnSpc>
                <a:spcPct val="115000"/>
              </a:lnSpc>
              <a:spcBef>
                <a:spcPts val="0"/>
              </a:spcBef>
              <a:spcAft>
                <a:spcPts val="0"/>
              </a:spcAft>
              <a:buNone/>
            </a:pPr>
            <a:r>
              <a:rPr lang="en" sz="1200"/>
              <a:t>M - Seat, legs, backrest</a:t>
            </a:r>
            <a:endParaRPr sz="1200"/>
          </a:p>
          <a:p>
            <a:pPr indent="0" lvl="0" marL="0" rtl="0" algn="l">
              <a:lnSpc>
                <a:spcPct val="115000"/>
              </a:lnSpc>
              <a:spcBef>
                <a:spcPts val="0"/>
              </a:spcBef>
              <a:spcAft>
                <a:spcPts val="0"/>
              </a:spcAft>
              <a:buNone/>
            </a:pPr>
            <a:r>
              <a:rPr lang="en" sz="1200"/>
              <a:t>S - Armrests</a:t>
            </a:r>
            <a:endParaRPr sz="1200"/>
          </a:p>
          <a:p>
            <a:pPr indent="0" lvl="0" marL="0" rtl="0" algn="l">
              <a:lnSpc>
                <a:spcPct val="115000"/>
              </a:lnSpc>
              <a:spcBef>
                <a:spcPts val="0"/>
              </a:spcBef>
              <a:spcAft>
                <a:spcPts val="0"/>
              </a:spcAft>
              <a:buNone/>
            </a:pPr>
            <a:r>
              <a:rPr lang="en" sz="1200"/>
              <a:t>C - Armrest cushions</a:t>
            </a:r>
            <a:endParaRPr sz="1200"/>
          </a:p>
          <a:p>
            <a:pPr indent="0" lvl="0" marL="0" rtl="0" algn="l">
              <a:lnSpc>
                <a:spcPct val="115000"/>
              </a:lnSpc>
              <a:spcBef>
                <a:spcPts val="0"/>
              </a:spcBef>
              <a:spcAft>
                <a:spcPts val="0"/>
              </a:spcAft>
              <a:buNone/>
            </a:pPr>
            <a:r>
              <a:rPr lang="en" sz="1200"/>
              <a:t>W - Footrest</a:t>
            </a:r>
            <a:endParaRPr sz="1200"/>
          </a:p>
          <a:p>
            <a:pPr indent="0" lvl="0" marL="914400" rtl="0" algn="l">
              <a:lnSpc>
                <a:spcPct val="115000"/>
              </a:lnSpc>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65474d4df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65474d4df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illustrate a few of these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Go over must haves, should haves</a:t>
            </a:r>
            <a:endParaRPr i="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23.png"/><Relationship Id="rId7"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hyperlink" Target="https://auth0.com/blog/adding-salt-to-hashing-a-better-way-to-store-password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hyperlink" Target="https://thenounproject.com/term/arrow-keys/26489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29.png"/><Relationship Id="rId7" Type="http://schemas.openxmlformats.org/officeDocument/2006/relationships/image" Target="../media/image22.png"/><Relationship Id="rId8"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hyperlink" Target="https://cdn.happyrail.com/images/cropped/800/500/uploads/landingpage_images/fl02_1186_020609_lr_1.jp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7.png"/><Relationship Id="rId6"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resources.collab.net/agile-101/what-is-scrum" TargetMode="External"/><Relationship Id="rId4" Type="http://schemas.openxmlformats.org/officeDocument/2006/relationships/hyperlink" Target="https://www.scrum.org/resources/what-is-scrum" TargetMode="External"/><Relationship Id="rId5" Type="http://schemas.openxmlformats.org/officeDocument/2006/relationships/hyperlink" Target="https://www.atlassian.com/agile/scrum" TargetMode="External"/><Relationship Id="rId6" Type="http://schemas.openxmlformats.org/officeDocument/2006/relationships/hyperlink" Target="https://www.agilebusiness.org/page/ProjectFramework_10_MoSCoWPrioritisation" TargetMode="External"/><Relationship Id="rId7" Type="http://schemas.openxmlformats.org/officeDocument/2006/relationships/hyperlink" Target="https://www.productplan.com/glossary/moscow-prioritizati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i.ytimg.com/vi/9Ydu8UhIjeU/hqdefault.jpg" TargetMode="External"/><Relationship Id="rId4" Type="http://schemas.openxmlformats.org/officeDocument/2006/relationships/hyperlink" Target="https://thumbs.gfycat.com/CrispWelllitBrocketdeer-max-1mb.gif" TargetMode="External"/><Relationship Id="rId9" Type="http://schemas.openxmlformats.org/officeDocument/2006/relationships/hyperlink" Target="https://cdn.happyrail.com/images/cropped/800/500/uploads/landingpage_images/fl02_1186_020609_lr_1.jpg" TargetMode="External"/><Relationship Id="rId5" Type="http://schemas.openxmlformats.org/officeDocument/2006/relationships/hyperlink" Target="http://soundwavestv.com/2010/09/16/defender/" TargetMode="External"/><Relationship Id="rId6" Type="http://schemas.openxmlformats.org/officeDocument/2006/relationships/hyperlink" Target="https://dribbble.com/shots/6414497-MoSCoW-Method" TargetMode="External"/><Relationship Id="rId7" Type="http://schemas.openxmlformats.org/officeDocument/2006/relationships/hyperlink" Target="https://auth0.com/blog/adding-salt-to-hashing-a-better-way-to-store-passwords/" TargetMode="External"/><Relationship Id="rId8" Type="http://schemas.openxmlformats.org/officeDocument/2006/relationships/hyperlink" Target="https://thenounproject.com/term/arrow-keys/26489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i.ytimg.com/vi/9Ydu8UhIjeU/hqdefault.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gif"/><Relationship Id="rId4" Type="http://schemas.openxmlformats.org/officeDocument/2006/relationships/hyperlink" Target="https://thumbs.gfycat.com/CrispWelllitBrocketdeer-max-1mb.gi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undwavestv.com/2010/09/16/defender/" TargetMode="Externa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hyperlink" Target="https://dribbble.com/shots/6414497-MoSCoW-Metho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lang="en"/>
              <a:t>eimagining</a:t>
            </a:r>
            <a:endParaRPr/>
          </a:p>
          <a:p>
            <a:pPr indent="0" lvl="0" marL="0" rtl="0" algn="ctr">
              <a:spcBef>
                <a:spcPts val="0"/>
              </a:spcBef>
              <a:spcAft>
                <a:spcPts val="0"/>
              </a:spcAft>
              <a:buNone/>
            </a:pPr>
            <a:r>
              <a:rPr lang="en"/>
              <a:t>Asteroids</a:t>
            </a:r>
            <a:endParaRPr/>
          </a:p>
        </p:txBody>
      </p:sp>
      <p:sp>
        <p:nvSpPr>
          <p:cNvPr id="129" name="Google Shape;129;p13"/>
          <p:cNvSpPr txBox="1"/>
          <p:nvPr>
            <p:ph idx="1" type="subTitle"/>
          </p:nvPr>
        </p:nvSpPr>
        <p:spPr>
          <a:xfrm>
            <a:off x="5137550" y="3889025"/>
            <a:ext cx="37491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A</a:t>
            </a:r>
            <a:r>
              <a:rPr lang="en" sz="1400"/>
              <a:t> product reveal and process reflection by SEM project group 60:  </a:t>
            </a:r>
            <a:endParaRPr sz="1400"/>
          </a:p>
          <a:p>
            <a:pPr indent="0" lvl="0" marL="0" rtl="0" algn="ctr">
              <a:spcBef>
                <a:spcPts val="0"/>
              </a:spcBef>
              <a:spcAft>
                <a:spcPts val="0"/>
              </a:spcAft>
              <a:buNone/>
            </a:pPr>
            <a:r>
              <a:rPr lang="en" sz="1400"/>
              <a:t>Marijn “Mac” Craenen, Jasmine Diaconu, Nathan Kindt, Pepijn te Marvelde &amp; Timea Nagy</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819150" y="710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of our requirements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Could have					Won’t have</a:t>
            </a:r>
            <a:endParaRPr/>
          </a:p>
        </p:txBody>
      </p:sp>
      <p:sp>
        <p:nvSpPr>
          <p:cNvPr id="200" name="Google Shape;200;p22"/>
          <p:cNvSpPr txBox="1"/>
          <p:nvPr>
            <p:ph idx="1" type="body"/>
          </p:nvPr>
        </p:nvSpPr>
        <p:spPr>
          <a:xfrm>
            <a:off x="819150" y="2132400"/>
            <a:ext cx="34032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game shall play sound effects</a:t>
            </a:r>
            <a:endParaRPr sz="1600"/>
          </a:p>
          <a:p>
            <a:pPr indent="-330200" lvl="0" marL="457200" rtl="0" algn="l">
              <a:spcBef>
                <a:spcPts val="0"/>
              </a:spcBef>
              <a:spcAft>
                <a:spcPts val="0"/>
              </a:spcAft>
              <a:buSzPts val="1600"/>
              <a:buChar char="●"/>
            </a:pPr>
            <a:r>
              <a:rPr lang="en" sz="1600"/>
              <a:t>The player can pause the game</a:t>
            </a:r>
            <a:endParaRPr sz="1600"/>
          </a:p>
          <a:p>
            <a:pPr indent="0" lvl="0" marL="457200" rtl="0" algn="l">
              <a:spcBef>
                <a:spcPts val="1600"/>
              </a:spcBef>
              <a:spcAft>
                <a:spcPts val="1600"/>
              </a:spcAft>
              <a:buNone/>
            </a:pPr>
            <a:r>
              <a:t/>
            </a:r>
            <a:endParaRPr sz="1600"/>
          </a:p>
        </p:txBody>
      </p:sp>
      <p:sp>
        <p:nvSpPr>
          <p:cNvPr id="201" name="Google Shape;201;p22"/>
          <p:cNvSpPr txBox="1"/>
          <p:nvPr>
            <p:ph idx="2" type="body"/>
          </p:nvPr>
        </p:nvSpPr>
        <p:spPr>
          <a:xfrm>
            <a:off x="4922100" y="2132400"/>
            <a:ext cx="36861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game shall have multiplayer functionality</a:t>
            </a:r>
            <a:endParaRPr sz="1600"/>
          </a:p>
        </p:txBody>
      </p:sp>
      <p:sp>
        <p:nvSpPr>
          <p:cNvPr id="202" name="Google Shape;202;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0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10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Development process</a:t>
            </a:r>
            <a:endParaRPr/>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SCRUM</a:t>
            </a:r>
            <a:endParaRPr sz="2400"/>
          </a:p>
        </p:txBody>
      </p:sp>
      <p:sp>
        <p:nvSpPr>
          <p:cNvPr id="208" name="Google Shape;208;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methods</a:t>
            </a:r>
            <a:endParaRPr sz="2000"/>
          </a:p>
        </p:txBody>
      </p:sp>
      <p:sp>
        <p:nvSpPr>
          <p:cNvPr id="214" name="Google Shape;214;p24"/>
          <p:cNvSpPr txBox="1"/>
          <p:nvPr>
            <p:ph idx="1" type="body"/>
          </p:nvPr>
        </p:nvSpPr>
        <p:spPr>
          <a:xfrm>
            <a:off x="929550" y="1683025"/>
            <a:ext cx="3799500" cy="1574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SCRUM methodology </a:t>
            </a:r>
            <a:br>
              <a:rPr lang="en" sz="2400"/>
            </a:br>
            <a:endParaRPr sz="2400"/>
          </a:p>
          <a:p>
            <a:pPr indent="-381000" lvl="0" marL="457200" rtl="0" algn="l">
              <a:spcBef>
                <a:spcPts val="0"/>
              </a:spcBef>
              <a:spcAft>
                <a:spcPts val="0"/>
              </a:spcAft>
              <a:buSzPts val="2400"/>
              <a:buChar char="●"/>
            </a:pPr>
            <a:r>
              <a:rPr lang="en" sz="2400"/>
              <a:t>2  week sprints </a:t>
            </a:r>
            <a:endParaRPr sz="2400"/>
          </a:p>
        </p:txBody>
      </p:sp>
      <p:sp>
        <p:nvSpPr>
          <p:cNvPr id="215" name="Google Shape;215;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216" name="Google Shape;216;p24"/>
          <p:cNvSpPr txBox="1"/>
          <p:nvPr/>
        </p:nvSpPr>
        <p:spPr>
          <a:xfrm>
            <a:off x="929550" y="3343300"/>
            <a:ext cx="2775300" cy="60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2"/>
              </a:buClr>
              <a:buSzPts val="2400"/>
              <a:buFont typeface="Calibri"/>
              <a:buChar char="●"/>
            </a:pPr>
            <a:r>
              <a:rPr lang="en" sz="2400">
                <a:solidFill>
                  <a:schemeClr val="dk2"/>
                </a:solidFill>
                <a:latin typeface="Calibri"/>
                <a:ea typeface="Calibri"/>
                <a:cs typeface="Calibri"/>
                <a:sym typeface="Calibri"/>
              </a:rPr>
              <a:t>SCRUM board</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4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4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551250" y="449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SCRUM board</a:t>
            </a:r>
            <a:endParaRPr/>
          </a:p>
        </p:txBody>
      </p:sp>
      <p:pic>
        <p:nvPicPr>
          <p:cNvPr id="222" name="Google Shape;222;p25"/>
          <p:cNvPicPr preferRelativeResize="0"/>
          <p:nvPr/>
        </p:nvPicPr>
        <p:blipFill rotWithShape="1">
          <a:blip r:embed="rId3">
            <a:alphaModFix/>
          </a:blip>
          <a:srcRect b="8125" l="15152" r="6661" t="30872"/>
          <a:stretch/>
        </p:blipFill>
        <p:spPr>
          <a:xfrm>
            <a:off x="1198937" y="1583000"/>
            <a:ext cx="6746126" cy="2960674"/>
          </a:xfrm>
          <a:prstGeom prst="rect">
            <a:avLst/>
          </a:prstGeom>
          <a:noFill/>
          <a:ln>
            <a:noFill/>
          </a:ln>
        </p:spPr>
      </p:pic>
      <p:sp>
        <p:nvSpPr>
          <p:cNvPr id="223" name="Google Shape;223;p2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224" name="Google Shape;224;p25"/>
          <p:cNvSpPr txBox="1"/>
          <p:nvPr/>
        </p:nvSpPr>
        <p:spPr>
          <a:xfrm>
            <a:off x="1198950" y="1079650"/>
            <a:ext cx="6746100" cy="503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t>Backlog			Doing				Testing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26"/>
          <p:cNvPicPr preferRelativeResize="0"/>
          <p:nvPr/>
        </p:nvPicPr>
        <p:blipFill rotWithShape="1">
          <a:blip r:embed="rId3">
            <a:alphaModFix/>
          </a:blip>
          <a:srcRect b="8125" l="15151" r="59224" t="30872"/>
          <a:stretch/>
        </p:blipFill>
        <p:spPr>
          <a:xfrm>
            <a:off x="1524325" y="1084000"/>
            <a:ext cx="2559725" cy="3427801"/>
          </a:xfrm>
          <a:prstGeom prst="rect">
            <a:avLst/>
          </a:prstGeom>
          <a:noFill/>
          <a:ln>
            <a:noFill/>
          </a:ln>
        </p:spPr>
      </p:pic>
      <p:pic>
        <p:nvPicPr>
          <p:cNvPr id="231" name="Google Shape;231;p26"/>
          <p:cNvPicPr preferRelativeResize="0"/>
          <p:nvPr/>
        </p:nvPicPr>
        <p:blipFill rotWithShape="1">
          <a:blip r:embed="rId3">
            <a:alphaModFix/>
          </a:blip>
          <a:srcRect b="8125" l="42090" r="33017" t="30872"/>
          <a:stretch/>
        </p:blipFill>
        <p:spPr>
          <a:xfrm>
            <a:off x="5358937" y="1115875"/>
            <a:ext cx="2486640" cy="3427801"/>
          </a:xfrm>
          <a:prstGeom prst="rect">
            <a:avLst/>
          </a:prstGeom>
          <a:noFill/>
          <a:ln>
            <a:noFill/>
          </a:ln>
        </p:spPr>
      </p:pic>
      <p:sp>
        <p:nvSpPr>
          <p:cNvPr id="232" name="Google Shape;232;p26"/>
          <p:cNvSpPr txBox="1"/>
          <p:nvPr/>
        </p:nvSpPr>
        <p:spPr>
          <a:xfrm>
            <a:off x="1597275" y="580600"/>
            <a:ext cx="2486700" cy="503400"/>
          </a:xfrm>
          <a:prstGeom prst="rect">
            <a:avLst/>
          </a:prstGeom>
          <a:noFill/>
          <a:ln>
            <a:noFill/>
          </a:ln>
        </p:spPr>
        <p:txBody>
          <a:bodyPr anchorCtr="0" anchor="t" bIns="91425" lIns="91425" spcFirstLastPara="1" rIns="91425" wrap="square" tIns="91425">
            <a:noAutofit/>
          </a:bodyPr>
          <a:lstStyle/>
          <a:p>
            <a:pPr indent="457200" lvl="0" marL="0" rtl="0" algn="ctr">
              <a:spcBef>
                <a:spcPts val="0"/>
              </a:spcBef>
              <a:spcAft>
                <a:spcPts val="0"/>
              </a:spcAft>
              <a:buNone/>
            </a:pPr>
            <a:r>
              <a:rPr lang="en" sz="2400"/>
              <a:t>Backlog	</a:t>
            </a:r>
            <a:endParaRPr sz="2400"/>
          </a:p>
        </p:txBody>
      </p:sp>
      <p:sp>
        <p:nvSpPr>
          <p:cNvPr id="233" name="Google Shape;233;p26"/>
          <p:cNvSpPr txBox="1"/>
          <p:nvPr/>
        </p:nvSpPr>
        <p:spPr>
          <a:xfrm>
            <a:off x="5358900" y="612475"/>
            <a:ext cx="24867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Doing</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4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3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27"/>
          <p:cNvPicPr preferRelativeResize="0"/>
          <p:nvPr/>
        </p:nvPicPr>
        <p:blipFill rotWithShape="1">
          <a:blip r:embed="rId3">
            <a:alphaModFix/>
          </a:blip>
          <a:srcRect b="63423" l="0" r="0" t="0"/>
          <a:stretch/>
        </p:blipFill>
        <p:spPr>
          <a:xfrm>
            <a:off x="1522250" y="2876550"/>
            <a:ext cx="3049750" cy="1510900"/>
          </a:xfrm>
          <a:prstGeom prst="rect">
            <a:avLst/>
          </a:prstGeom>
          <a:noFill/>
          <a:ln>
            <a:noFill/>
          </a:ln>
        </p:spPr>
      </p:pic>
      <p:pic>
        <p:nvPicPr>
          <p:cNvPr id="240" name="Google Shape;240;p27"/>
          <p:cNvPicPr preferRelativeResize="0"/>
          <p:nvPr/>
        </p:nvPicPr>
        <p:blipFill>
          <a:blip r:embed="rId4">
            <a:alphaModFix/>
          </a:blip>
          <a:stretch>
            <a:fillRect/>
          </a:stretch>
        </p:blipFill>
        <p:spPr>
          <a:xfrm>
            <a:off x="5417572" y="1168025"/>
            <a:ext cx="2501677" cy="3257100"/>
          </a:xfrm>
          <a:prstGeom prst="rect">
            <a:avLst/>
          </a:prstGeom>
          <a:noFill/>
          <a:ln>
            <a:noFill/>
          </a:ln>
        </p:spPr>
      </p:pic>
      <p:pic>
        <p:nvPicPr>
          <p:cNvPr id="241" name="Google Shape;241;p27"/>
          <p:cNvPicPr preferRelativeResize="0"/>
          <p:nvPr/>
        </p:nvPicPr>
        <p:blipFill rotWithShape="1">
          <a:blip r:embed="rId5">
            <a:alphaModFix/>
          </a:blip>
          <a:srcRect b="25456" l="0" r="0" t="0"/>
          <a:stretch/>
        </p:blipFill>
        <p:spPr>
          <a:xfrm>
            <a:off x="1573125" y="1141825"/>
            <a:ext cx="3049750" cy="1205825"/>
          </a:xfrm>
          <a:prstGeom prst="rect">
            <a:avLst/>
          </a:prstGeom>
          <a:noFill/>
          <a:ln>
            <a:noFill/>
          </a:ln>
        </p:spPr>
      </p:pic>
      <p:sp>
        <p:nvSpPr>
          <p:cNvPr id="242" name="Google Shape;242;p27"/>
          <p:cNvSpPr txBox="1"/>
          <p:nvPr/>
        </p:nvSpPr>
        <p:spPr>
          <a:xfrm>
            <a:off x="1854650" y="580600"/>
            <a:ext cx="2486700" cy="503400"/>
          </a:xfrm>
          <a:prstGeom prst="rect">
            <a:avLst/>
          </a:prstGeom>
          <a:noFill/>
          <a:ln>
            <a:noFill/>
          </a:ln>
        </p:spPr>
        <p:txBody>
          <a:bodyPr anchorCtr="0" anchor="t" bIns="91425" lIns="91425" spcFirstLastPara="1" rIns="91425" wrap="square" tIns="91425">
            <a:noAutofit/>
          </a:bodyPr>
          <a:lstStyle/>
          <a:p>
            <a:pPr indent="457200" lvl="0" marL="0" rtl="0" algn="ctr">
              <a:spcBef>
                <a:spcPts val="0"/>
              </a:spcBef>
              <a:spcAft>
                <a:spcPts val="0"/>
              </a:spcAft>
              <a:buNone/>
            </a:pPr>
            <a:r>
              <a:rPr lang="en" sz="2400"/>
              <a:t>Testing</a:t>
            </a:r>
            <a:r>
              <a:rPr lang="en" sz="2400"/>
              <a:t>	</a:t>
            </a:r>
            <a:endParaRPr sz="2400"/>
          </a:p>
        </p:txBody>
      </p:sp>
      <p:sp>
        <p:nvSpPr>
          <p:cNvPr id="243" name="Google Shape;243;p27"/>
          <p:cNvSpPr txBox="1"/>
          <p:nvPr/>
        </p:nvSpPr>
        <p:spPr>
          <a:xfrm>
            <a:off x="1854650" y="2320050"/>
            <a:ext cx="24867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To review</a:t>
            </a:r>
            <a:r>
              <a:rPr lang="en" sz="2400"/>
              <a:t>	</a:t>
            </a:r>
            <a:endParaRPr sz="2400"/>
          </a:p>
        </p:txBody>
      </p:sp>
      <p:sp>
        <p:nvSpPr>
          <p:cNvPr id="244" name="Google Shape;244;p27"/>
          <p:cNvSpPr txBox="1"/>
          <p:nvPr/>
        </p:nvSpPr>
        <p:spPr>
          <a:xfrm>
            <a:off x="5425063" y="664625"/>
            <a:ext cx="24867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Closed</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3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3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3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3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1136750" y="554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Incremental process</a:t>
            </a:r>
            <a:endParaRPr sz="2200"/>
          </a:p>
        </p:txBody>
      </p:sp>
      <p:sp>
        <p:nvSpPr>
          <p:cNvPr id="250" name="Google Shape;250;p28"/>
          <p:cNvSpPr txBox="1"/>
          <p:nvPr/>
        </p:nvSpPr>
        <p:spPr>
          <a:xfrm>
            <a:off x="780400" y="3439100"/>
            <a:ext cx="18147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End of Sprint 1</a:t>
            </a:r>
            <a:endParaRPr>
              <a:solidFill>
                <a:srgbClr val="FFFFFF"/>
              </a:solidFill>
              <a:latin typeface="Lato"/>
              <a:ea typeface="Lato"/>
              <a:cs typeface="Lato"/>
              <a:sym typeface="Lato"/>
            </a:endParaRPr>
          </a:p>
        </p:txBody>
      </p:sp>
      <p:sp>
        <p:nvSpPr>
          <p:cNvPr id="251" name="Google Shape;251;p28"/>
          <p:cNvSpPr txBox="1"/>
          <p:nvPr/>
        </p:nvSpPr>
        <p:spPr>
          <a:xfrm>
            <a:off x="3543300" y="3484325"/>
            <a:ext cx="18147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End of Sprint 2</a:t>
            </a:r>
            <a:endParaRPr>
              <a:solidFill>
                <a:srgbClr val="FFFFFF"/>
              </a:solidFill>
              <a:latin typeface="Lato"/>
              <a:ea typeface="Lato"/>
              <a:cs typeface="Lato"/>
              <a:sym typeface="Lato"/>
            </a:endParaRPr>
          </a:p>
        </p:txBody>
      </p:sp>
      <p:sp>
        <p:nvSpPr>
          <p:cNvPr id="252" name="Google Shape;252;p28"/>
          <p:cNvSpPr txBox="1"/>
          <p:nvPr/>
        </p:nvSpPr>
        <p:spPr>
          <a:xfrm>
            <a:off x="6189950" y="3439100"/>
            <a:ext cx="18147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End of Sprint 3</a:t>
            </a:r>
            <a:endParaRPr>
              <a:solidFill>
                <a:srgbClr val="FFFFFF"/>
              </a:solidFill>
              <a:latin typeface="Lato"/>
              <a:ea typeface="Lato"/>
              <a:cs typeface="Lato"/>
              <a:sym typeface="Lato"/>
            </a:endParaRPr>
          </a:p>
        </p:txBody>
      </p:sp>
      <p:sp>
        <p:nvSpPr>
          <p:cNvPr id="253" name="Google Shape;253;p2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254" name="Google Shape;254;p28"/>
          <p:cNvPicPr preferRelativeResize="0"/>
          <p:nvPr/>
        </p:nvPicPr>
        <p:blipFill rotWithShape="1">
          <a:blip r:embed="rId3">
            <a:alphaModFix/>
          </a:blip>
          <a:srcRect b="5419" l="23905" r="23831" t="0"/>
          <a:stretch/>
        </p:blipFill>
        <p:spPr>
          <a:xfrm>
            <a:off x="3384575" y="1336750"/>
            <a:ext cx="2426462" cy="2469998"/>
          </a:xfrm>
          <a:prstGeom prst="rect">
            <a:avLst/>
          </a:prstGeom>
          <a:noFill/>
          <a:ln>
            <a:noFill/>
          </a:ln>
        </p:spPr>
      </p:pic>
      <p:pic>
        <p:nvPicPr>
          <p:cNvPr id="255" name="Google Shape;255;p28"/>
          <p:cNvPicPr preferRelativeResize="0"/>
          <p:nvPr/>
        </p:nvPicPr>
        <p:blipFill rotWithShape="1">
          <a:blip r:embed="rId4">
            <a:alphaModFix/>
          </a:blip>
          <a:srcRect b="4997" l="24024" r="23826" t="0"/>
          <a:stretch/>
        </p:blipFill>
        <p:spPr>
          <a:xfrm>
            <a:off x="654750" y="1328525"/>
            <a:ext cx="2426448" cy="2486449"/>
          </a:xfrm>
          <a:prstGeom prst="rect">
            <a:avLst/>
          </a:prstGeom>
          <a:noFill/>
          <a:ln>
            <a:noFill/>
          </a:ln>
        </p:spPr>
      </p:pic>
      <p:grpSp>
        <p:nvGrpSpPr>
          <p:cNvPr id="256" name="Google Shape;256;p28"/>
          <p:cNvGrpSpPr/>
          <p:nvPr/>
        </p:nvGrpSpPr>
        <p:grpSpPr>
          <a:xfrm>
            <a:off x="6114425" y="1336750"/>
            <a:ext cx="2374824" cy="2470000"/>
            <a:chOff x="6148775" y="1393125"/>
            <a:chExt cx="2374824" cy="2470000"/>
          </a:xfrm>
        </p:grpSpPr>
        <p:pic>
          <p:nvPicPr>
            <p:cNvPr id="257" name="Google Shape;257;p28"/>
            <p:cNvPicPr preferRelativeResize="0"/>
            <p:nvPr/>
          </p:nvPicPr>
          <p:blipFill rotWithShape="1">
            <a:blip r:embed="rId5">
              <a:alphaModFix/>
            </a:blip>
            <a:srcRect b="4012" l="23905" r="24181" t="0"/>
            <a:stretch/>
          </p:blipFill>
          <p:spPr>
            <a:xfrm>
              <a:off x="6148775" y="1393125"/>
              <a:ext cx="2374824" cy="2470000"/>
            </a:xfrm>
            <a:prstGeom prst="rect">
              <a:avLst/>
            </a:prstGeom>
            <a:noFill/>
            <a:ln>
              <a:noFill/>
            </a:ln>
          </p:spPr>
        </p:pic>
        <p:pic>
          <p:nvPicPr>
            <p:cNvPr id="258" name="Google Shape;258;p28"/>
            <p:cNvPicPr preferRelativeResize="0"/>
            <p:nvPr/>
          </p:nvPicPr>
          <p:blipFill>
            <a:blip r:embed="rId6">
              <a:alphaModFix/>
            </a:blip>
            <a:stretch>
              <a:fillRect/>
            </a:stretch>
          </p:blipFill>
          <p:spPr>
            <a:xfrm rot="2369409">
              <a:off x="6585812" y="3298698"/>
              <a:ext cx="308080" cy="235775"/>
            </a:xfrm>
            <a:prstGeom prst="rect">
              <a:avLst/>
            </a:prstGeom>
            <a:noFill/>
            <a:ln>
              <a:noFill/>
            </a:ln>
          </p:spPr>
        </p:pic>
        <p:pic>
          <p:nvPicPr>
            <p:cNvPr id="259" name="Google Shape;259;p28"/>
            <p:cNvPicPr preferRelativeResize="0"/>
            <p:nvPr/>
          </p:nvPicPr>
          <p:blipFill>
            <a:blip r:embed="rId7">
              <a:alphaModFix/>
            </a:blip>
            <a:stretch>
              <a:fillRect/>
            </a:stretch>
          </p:blipFill>
          <p:spPr>
            <a:xfrm flipH="1" rot="2699906">
              <a:off x="6966294" y="3093163"/>
              <a:ext cx="99810" cy="224652"/>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4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endParaRPr/>
          </a:p>
        </p:txBody>
      </p:sp>
      <p:sp>
        <p:nvSpPr>
          <p:cNvPr id="265" name="Google Shape;265;p29"/>
          <p:cNvSpPr txBox="1"/>
          <p:nvPr>
            <p:ph idx="1" type="body"/>
          </p:nvPr>
        </p:nvSpPr>
        <p:spPr>
          <a:xfrm>
            <a:off x="819150" y="1701400"/>
            <a:ext cx="7505700" cy="570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Always had a working version</a:t>
            </a:r>
            <a:endParaRPr sz="2400"/>
          </a:p>
        </p:txBody>
      </p:sp>
      <p:sp>
        <p:nvSpPr>
          <p:cNvPr id="266" name="Google Shape;266;p2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267" name="Google Shape;267;p29"/>
          <p:cNvSpPr txBox="1"/>
          <p:nvPr/>
        </p:nvSpPr>
        <p:spPr>
          <a:xfrm>
            <a:off x="819150" y="2507450"/>
            <a:ext cx="6172200" cy="72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2"/>
              </a:buClr>
              <a:buSzPts val="2400"/>
              <a:buFont typeface="Calibri"/>
              <a:buChar char="●"/>
            </a:pPr>
            <a:r>
              <a:rPr lang="en" sz="2400">
                <a:solidFill>
                  <a:schemeClr val="dk2"/>
                </a:solidFill>
                <a:latin typeface="Calibri"/>
                <a:ea typeface="Calibri"/>
                <a:cs typeface="Calibri"/>
                <a:sym typeface="Calibri"/>
              </a:rPr>
              <a:t>Testing could be done along the way</a:t>
            </a:r>
            <a:endParaRPr sz="2400">
              <a:latin typeface="Calibri"/>
              <a:ea typeface="Calibri"/>
              <a:cs typeface="Calibri"/>
              <a:sym typeface="Calibri"/>
            </a:endParaRPr>
          </a:p>
        </p:txBody>
      </p:sp>
      <p:sp>
        <p:nvSpPr>
          <p:cNvPr id="268" name="Google Shape;268;p29"/>
          <p:cNvSpPr txBox="1"/>
          <p:nvPr/>
        </p:nvSpPr>
        <p:spPr>
          <a:xfrm>
            <a:off x="819150" y="3326650"/>
            <a:ext cx="5990100" cy="72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2"/>
              </a:buClr>
              <a:buSzPts val="2400"/>
              <a:buFont typeface="Calibri"/>
              <a:buChar char="●"/>
            </a:pPr>
            <a:r>
              <a:rPr lang="en" sz="2400">
                <a:solidFill>
                  <a:schemeClr val="dk2"/>
                </a:solidFill>
                <a:latin typeface="Calibri"/>
                <a:ea typeface="Calibri"/>
                <a:cs typeface="Calibri"/>
                <a:sym typeface="Calibri"/>
              </a:rPr>
              <a:t>Changes are easier to make</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0"/>
          <p:cNvSpPr txBox="1"/>
          <p:nvPr>
            <p:ph idx="1" type="body"/>
          </p:nvPr>
        </p:nvSpPr>
        <p:spPr>
          <a:xfrm>
            <a:off x="819150" y="1701400"/>
            <a:ext cx="7505700" cy="570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Planning first, implementation later</a:t>
            </a:r>
            <a:endParaRPr sz="2400"/>
          </a:p>
        </p:txBody>
      </p:sp>
      <p:sp>
        <p:nvSpPr>
          <p:cNvPr id="274" name="Google Shape;274;p30"/>
          <p:cNvSpPr txBox="1"/>
          <p:nvPr/>
        </p:nvSpPr>
        <p:spPr>
          <a:xfrm>
            <a:off x="819150" y="2507450"/>
            <a:ext cx="6172200" cy="72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2"/>
              </a:buClr>
              <a:buSzPts val="2400"/>
              <a:buFont typeface="Calibri"/>
              <a:buChar char="●"/>
            </a:pPr>
            <a:r>
              <a:rPr lang="en" sz="2400">
                <a:solidFill>
                  <a:schemeClr val="dk2"/>
                </a:solidFill>
                <a:latin typeface="Calibri"/>
                <a:ea typeface="Calibri"/>
                <a:cs typeface="Calibri"/>
                <a:sym typeface="Calibri"/>
              </a:rPr>
              <a:t>Efficient task division</a:t>
            </a:r>
            <a:endParaRPr sz="2400">
              <a:latin typeface="Calibri"/>
              <a:ea typeface="Calibri"/>
              <a:cs typeface="Calibri"/>
              <a:sym typeface="Calibri"/>
            </a:endParaRPr>
          </a:p>
        </p:txBody>
      </p:sp>
      <p:sp>
        <p:nvSpPr>
          <p:cNvPr id="275" name="Google Shape;275;p30"/>
          <p:cNvSpPr txBox="1"/>
          <p:nvPr/>
        </p:nvSpPr>
        <p:spPr>
          <a:xfrm>
            <a:off x="819150" y="3326650"/>
            <a:ext cx="5990100" cy="72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2"/>
              </a:buClr>
              <a:buSzPts val="2400"/>
              <a:buFont typeface="Calibri"/>
              <a:buChar char="●"/>
            </a:pPr>
            <a:r>
              <a:rPr lang="en" sz="2400">
                <a:solidFill>
                  <a:schemeClr val="dk2"/>
                </a:solidFill>
                <a:latin typeface="Calibri"/>
                <a:ea typeface="Calibri"/>
                <a:cs typeface="Calibri"/>
                <a:sym typeface="Calibri"/>
              </a:rPr>
              <a:t>Testing on time</a:t>
            </a:r>
            <a:endParaRPr sz="2400">
              <a:latin typeface="Calibri"/>
              <a:ea typeface="Calibri"/>
              <a:cs typeface="Calibri"/>
              <a:sym typeface="Calibri"/>
            </a:endParaRPr>
          </a:p>
        </p:txBody>
      </p:sp>
      <p:sp>
        <p:nvSpPr>
          <p:cNvPr id="276" name="Google Shape;276;p30"/>
          <p:cNvSpPr txBox="1"/>
          <p:nvPr>
            <p:ph type="title"/>
          </p:nvPr>
        </p:nvSpPr>
        <p:spPr>
          <a:xfrm>
            <a:off x="819150" y="845600"/>
            <a:ext cx="7502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Hurdles</a:t>
            </a:r>
            <a:endParaRPr/>
          </a:p>
        </p:txBody>
      </p:sp>
      <p:sp>
        <p:nvSpPr>
          <p:cNvPr id="277" name="Google Shape;277;p3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1000"/>
                                        <p:tgtEl>
                                          <p:spTgt spid="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1"/>
          <p:cNvSpPr txBox="1"/>
          <p:nvPr>
            <p:ph idx="1" type="body"/>
          </p:nvPr>
        </p:nvSpPr>
        <p:spPr>
          <a:xfrm>
            <a:off x="819150" y="1701400"/>
            <a:ext cx="7505700" cy="570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Test along with implementation</a:t>
            </a:r>
            <a:endParaRPr sz="2400"/>
          </a:p>
        </p:txBody>
      </p:sp>
      <p:sp>
        <p:nvSpPr>
          <p:cNvPr id="283" name="Google Shape;283;p31"/>
          <p:cNvSpPr txBox="1"/>
          <p:nvPr/>
        </p:nvSpPr>
        <p:spPr>
          <a:xfrm>
            <a:off x="819150" y="2507450"/>
            <a:ext cx="6172200" cy="72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2"/>
              </a:buClr>
              <a:buSzPts val="2400"/>
              <a:buFont typeface="Calibri"/>
              <a:buChar char="●"/>
            </a:pPr>
            <a:r>
              <a:rPr lang="en" sz="2400">
                <a:solidFill>
                  <a:schemeClr val="dk2"/>
                </a:solidFill>
                <a:latin typeface="Calibri"/>
                <a:ea typeface="Calibri"/>
                <a:cs typeface="Calibri"/>
                <a:sym typeface="Calibri"/>
              </a:rPr>
              <a:t>More tasks with clearer descriptions</a:t>
            </a:r>
            <a:endParaRPr sz="2400">
              <a:latin typeface="Calibri"/>
              <a:ea typeface="Calibri"/>
              <a:cs typeface="Calibri"/>
              <a:sym typeface="Calibri"/>
            </a:endParaRPr>
          </a:p>
        </p:txBody>
      </p:sp>
      <p:sp>
        <p:nvSpPr>
          <p:cNvPr id="284" name="Google Shape;284;p31"/>
          <p:cNvSpPr txBox="1"/>
          <p:nvPr/>
        </p:nvSpPr>
        <p:spPr>
          <a:xfrm>
            <a:off x="819150" y="3326650"/>
            <a:ext cx="5990100" cy="72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2"/>
              </a:buClr>
              <a:buSzPts val="2400"/>
              <a:buFont typeface="Calibri"/>
              <a:buChar char="●"/>
            </a:pPr>
            <a:r>
              <a:rPr lang="en" sz="2400">
                <a:solidFill>
                  <a:schemeClr val="dk2"/>
                </a:solidFill>
                <a:latin typeface="Calibri"/>
                <a:ea typeface="Calibri"/>
                <a:cs typeface="Calibri"/>
                <a:sym typeface="Calibri"/>
              </a:rPr>
              <a:t>Plan ahead</a:t>
            </a:r>
            <a:endParaRPr sz="2400">
              <a:latin typeface="Calibri"/>
              <a:ea typeface="Calibri"/>
              <a:cs typeface="Calibri"/>
              <a:sym typeface="Calibri"/>
            </a:endParaRPr>
          </a:p>
        </p:txBody>
      </p:sp>
      <p:sp>
        <p:nvSpPr>
          <p:cNvPr id="285" name="Google Shape;285;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286" name="Google Shape;286;p3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Asteroids</a:t>
            </a:r>
            <a:endParaRPr/>
          </a:p>
        </p:txBody>
      </p:sp>
      <p:sp>
        <p:nvSpPr>
          <p:cNvPr id="135" name="Google Shape;135;p14"/>
          <p:cNvSpPr txBox="1"/>
          <p:nvPr>
            <p:ph idx="1" type="body"/>
          </p:nvPr>
        </p:nvSpPr>
        <p:spPr>
          <a:xfrm>
            <a:off x="819150" y="1390825"/>
            <a:ext cx="4991100" cy="3033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Historic origins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Development process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Implementation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Demonstration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Uniqueness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What’s next?</a:t>
            </a:r>
            <a:endParaRPr sz="2400">
              <a:solidFill>
                <a:srgbClr val="000000"/>
              </a:solidFill>
            </a:endParaRPr>
          </a:p>
        </p:txBody>
      </p:sp>
      <p:sp>
        <p:nvSpPr>
          <p:cNvPr id="136" name="Google Shape;136;p14"/>
          <p:cNvSpPr txBox="1"/>
          <p:nvPr/>
        </p:nvSpPr>
        <p:spPr>
          <a:xfrm>
            <a:off x="5810325" y="4514200"/>
            <a:ext cx="19020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000">
              <a:solidFill>
                <a:srgbClr val="FFFFFF"/>
              </a:solidFill>
              <a:latin typeface="Lato"/>
              <a:ea typeface="Lato"/>
              <a:cs typeface="Lato"/>
              <a:sym typeface="Lato"/>
            </a:endParaRPr>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2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2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2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2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2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200"/>
                                        <p:tgtEl>
                                          <p:spTgt spid="13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292" name="Google Shape;292;p3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3"/>
          <p:cNvSpPr txBox="1"/>
          <p:nvPr>
            <p:ph type="title"/>
          </p:nvPr>
        </p:nvSpPr>
        <p:spPr>
          <a:xfrm>
            <a:off x="819150" y="845600"/>
            <a:ext cx="6424200" cy="705000"/>
          </a:xfrm>
          <a:prstGeom prst="rect">
            <a:avLst/>
          </a:prstGeom>
        </p:spPr>
        <p:txBody>
          <a:bodyPr anchorCtr="0" anchor="t" bIns="91425" lIns="91425" spcFirstLastPara="1" rIns="91425" wrap="square" tIns="0">
            <a:noAutofit/>
          </a:bodyPr>
          <a:lstStyle/>
          <a:p>
            <a:pPr indent="0" lvl="0" marL="0" rtl="0" algn="l">
              <a:lnSpc>
                <a:spcPct val="150000"/>
              </a:lnSpc>
              <a:spcBef>
                <a:spcPts val="0"/>
              </a:spcBef>
              <a:spcAft>
                <a:spcPts val="0"/>
              </a:spcAft>
              <a:buNone/>
            </a:pPr>
            <a:r>
              <a:rPr lang="en"/>
              <a:t>Product Mechanics	  </a:t>
            </a:r>
            <a:endParaRPr/>
          </a:p>
        </p:txBody>
      </p:sp>
      <p:sp>
        <p:nvSpPr>
          <p:cNvPr id="298" name="Google Shape;298;p3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33"/>
          <p:cNvSpPr txBox="1"/>
          <p:nvPr>
            <p:ph idx="2" type="body"/>
          </p:nvPr>
        </p:nvSpPr>
        <p:spPr>
          <a:xfrm>
            <a:off x="1101300" y="1895575"/>
            <a:ext cx="5859900" cy="209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Salted hash password</a:t>
            </a:r>
            <a:endParaRPr sz="2400"/>
          </a:p>
          <a:p>
            <a:pPr indent="-381000" lvl="0" marL="457200" rtl="0" algn="l">
              <a:spcBef>
                <a:spcPts val="0"/>
              </a:spcBef>
              <a:spcAft>
                <a:spcPts val="0"/>
              </a:spcAft>
              <a:buSzPts val="2400"/>
              <a:buChar char="●"/>
            </a:pPr>
            <a:r>
              <a:rPr lang="en" sz="2400"/>
              <a:t>Lockout</a:t>
            </a:r>
            <a:endParaRPr sz="2400"/>
          </a:p>
          <a:p>
            <a:pPr indent="-381000" lvl="0" marL="457200" rtl="0" algn="l">
              <a:spcBef>
                <a:spcPts val="0"/>
              </a:spcBef>
              <a:spcAft>
                <a:spcPts val="0"/>
              </a:spcAft>
              <a:buSzPts val="2400"/>
              <a:buChar char="●"/>
            </a:pPr>
            <a:r>
              <a:rPr lang="en" sz="2400"/>
              <a:t>Alias</a:t>
            </a:r>
            <a:endParaRPr sz="2400"/>
          </a:p>
        </p:txBody>
      </p:sp>
      <p:sp>
        <p:nvSpPr>
          <p:cNvPr id="300" name="Google Shape;300;p33"/>
          <p:cNvSpPr txBox="1"/>
          <p:nvPr>
            <p:ph idx="1" type="subTitle"/>
          </p:nvPr>
        </p:nvSpPr>
        <p:spPr>
          <a:xfrm>
            <a:off x="819150" y="1271300"/>
            <a:ext cx="5859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Authentication</a:t>
            </a:r>
            <a:endParaRPr sz="2400"/>
          </a:p>
        </p:txBody>
      </p:sp>
      <p:pic>
        <p:nvPicPr>
          <p:cNvPr id="301" name="Google Shape;301;p33"/>
          <p:cNvPicPr preferRelativeResize="0"/>
          <p:nvPr/>
        </p:nvPicPr>
        <p:blipFill rotWithShape="1">
          <a:blip r:embed="rId3">
            <a:alphaModFix/>
          </a:blip>
          <a:srcRect b="0" l="31261" r="31061" t="0"/>
          <a:stretch/>
        </p:blipFill>
        <p:spPr>
          <a:xfrm>
            <a:off x="5396325" y="1472612"/>
            <a:ext cx="2994406" cy="2518474"/>
          </a:xfrm>
          <a:prstGeom prst="rect">
            <a:avLst/>
          </a:prstGeom>
          <a:noFill/>
          <a:ln>
            <a:noFill/>
          </a:ln>
        </p:spPr>
      </p:pic>
      <p:sp>
        <p:nvSpPr>
          <p:cNvPr id="302" name="Google Shape;302;p33"/>
          <p:cNvSpPr txBox="1"/>
          <p:nvPr/>
        </p:nvSpPr>
        <p:spPr>
          <a:xfrm>
            <a:off x="5527525" y="3906150"/>
            <a:ext cx="28509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rebuchet MS"/>
                <a:ea typeface="Trebuchet MS"/>
                <a:cs typeface="Trebuchet MS"/>
                <a:sym typeface="Trebuchet MS"/>
              </a:rPr>
              <a:t>Figure 5. </a:t>
            </a:r>
            <a:r>
              <a:rPr lang="en" sz="900">
                <a:latin typeface="Trebuchet MS"/>
                <a:ea typeface="Trebuchet MS"/>
                <a:cs typeface="Trebuchet MS"/>
                <a:sym typeface="Trebuchet MS"/>
              </a:rPr>
              <a:t>Adding Salt to Hashing - </a:t>
            </a:r>
            <a:endParaRPr sz="900">
              <a:latin typeface="Trebuchet MS"/>
              <a:ea typeface="Trebuchet MS"/>
              <a:cs typeface="Trebuchet MS"/>
              <a:sym typeface="Trebuchet MS"/>
            </a:endParaRPr>
          </a:p>
          <a:p>
            <a:pPr indent="0" lvl="0" marL="0" rtl="0" algn="l">
              <a:spcBef>
                <a:spcPts val="0"/>
              </a:spcBef>
              <a:spcAft>
                <a:spcPts val="0"/>
              </a:spcAft>
              <a:buNone/>
            </a:pPr>
            <a:r>
              <a:rPr lang="en" sz="900" u="sng">
                <a:solidFill>
                  <a:schemeClr val="hlink"/>
                </a:solidFill>
                <a:latin typeface="Trebuchet MS"/>
                <a:ea typeface="Trebuchet MS"/>
                <a:cs typeface="Trebuchet MS"/>
                <a:sym typeface="Trebuchet MS"/>
                <a:hlinkClick r:id="rId4"/>
              </a:rPr>
              <a:t>https://auth0.com/blog/adding-salt-to-hashing-a-better-way-to-store-passwords/</a:t>
            </a:r>
            <a:endParaRPr sz="900">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400"/>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400"/>
                                        <p:tgtEl>
                                          <p:spTgt spid="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400"/>
                                        <p:tgtEl>
                                          <p:spTgt spid="29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819150" y="845600"/>
            <a:ext cx="6424200" cy="705000"/>
          </a:xfrm>
          <a:prstGeom prst="rect">
            <a:avLst/>
          </a:prstGeom>
        </p:spPr>
        <p:txBody>
          <a:bodyPr anchorCtr="0" anchor="t" bIns="91425" lIns="91425" spcFirstLastPara="1" rIns="91425" wrap="square" tIns="0">
            <a:noAutofit/>
          </a:bodyPr>
          <a:lstStyle/>
          <a:p>
            <a:pPr indent="0" lvl="0" marL="0" rtl="0" algn="l">
              <a:lnSpc>
                <a:spcPct val="150000"/>
              </a:lnSpc>
              <a:spcBef>
                <a:spcPts val="0"/>
              </a:spcBef>
              <a:spcAft>
                <a:spcPts val="0"/>
              </a:spcAft>
              <a:buNone/>
            </a:pPr>
            <a:r>
              <a:rPr lang="en"/>
              <a:t>Product Mechanics	  </a:t>
            </a:r>
            <a:endParaRPr/>
          </a:p>
        </p:txBody>
      </p:sp>
      <p:sp>
        <p:nvSpPr>
          <p:cNvPr id="308" name="Google Shape;308;p3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34"/>
          <p:cNvSpPr txBox="1"/>
          <p:nvPr>
            <p:ph idx="2" type="body"/>
          </p:nvPr>
        </p:nvSpPr>
        <p:spPr>
          <a:xfrm>
            <a:off x="1101300" y="1895575"/>
            <a:ext cx="5859900" cy="209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Arrow keys</a:t>
            </a:r>
            <a:endParaRPr sz="2400"/>
          </a:p>
          <a:p>
            <a:pPr indent="-381000" lvl="0" marL="457200" rtl="0" algn="l">
              <a:spcBef>
                <a:spcPts val="0"/>
              </a:spcBef>
              <a:spcAft>
                <a:spcPts val="0"/>
              </a:spcAft>
              <a:buSzPts val="2400"/>
              <a:buChar char="●"/>
            </a:pPr>
            <a:r>
              <a:rPr lang="en" sz="2400"/>
              <a:t>Space to fire</a:t>
            </a:r>
            <a:endParaRPr sz="2400"/>
          </a:p>
          <a:p>
            <a:pPr indent="-381000" lvl="0" marL="457200" rtl="0" algn="l">
              <a:spcBef>
                <a:spcPts val="0"/>
              </a:spcBef>
              <a:spcAft>
                <a:spcPts val="0"/>
              </a:spcAft>
              <a:buSzPts val="2400"/>
              <a:buChar char="●"/>
            </a:pPr>
            <a:r>
              <a:rPr lang="en" sz="2400"/>
              <a:t>Teleport</a:t>
            </a:r>
            <a:endParaRPr sz="2400"/>
          </a:p>
        </p:txBody>
      </p:sp>
      <p:sp>
        <p:nvSpPr>
          <p:cNvPr id="310" name="Google Shape;310;p34"/>
          <p:cNvSpPr txBox="1"/>
          <p:nvPr>
            <p:ph idx="1" type="subTitle"/>
          </p:nvPr>
        </p:nvSpPr>
        <p:spPr>
          <a:xfrm>
            <a:off x="819150" y="1271300"/>
            <a:ext cx="5859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Controls</a:t>
            </a:r>
            <a:endParaRPr sz="2400"/>
          </a:p>
        </p:txBody>
      </p:sp>
      <p:pic>
        <p:nvPicPr>
          <p:cNvPr id="311" name="Google Shape;311;p34"/>
          <p:cNvPicPr preferRelativeResize="0"/>
          <p:nvPr/>
        </p:nvPicPr>
        <p:blipFill>
          <a:blip r:embed="rId3">
            <a:alphaModFix/>
          </a:blip>
          <a:stretch>
            <a:fillRect/>
          </a:stretch>
        </p:blipFill>
        <p:spPr>
          <a:xfrm>
            <a:off x="5470825" y="1205325"/>
            <a:ext cx="2732850" cy="2732850"/>
          </a:xfrm>
          <a:prstGeom prst="rect">
            <a:avLst/>
          </a:prstGeom>
          <a:noFill/>
          <a:ln>
            <a:noFill/>
          </a:ln>
        </p:spPr>
      </p:pic>
      <p:sp>
        <p:nvSpPr>
          <p:cNvPr id="312" name="Google Shape;312;p34"/>
          <p:cNvSpPr txBox="1"/>
          <p:nvPr/>
        </p:nvSpPr>
        <p:spPr>
          <a:xfrm>
            <a:off x="5470825" y="3582175"/>
            <a:ext cx="26808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rebuchet MS"/>
                <a:ea typeface="Trebuchet MS"/>
                <a:cs typeface="Trebuchet MS"/>
                <a:sym typeface="Trebuchet MS"/>
              </a:rPr>
              <a:t>Figure 6. Arrow keys icon - </a:t>
            </a:r>
            <a:r>
              <a:rPr lang="en" sz="900" u="sng">
                <a:solidFill>
                  <a:schemeClr val="hlink"/>
                </a:solidFill>
                <a:latin typeface="Trebuchet MS"/>
                <a:ea typeface="Trebuchet MS"/>
                <a:cs typeface="Trebuchet MS"/>
                <a:sym typeface="Trebuchet MS"/>
                <a:hlinkClick r:id="rId4"/>
              </a:rPr>
              <a:t>https://thenounproject.com/term/arrow-keys/264898/</a:t>
            </a:r>
            <a:endParaRPr sz="900">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Effect filter="fade" transition="in">
                                      <p:cBhvr>
                                        <p:cTn dur="1000"/>
                                        <p:tgtEl>
                                          <p:spTgt spid="3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animEffect filter="fade" transition="in">
                                      <p:cBhvr>
                                        <p:cTn dur="1000"/>
                                        <p:tgtEl>
                                          <p:spTgt spid="3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animEffect filter="fade" transition="in">
                                      <p:cBhvr>
                                        <p:cTn dur="1000"/>
                                        <p:tgtEl>
                                          <p:spTgt spid="30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819150" y="845600"/>
            <a:ext cx="6424200" cy="705000"/>
          </a:xfrm>
          <a:prstGeom prst="rect">
            <a:avLst/>
          </a:prstGeom>
        </p:spPr>
        <p:txBody>
          <a:bodyPr anchorCtr="0" anchor="t" bIns="91425" lIns="91425" spcFirstLastPara="1" rIns="91425" wrap="square" tIns="0">
            <a:noAutofit/>
          </a:bodyPr>
          <a:lstStyle/>
          <a:p>
            <a:pPr indent="0" lvl="0" marL="0" rtl="0" algn="l">
              <a:lnSpc>
                <a:spcPct val="150000"/>
              </a:lnSpc>
              <a:spcBef>
                <a:spcPts val="0"/>
              </a:spcBef>
              <a:spcAft>
                <a:spcPts val="0"/>
              </a:spcAft>
              <a:buNone/>
            </a:pPr>
            <a:r>
              <a:rPr lang="en"/>
              <a:t>Game </a:t>
            </a:r>
            <a:r>
              <a:rPr lang="en"/>
              <a:t>Mechanics	  </a:t>
            </a:r>
            <a:endParaRPr/>
          </a:p>
        </p:txBody>
      </p:sp>
      <p:sp>
        <p:nvSpPr>
          <p:cNvPr id="318" name="Google Shape;318;p3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35"/>
          <p:cNvSpPr txBox="1"/>
          <p:nvPr>
            <p:ph idx="2" type="body"/>
          </p:nvPr>
        </p:nvSpPr>
        <p:spPr>
          <a:xfrm>
            <a:off x="1101300" y="1895575"/>
            <a:ext cx="5859900" cy="209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Score differences</a:t>
            </a:r>
            <a:endParaRPr sz="2400"/>
          </a:p>
          <a:p>
            <a:pPr indent="-381000" lvl="0" marL="457200" rtl="0" algn="l">
              <a:spcBef>
                <a:spcPts val="0"/>
              </a:spcBef>
              <a:spcAft>
                <a:spcPts val="0"/>
              </a:spcAft>
              <a:buSzPts val="2400"/>
              <a:buChar char="●"/>
            </a:pPr>
            <a:r>
              <a:rPr lang="en" sz="2400"/>
              <a:t>Splitting</a:t>
            </a:r>
            <a:endParaRPr sz="2400"/>
          </a:p>
        </p:txBody>
      </p:sp>
      <p:sp>
        <p:nvSpPr>
          <p:cNvPr id="320" name="Google Shape;320;p35"/>
          <p:cNvSpPr txBox="1"/>
          <p:nvPr>
            <p:ph idx="1" type="subTitle"/>
          </p:nvPr>
        </p:nvSpPr>
        <p:spPr>
          <a:xfrm>
            <a:off x="819150" y="1271300"/>
            <a:ext cx="5859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Asteroids</a:t>
            </a:r>
            <a:endParaRPr sz="2400"/>
          </a:p>
        </p:txBody>
      </p:sp>
      <p:pic>
        <p:nvPicPr>
          <p:cNvPr id="321" name="Google Shape;321;p35"/>
          <p:cNvPicPr preferRelativeResize="0"/>
          <p:nvPr/>
        </p:nvPicPr>
        <p:blipFill>
          <a:blip r:embed="rId3">
            <a:alphaModFix/>
          </a:blip>
          <a:stretch>
            <a:fillRect/>
          </a:stretch>
        </p:blipFill>
        <p:spPr>
          <a:xfrm>
            <a:off x="5872750" y="1955975"/>
            <a:ext cx="1143000" cy="933450"/>
          </a:xfrm>
          <a:prstGeom prst="rect">
            <a:avLst/>
          </a:prstGeom>
          <a:noFill/>
          <a:ln>
            <a:noFill/>
          </a:ln>
        </p:spPr>
      </p:pic>
      <p:pic>
        <p:nvPicPr>
          <p:cNvPr id="322" name="Google Shape;322;p35"/>
          <p:cNvPicPr preferRelativeResize="0"/>
          <p:nvPr/>
        </p:nvPicPr>
        <p:blipFill>
          <a:blip r:embed="rId4">
            <a:alphaModFix/>
          </a:blip>
          <a:stretch>
            <a:fillRect/>
          </a:stretch>
        </p:blipFill>
        <p:spPr>
          <a:xfrm>
            <a:off x="6949558" y="1400300"/>
            <a:ext cx="847725" cy="781050"/>
          </a:xfrm>
          <a:prstGeom prst="rect">
            <a:avLst/>
          </a:prstGeom>
          <a:noFill/>
          <a:ln>
            <a:noFill/>
          </a:ln>
        </p:spPr>
      </p:pic>
      <p:pic>
        <p:nvPicPr>
          <p:cNvPr id="323" name="Google Shape;323;p35"/>
          <p:cNvPicPr preferRelativeResize="0"/>
          <p:nvPr/>
        </p:nvPicPr>
        <p:blipFill>
          <a:blip r:embed="rId5">
            <a:alphaModFix/>
          </a:blip>
          <a:stretch>
            <a:fillRect/>
          </a:stretch>
        </p:blipFill>
        <p:spPr>
          <a:xfrm>
            <a:off x="5872758" y="2889425"/>
            <a:ext cx="865284" cy="847625"/>
          </a:xfrm>
          <a:prstGeom prst="rect">
            <a:avLst/>
          </a:prstGeom>
          <a:noFill/>
          <a:ln>
            <a:noFill/>
          </a:ln>
        </p:spPr>
      </p:pic>
      <p:pic>
        <p:nvPicPr>
          <p:cNvPr id="324" name="Google Shape;324;p35"/>
          <p:cNvPicPr preferRelativeResize="0"/>
          <p:nvPr/>
        </p:nvPicPr>
        <p:blipFill>
          <a:blip r:embed="rId6">
            <a:alphaModFix/>
          </a:blip>
          <a:stretch>
            <a:fillRect/>
          </a:stretch>
        </p:blipFill>
        <p:spPr>
          <a:xfrm>
            <a:off x="7168625" y="2479850"/>
            <a:ext cx="409575" cy="409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4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400"/>
                                        <p:tgtEl>
                                          <p:spTgt spid="31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819150" y="845600"/>
            <a:ext cx="6424200" cy="705000"/>
          </a:xfrm>
          <a:prstGeom prst="rect">
            <a:avLst/>
          </a:prstGeom>
        </p:spPr>
        <p:txBody>
          <a:bodyPr anchorCtr="0" anchor="t" bIns="91425" lIns="91425" spcFirstLastPara="1" rIns="91425" wrap="square" tIns="0">
            <a:noAutofit/>
          </a:bodyPr>
          <a:lstStyle/>
          <a:p>
            <a:pPr indent="0" lvl="0" marL="0" rtl="0" algn="l">
              <a:lnSpc>
                <a:spcPct val="150000"/>
              </a:lnSpc>
              <a:spcBef>
                <a:spcPts val="0"/>
              </a:spcBef>
              <a:spcAft>
                <a:spcPts val="0"/>
              </a:spcAft>
              <a:buNone/>
            </a:pPr>
            <a:r>
              <a:rPr lang="en"/>
              <a:t>Game Mechanics	  </a:t>
            </a:r>
            <a:endParaRPr/>
          </a:p>
        </p:txBody>
      </p:sp>
      <p:sp>
        <p:nvSpPr>
          <p:cNvPr id="330" name="Google Shape;330;p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36"/>
          <p:cNvSpPr txBox="1"/>
          <p:nvPr>
            <p:ph idx="2" type="body"/>
          </p:nvPr>
        </p:nvSpPr>
        <p:spPr>
          <a:xfrm>
            <a:off x="1101300" y="1895575"/>
            <a:ext cx="5859900" cy="209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Player lasers wrap</a:t>
            </a:r>
            <a:endParaRPr sz="2400"/>
          </a:p>
          <a:p>
            <a:pPr indent="-381000" lvl="0" marL="457200" rtl="0" algn="l">
              <a:spcBef>
                <a:spcPts val="0"/>
              </a:spcBef>
              <a:spcAft>
                <a:spcPts val="0"/>
              </a:spcAft>
              <a:buSzPts val="2400"/>
              <a:buChar char="●"/>
            </a:pPr>
            <a:r>
              <a:rPr lang="en" sz="2400"/>
              <a:t>UFO lasers don’t</a:t>
            </a:r>
            <a:endParaRPr sz="2400"/>
          </a:p>
        </p:txBody>
      </p:sp>
      <p:sp>
        <p:nvSpPr>
          <p:cNvPr id="332" name="Google Shape;332;p36"/>
          <p:cNvSpPr txBox="1"/>
          <p:nvPr>
            <p:ph idx="1" type="subTitle"/>
          </p:nvPr>
        </p:nvSpPr>
        <p:spPr>
          <a:xfrm>
            <a:off x="819150" y="1271300"/>
            <a:ext cx="5859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Lasers</a:t>
            </a:r>
            <a:endParaRPr sz="2400"/>
          </a:p>
        </p:txBody>
      </p:sp>
      <p:pic>
        <p:nvPicPr>
          <p:cNvPr id="333" name="Google Shape;333;p36"/>
          <p:cNvPicPr preferRelativeResize="0"/>
          <p:nvPr/>
        </p:nvPicPr>
        <p:blipFill>
          <a:blip r:embed="rId3">
            <a:alphaModFix/>
          </a:blip>
          <a:stretch>
            <a:fillRect/>
          </a:stretch>
        </p:blipFill>
        <p:spPr>
          <a:xfrm rot="786652">
            <a:off x="5996175" y="660450"/>
            <a:ext cx="885825" cy="800100"/>
          </a:xfrm>
          <a:prstGeom prst="rect">
            <a:avLst/>
          </a:prstGeom>
          <a:noFill/>
          <a:ln>
            <a:noFill/>
          </a:ln>
        </p:spPr>
      </p:pic>
      <p:pic>
        <p:nvPicPr>
          <p:cNvPr id="334" name="Google Shape;334;p36"/>
          <p:cNvPicPr preferRelativeResize="0"/>
          <p:nvPr/>
        </p:nvPicPr>
        <p:blipFill>
          <a:blip r:embed="rId4">
            <a:alphaModFix/>
          </a:blip>
          <a:stretch>
            <a:fillRect/>
          </a:stretch>
        </p:blipFill>
        <p:spPr>
          <a:xfrm rot="2323842">
            <a:off x="6120050" y="2686150"/>
            <a:ext cx="123825" cy="514350"/>
          </a:xfrm>
          <a:prstGeom prst="rect">
            <a:avLst/>
          </a:prstGeom>
          <a:noFill/>
          <a:ln>
            <a:noFill/>
          </a:ln>
        </p:spPr>
      </p:pic>
      <p:pic>
        <p:nvPicPr>
          <p:cNvPr id="335" name="Google Shape;335;p36"/>
          <p:cNvPicPr preferRelativeResize="0"/>
          <p:nvPr/>
        </p:nvPicPr>
        <p:blipFill>
          <a:blip r:embed="rId5">
            <a:alphaModFix/>
          </a:blip>
          <a:stretch>
            <a:fillRect/>
          </a:stretch>
        </p:blipFill>
        <p:spPr>
          <a:xfrm rot="-9871130">
            <a:off x="6159850" y="1664900"/>
            <a:ext cx="123825" cy="514350"/>
          </a:xfrm>
          <a:prstGeom prst="rect">
            <a:avLst/>
          </a:prstGeom>
          <a:noFill/>
          <a:ln>
            <a:noFill/>
          </a:ln>
        </p:spPr>
      </p:pic>
      <p:pic>
        <p:nvPicPr>
          <p:cNvPr id="336" name="Google Shape;336;p36"/>
          <p:cNvPicPr preferRelativeResize="0"/>
          <p:nvPr/>
        </p:nvPicPr>
        <p:blipFill>
          <a:blip r:embed="rId6">
            <a:alphaModFix/>
          </a:blip>
          <a:stretch>
            <a:fillRect/>
          </a:stretch>
        </p:blipFill>
        <p:spPr>
          <a:xfrm rot="-2833822">
            <a:off x="5496050" y="3083138"/>
            <a:ext cx="567606" cy="847625"/>
          </a:xfrm>
          <a:prstGeom prst="rect">
            <a:avLst/>
          </a:prstGeom>
          <a:noFill/>
          <a:ln>
            <a:noFill/>
          </a:ln>
        </p:spPr>
      </p:pic>
      <p:pic>
        <p:nvPicPr>
          <p:cNvPr id="337" name="Google Shape;337;p36"/>
          <p:cNvPicPr preferRelativeResize="0"/>
          <p:nvPr/>
        </p:nvPicPr>
        <p:blipFill>
          <a:blip r:embed="rId4">
            <a:alphaModFix/>
          </a:blip>
          <a:stretch>
            <a:fillRect/>
          </a:stretch>
        </p:blipFill>
        <p:spPr>
          <a:xfrm rot="2323842">
            <a:off x="6753400" y="2167975"/>
            <a:ext cx="123825" cy="514350"/>
          </a:xfrm>
          <a:prstGeom prst="rect">
            <a:avLst/>
          </a:prstGeom>
          <a:noFill/>
          <a:ln>
            <a:noFill/>
          </a:ln>
        </p:spPr>
      </p:pic>
      <p:pic>
        <p:nvPicPr>
          <p:cNvPr id="338" name="Google Shape;338;p36"/>
          <p:cNvPicPr preferRelativeResize="0"/>
          <p:nvPr/>
        </p:nvPicPr>
        <p:blipFill>
          <a:blip r:embed="rId7">
            <a:alphaModFix/>
          </a:blip>
          <a:stretch>
            <a:fillRect/>
          </a:stretch>
        </p:blipFill>
        <p:spPr>
          <a:xfrm>
            <a:off x="7086100" y="1550603"/>
            <a:ext cx="409575" cy="409575"/>
          </a:xfrm>
          <a:prstGeom prst="rect">
            <a:avLst/>
          </a:prstGeom>
          <a:noFill/>
          <a:ln>
            <a:noFill/>
          </a:ln>
        </p:spPr>
      </p:pic>
      <p:pic>
        <p:nvPicPr>
          <p:cNvPr id="339" name="Google Shape;339;p36"/>
          <p:cNvPicPr preferRelativeResize="0"/>
          <p:nvPr/>
        </p:nvPicPr>
        <p:blipFill>
          <a:blip r:embed="rId8">
            <a:alphaModFix/>
          </a:blip>
          <a:stretch>
            <a:fillRect/>
          </a:stretch>
        </p:blipFill>
        <p:spPr>
          <a:xfrm>
            <a:off x="7620575" y="1179128"/>
            <a:ext cx="847725" cy="78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animEffect filter="fade" transition="in">
                                      <p:cBhvr>
                                        <p:cTn dur="400"/>
                                        <p:tgtEl>
                                          <p:spTgt spid="3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animEffect filter="fade" transition="in">
                                      <p:cBhvr>
                                        <p:cTn dur="400"/>
                                        <p:tgtEl>
                                          <p:spTgt spid="33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37"/>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Demonstration</a:t>
            </a:r>
            <a:endParaRPr/>
          </a:p>
        </p:txBody>
      </p:sp>
      <p:sp>
        <p:nvSpPr>
          <p:cNvPr id="345" name="Google Shape;345;p3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Uniqueness</a:t>
            </a:r>
            <a:endParaRPr/>
          </a:p>
        </p:txBody>
      </p:sp>
      <p:sp>
        <p:nvSpPr>
          <p:cNvPr id="351" name="Google Shape;351;p3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our game unique?</a:t>
            </a:r>
            <a:endParaRPr/>
          </a:p>
        </p:txBody>
      </p:sp>
      <p:sp>
        <p:nvSpPr>
          <p:cNvPr id="357" name="Google Shape;357;p39"/>
          <p:cNvSpPr txBox="1"/>
          <p:nvPr>
            <p:ph idx="1" type="body"/>
          </p:nvPr>
        </p:nvSpPr>
        <p:spPr>
          <a:xfrm>
            <a:off x="1297500" y="1567550"/>
            <a:ext cx="4675500" cy="810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Portability</a:t>
            </a:r>
            <a:endParaRPr sz="2400"/>
          </a:p>
          <a:p>
            <a:pPr indent="-381000" lvl="0" marL="457200" rtl="0" algn="l">
              <a:spcBef>
                <a:spcPts val="0"/>
              </a:spcBef>
              <a:spcAft>
                <a:spcPts val="0"/>
              </a:spcAft>
              <a:buSzPts val="2400"/>
              <a:buChar char="●"/>
            </a:pPr>
            <a:r>
              <a:rPr lang="en" sz="2400"/>
              <a:t>Feelings</a:t>
            </a:r>
            <a:endParaRPr sz="2400"/>
          </a:p>
        </p:txBody>
      </p:sp>
      <p:sp>
        <p:nvSpPr>
          <p:cNvPr id="358" name="Google Shape;358;p3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4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400"/>
                                        <p:tgtEl>
                                          <p:spTgt spid="35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Portability</a:t>
            </a:r>
            <a:endParaRPr/>
          </a:p>
        </p:txBody>
      </p:sp>
      <p:sp>
        <p:nvSpPr>
          <p:cNvPr id="364" name="Google Shape;364;p40"/>
          <p:cNvSpPr txBox="1"/>
          <p:nvPr>
            <p:ph idx="1" type="body"/>
          </p:nvPr>
        </p:nvSpPr>
        <p:spPr>
          <a:xfrm>
            <a:off x="666075" y="1574950"/>
            <a:ext cx="5712600" cy="1452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You can play anywhere!</a:t>
            </a:r>
            <a:endParaRPr sz="2400"/>
          </a:p>
          <a:p>
            <a:pPr indent="-381000" lvl="0" marL="457200" rtl="0" algn="l">
              <a:spcBef>
                <a:spcPts val="0"/>
              </a:spcBef>
              <a:spcAft>
                <a:spcPts val="0"/>
              </a:spcAft>
              <a:buSzPts val="2400"/>
              <a:buChar char="●"/>
            </a:pPr>
            <a:r>
              <a:rPr lang="en" sz="2400"/>
              <a:t>No internet required</a:t>
            </a:r>
            <a:endParaRPr sz="2400"/>
          </a:p>
          <a:p>
            <a:pPr indent="-381000" lvl="0" marL="457200" rtl="0" algn="l">
              <a:spcBef>
                <a:spcPts val="0"/>
              </a:spcBef>
              <a:spcAft>
                <a:spcPts val="0"/>
              </a:spcAft>
              <a:buSzPts val="2400"/>
              <a:buChar char="●"/>
            </a:pPr>
            <a:r>
              <a:rPr lang="en" sz="2400"/>
              <a:t>No hardware requirement</a:t>
            </a:r>
            <a:endParaRPr sz="2400"/>
          </a:p>
          <a:p>
            <a:pPr indent="0" lvl="0" marL="0" rtl="0" algn="l">
              <a:spcBef>
                <a:spcPts val="1600"/>
              </a:spcBef>
              <a:spcAft>
                <a:spcPts val="0"/>
              </a:spcAft>
              <a:buNone/>
            </a:pPr>
            <a:r>
              <a:t/>
            </a:r>
            <a:endParaRPr sz="1400"/>
          </a:p>
        </p:txBody>
      </p:sp>
      <p:sp>
        <p:nvSpPr>
          <p:cNvPr id="365" name="Google Shape;365;p4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366" name="Google Shape;366;p40"/>
          <p:cNvSpPr txBox="1"/>
          <p:nvPr/>
        </p:nvSpPr>
        <p:spPr>
          <a:xfrm>
            <a:off x="586225" y="3124900"/>
            <a:ext cx="54540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a:solidFill>
                  <a:schemeClr val="dk2"/>
                </a:solidFill>
                <a:latin typeface="Calibri"/>
                <a:ea typeface="Calibri"/>
                <a:cs typeface="Calibri"/>
                <a:sym typeface="Calibri"/>
              </a:rPr>
              <a:t>Imagine being on the train coming back from </a:t>
            </a:r>
            <a:endParaRPr i="1">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i="1" lang="en">
                <a:solidFill>
                  <a:schemeClr val="dk2"/>
                </a:solidFill>
                <a:latin typeface="Calibri"/>
                <a:ea typeface="Calibri"/>
                <a:cs typeface="Calibri"/>
                <a:sym typeface="Calibri"/>
              </a:rPr>
              <a:t>work, you can relieve your stress by playing Asteroids!</a:t>
            </a:r>
            <a:endParaRPr>
              <a:latin typeface="Calibri"/>
              <a:ea typeface="Calibri"/>
              <a:cs typeface="Calibri"/>
              <a:sym typeface="Calibri"/>
            </a:endParaRPr>
          </a:p>
        </p:txBody>
      </p:sp>
      <p:pic>
        <p:nvPicPr>
          <p:cNvPr id="367" name="Google Shape;367;p40"/>
          <p:cNvPicPr preferRelativeResize="0"/>
          <p:nvPr/>
        </p:nvPicPr>
        <p:blipFill rotWithShape="1">
          <a:blip r:embed="rId3">
            <a:alphaModFix/>
          </a:blip>
          <a:srcRect b="12522" l="19630" r="21684" t="33800"/>
          <a:stretch/>
        </p:blipFill>
        <p:spPr>
          <a:xfrm>
            <a:off x="4848625" y="1574950"/>
            <a:ext cx="3903050" cy="2231300"/>
          </a:xfrm>
          <a:prstGeom prst="rect">
            <a:avLst/>
          </a:prstGeom>
          <a:noFill/>
          <a:ln>
            <a:noFill/>
          </a:ln>
        </p:spPr>
      </p:pic>
      <p:sp>
        <p:nvSpPr>
          <p:cNvPr id="368" name="Google Shape;368;p40"/>
          <p:cNvSpPr txBox="1"/>
          <p:nvPr/>
        </p:nvSpPr>
        <p:spPr>
          <a:xfrm>
            <a:off x="4848650" y="3868300"/>
            <a:ext cx="39030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rebuchet MS"/>
                <a:ea typeface="Trebuchet MS"/>
                <a:cs typeface="Trebuchet MS"/>
                <a:sym typeface="Trebuchet MS"/>
              </a:rPr>
              <a:t>Figure 7. </a:t>
            </a:r>
            <a:r>
              <a:rPr lang="en" sz="900">
                <a:latin typeface="Trebuchet MS"/>
                <a:ea typeface="Trebuchet MS"/>
                <a:cs typeface="Trebuchet MS"/>
                <a:sym typeface="Trebuchet MS"/>
              </a:rPr>
              <a:t>NS VIRM- </a:t>
            </a:r>
            <a:r>
              <a:rPr lang="en" sz="900" u="sng">
                <a:solidFill>
                  <a:schemeClr val="hlink"/>
                </a:solidFill>
                <a:latin typeface="Trebuchet MS"/>
                <a:ea typeface="Trebuchet MS"/>
                <a:cs typeface="Trebuchet MS"/>
                <a:sym typeface="Trebuchet MS"/>
                <a:hlinkClick r:id="rId4"/>
              </a:rPr>
              <a:t>https://cdn.happyrail.com/images/cropped/800/500/uploads/landingpage_images/fl02_1186_020609_lr_1.jpg</a:t>
            </a:r>
            <a:r>
              <a:rPr lang="en" sz="900">
                <a:latin typeface="Trebuchet MS"/>
                <a:ea typeface="Trebuchet MS"/>
                <a:cs typeface="Trebuchet MS"/>
                <a:sym typeface="Trebuchet MS"/>
              </a:rPr>
              <a:t> </a:t>
            </a:r>
            <a:endParaRPr sz="900">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Effect filter="fade" transition="in">
                                      <p:cBhvr>
                                        <p:cTn dur="200"/>
                                        <p:tgtEl>
                                          <p:spTgt spid="3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animEffect filter="fade" transition="in">
                                      <p:cBhvr>
                                        <p:cTn dur="200"/>
                                        <p:tgtEl>
                                          <p:spTgt spid="3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animEffect filter="fade" transition="in">
                                      <p:cBhvr>
                                        <p:cTn dur="200"/>
                                        <p:tgtEl>
                                          <p:spTgt spid="3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animEffect filter="fade" transition="in">
                                      <p:cBhvr>
                                        <p:cTn dur="200"/>
                                        <p:tgtEl>
                                          <p:spTgt spid="3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4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Feelings</a:t>
            </a:r>
            <a:endParaRPr/>
          </a:p>
        </p:txBody>
      </p:sp>
      <p:sp>
        <p:nvSpPr>
          <p:cNvPr id="374" name="Google Shape;374;p41"/>
          <p:cNvSpPr txBox="1"/>
          <p:nvPr>
            <p:ph idx="1" type="body"/>
          </p:nvPr>
        </p:nvSpPr>
        <p:spPr>
          <a:xfrm>
            <a:off x="1425000" y="2031300"/>
            <a:ext cx="6783900" cy="1080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i="1" lang="en" sz="2400">
                <a:solidFill>
                  <a:srgbClr val="000000"/>
                </a:solidFill>
                <a:latin typeface="Arial"/>
                <a:ea typeface="Arial"/>
                <a:cs typeface="Arial"/>
                <a:sym typeface="Arial"/>
              </a:rPr>
              <a:t>Hardware changes, graphics get better and audio improves but what made a game great in 1979 still makes it great in 2020</a:t>
            </a:r>
            <a:endParaRPr i="1" sz="2400">
              <a:solidFill>
                <a:srgbClr val="000000"/>
              </a:solidFill>
              <a:latin typeface="Arial"/>
              <a:ea typeface="Arial"/>
              <a:cs typeface="Arial"/>
              <a:sym typeface="Arial"/>
            </a:endParaRPr>
          </a:p>
          <a:p>
            <a:pPr indent="0" lvl="0" marL="0" rtl="0" algn="l">
              <a:spcBef>
                <a:spcPts val="1200"/>
              </a:spcBef>
              <a:spcAft>
                <a:spcPts val="1600"/>
              </a:spcAft>
              <a:buNone/>
            </a:pPr>
            <a:r>
              <a:t/>
            </a:r>
            <a:endParaRPr sz="2400">
              <a:solidFill>
                <a:srgbClr val="000000"/>
              </a:solidFill>
            </a:endParaRPr>
          </a:p>
        </p:txBody>
      </p:sp>
      <p:sp>
        <p:nvSpPr>
          <p:cNvPr id="375" name="Google Shape;375;p4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Historic Origins</a:t>
            </a:r>
            <a:endParaRPr/>
          </a:p>
        </p:txBody>
      </p:sp>
      <p:sp>
        <p:nvSpPr>
          <p:cNvPr id="143" name="Google Shape;14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2"/>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What’s next?</a:t>
            </a:r>
            <a:endParaRPr/>
          </a:p>
        </p:txBody>
      </p:sp>
      <p:sp>
        <p:nvSpPr>
          <p:cNvPr id="381" name="Google Shape;381;p4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3"/>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Power-ups</a:t>
            </a:r>
            <a:endParaRPr sz="2400"/>
          </a:p>
          <a:p>
            <a:pPr indent="-381000" lvl="0" marL="457200" rtl="0" algn="l">
              <a:spcBef>
                <a:spcPts val="0"/>
              </a:spcBef>
              <a:spcAft>
                <a:spcPts val="0"/>
              </a:spcAft>
              <a:buSzPts val="2400"/>
              <a:buChar char="●"/>
            </a:pPr>
            <a:r>
              <a:rPr lang="en" sz="2400"/>
              <a:t>Spaceships</a:t>
            </a:r>
            <a:endParaRPr sz="2400"/>
          </a:p>
        </p:txBody>
      </p:sp>
      <p:sp>
        <p:nvSpPr>
          <p:cNvPr id="387" name="Google Shape;387;p43"/>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pic>
        <p:nvPicPr>
          <p:cNvPr id="388" name="Google Shape;388;p43"/>
          <p:cNvPicPr preferRelativeResize="0"/>
          <p:nvPr/>
        </p:nvPicPr>
        <p:blipFill>
          <a:blip r:embed="rId3">
            <a:alphaModFix/>
          </a:blip>
          <a:stretch>
            <a:fillRect/>
          </a:stretch>
        </p:blipFill>
        <p:spPr>
          <a:xfrm>
            <a:off x="4796100" y="1077849"/>
            <a:ext cx="3748326" cy="3719625"/>
          </a:xfrm>
          <a:prstGeom prst="rect">
            <a:avLst/>
          </a:prstGeom>
          <a:noFill/>
          <a:ln>
            <a:noFill/>
          </a:ln>
        </p:spPr>
      </p:pic>
      <p:pic>
        <p:nvPicPr>
          <p:cNvPr id="389" name="Google Shape;389;p43"/>
          <p:cNvPicPr preferRelativeResize="0"/>
          <p:nvPr/>
        </p:nvPicPr>
        <p:blipFill rotWithShape="1">
          <a:blip r:embed="rId3">
            <a:alphaModFix/>
          </a:blip>
          <a:srcRect b="18856" l="21176" r="18593" t="67420"/>
          <a:stretch/>
        </p:blipFill>
        <p:spPr>
          <a:xfrm>
            <a:off x="4991525" y="3469275"/>
            <a:ext cx="3357476" cy="759100"/>
          </a:xfrm>
          <a:prstGeom prst="rect">
            <a:avLst/>
          </a:prstGeom>
          <a:noFill/>
          <a:ln>
            <a:noFill/>
          </a:ln>
        </p:spPr>
      </p:pic>
      <p:sp>
        <p:nvSpPr>
          <p:cNvPr id="390" name="Google Shape;390;p4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43"/>
          <p:cNvSpPr txBox="1"/>
          <p:nvPr>
            <p:ph idx="4294967295" type="subTitle"/>
          </p:nvPr>
        </p:nvSpPr>
        <p:spPr>
          <a:xfrm>
            <a:off x="819150" y="1271300"/>
            <a:ext cx="5859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1"/>
                </a:solidFill>
              </a:rPr>
              <a:t>Store</a:t>
            </a:r>
            <a:endParaRPr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animEffect filter="fade" transition="in">
                                      <p:cBhvr>
                                        <p:cTn dur="1000"/>
                                        <p:tgtEl>
                                          <p:spTgt spid="3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animEffect filter="fade" transition="in">
                                      <p:cBhvr>
                                        <p:cTn dur="1000"/>
                                        <p:tgtEl>
                                          <p:spTgt spid="38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4"/>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397" name="Google Shape;397;p44"/>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2 Players on 1 device</a:t>
            </a:r>
            <a:endParaRPr sz="2400"/>
          </a:p>
          <a:p>
            <a:pPr indent="0" lvl="0" marL="0" rtl="0" algn="l">
              <a:spcBef>
                <a:spcPts val="1600"/>
              </a:spcBef>
              <a:spcAft>
                <a:spcPts val="1600"/>
              </a:spcAft>
              <a:buNone/>
            </a:pPr>
            <a:r>
              <a:t/>
            </a:r>
            <a:endParaRPr sz="1400"/>
          </a:p>
        </p:txBody>
      </p:sp>
      <p:sp>
        <p:nvSpPr>
          <p:cNvPr id="398" name="Google Shape;398;p4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44"/>
          <p:cNvSpPr txBox="1"/>
          <p:nvPr>
            <p:ph idx="4294967295" type="subTitle"/>
          </p:nvPr>
        </p:nvSpPr>
        <p:spPr>
          <a:xfrm>
            <a:off x="819150" y="1271300"/>
            <a:ext cx="5859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1"/>
                </a:solidFill>
              </a:rPr>
              <a:t>Local multiplayer</a:t>
            </a:r>
            <a:endParaRPr sz="2400">
              <a:solidFill>
                <a:schemeClr val="lt1"/>
              </a:solidFill>
            </a:endParaRPr>
          </a:p>
        </p:txBody>
      </p:sp>
      <p:pic>
        <p:nvPicPr>
          <p:cNvPr id="400" name="Google Shape;400;p44"/>
          <p:cNvPicPr preferRelativeResize="0"/>
          <p:nvPr/>
        </p:nvPicPr>
        <p:blipFill>
          <a:blip r:embed="rId3">
            <a:alphaModFix/>
          </a:blip>
          <a:stretch>
            <a:fillRect/>
          </a:stretch>
        </p:blipFill>
        <p:spPr>
          <a:xfrm>
            <a:off x="4571997" y="800634"/>
            <a:ext cx="3965076" cy="3996841"/>
          </a:xfrm>
          <a:prstGeom prst="rect">
            <a:avLst/>
          </a:prstGeom>
          <a:noFill/>
          <a:ln>
            <a:noFill/>
          </a:ln>
        </p:spPr>
      </p:pic>
      <p:pic>
        <p:nvPicPr>
          <p:cNvPr id="401" name="Google Shape;401;p44"/>
          <p:cNvPicPr preferRelativeResize="0"/>
          <p:nvPr/>
        </p:nvPicPr>
        <p:blipFill>
          <a:blip r:embed="rId4">
            <a:alphaModFix/>
          </a:blip>
          <a:stretch>
            <a:fillRect/>
          </a:stretch>
        </p:blipFill>
        <p:spPr>
          <a:xfrm rot="-6794877">
            <a:off x="7688412" y="3282664"/>
            <a:ext cx="382328" cy="292598"/>
          </a:xfrm>
          <a:prstGeom prst="rect">
            <a:avLst/>
          </a:prstGeom>
          <a:noFill/>
          <a:ln>
            <a:noFill/>
          </a:ln>
        </p:spPr>
      </p:pic>
      <p:pic>
        <p:nvPicPr>
          <p:cNvPr id="402" name="Google Shape;402;p44"/>
          <p:cNvPicPr preferRelativeResize="0"/>
          <p:nvPr/>
        </p:nvPicPr>
        <p:blipFill>
          <a:blip r:embed="rId5">
            <a:alphaModFix/>
          </a:blip>
          <a:stretch>
            <a:fillRect/>
          </a:stretch>
        </p:blipFill>
        <p:spPr>
          <a:xfrm rot="2994239">
            <a:off x="7231879" y="2292926"/>
            <a:ext cx="61743" cy="256470"/>
          </a:xfrm>
          <a:prstGeom prst="rect">
            <a:avLst/>
          </a:prstGeom>
          <a:noFill/>
          <a:ln>
            <a:noFill/>
          </a:ln>
        </p:spPr>
      </p:pic>
      <p:pic>
        <p:nvPicPr>
          <p:cNvPr id="403" name="Google Shape;403;p44"/>
          <p:cNvPicPr preferRelativeResize="0"/>
          <p:nvPr/>
        </p:nvPicPr>
        <p:blipFill>
          <a:blip r:embed="rId6">
            <a:alphaModFix/>
          </a:blip>
          <a:stretch>
            <a:fillRect/>
          </a:stretch>
        </p:blipFill>
        <p:spPr>
          <a:xfrm rot="-6441373">
            <a:off x="7258885" y="3483275"/>
            <a:ext cx="51140" cy="212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7" name="Shape 407"/>
        <p:cNvGrpSpPr/>
        <p:nvPr/>
      </p:nvGrpSpPr>
      <p:grpSpPr>
        <a:xfrm>
          <a:off x="0" y="0"/>
          <a:ext cx="0" cy="0"/>
          <a:chOff x="0" y="0"/>
          <a:chExt cx="0" cy="0"/>
        </a:xfrm>
      </p:grpSpPr>
      <p:sp>
        <p:nvSpPr>
          <p:cNvPr id="408" name="Google Shape;408;p45"/>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409" name="Google Shape;409;p4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45"/>
          <p:cNvSpPr txBox="1"/>
          <p:nvPr>
            <p:ph idx="4294967295" type="subTitle"/>
          </p:nvPr>
        </p:nvSpPr>
        <p:spPr>
          <a:xfrm>
            <a:off x="819150" y="1271300"/>
            <a:ext cx="5859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1"/>
                </a:solidFill>
              </a:rPr>
              <a:t>Future projects</a:t>
            </a:r>
            <a:endParaRPr sz="2400">
              <a:solidFill>
                <a:schemeClr val="lt1"/>
              </a:solidFill>
            </a:endParaRPr>
          </a:p>
        </p:txBody>
      </p:sp>
      <p:sp>
        <p:nvSpPr>
          <p:cNvPr id="411" name="Google Shape;411;p45"/>
          <p:cNvSpPr txBox="1"/>
          <p:nvPr>
            <p:ph idx="1" type="body"/>
          </p:nvPr>
        </p:nvSpPr>
        <p:spPr>
          <a:xfrm>
            <a:off x="971550" y="2143125"/>
            <a:ext cx="7505700" cy="2400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Plan better</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Follow SCRUM more closely</a:t>
            </a:r>
            <a:endParaRPr sz="2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animEffect filter="fade" transition="in">
                                      <p:cBhvr>
                                        <p:cTn dur="500"/>
                                        <p:tgtEl>
                                          <p:spTgt spid="4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1" st="1"/>
                                            </p:txEl>
                                          </p:spTgt>
                                        </p:tgtEl>
                                        <p:attrNameLst>
                                          <p:attrName>style.visibility</p:attrName>
                                        </p:attrNameLst>
                                      </p:cBhvr>
                                      <p:to>
                                        <p:strVal val="visible"/>
                                      </p:to>
                                    </p:set>
                                    <p:animEffect filter="fade" transition="in">
                                      <p:cBhvr>
                                        <p:cTn dur="500"/>
                                        <p:tgtEl>
                                          <p:spTgt spid="41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5" name="Shape 415"/>
        <p:cNvGrpSpPr/>
        <p:nvPr/>
      </p:nvGrpSpPr>
      <p:grpSpPr>
        <a:xfrm>
          <a:off x="0" y="0"/>
          <a:ext cx="0" cy="0"/>
          <a:chOff x="0" y="0"/>
          <a:chExt cx="0" cy="0"/>
        </a:xfrm>
      </p:grpSpPr>
      <p:sp>
        <p:nvSpPr>
          <p:cNvPr id="416" name="Google Shape;416;p4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Reflection</a:t>
            </a:r>
            <a:endParaRPr/>
          </a:p>
        </p:txBody>
      </p:sp>
      <p:sp>
        <p:nvSpPr>
          <p:cNvPr id="417" name="Google Shape;417;p4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1" name="Shape 421"/>
        <p:cNvGrpSpPr/>
        <p:nvPr/>
      </p:nvGrpSpPr>
      <p:grpSpPr>
        <a:xfrm>
          <a:off x="0" y="0"/>
          <a:ext cx="0" cy="0"/>
          <a:chOff x="0" y="0"/>
          <a:chExt cx="0" cy="0"/>
        </a:xfrm>
      </p:grpSpPr>
      <p:sp>
        <p:nvSpPr>
          <p:cNvPr id="422" name="Google Shape;422;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423" name="Google Shape;423;p4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424" name="Google Shape;424;p47"/>
          <p:cNvSpPr txBox="1"/>
          <p:nvPr/>
        </p:nvSpPr>
        <p:spPr>
          <a:xfrm>
            <a:off x="835825" y="1971675"/>
            <a:ext cx="6066900" cy="546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2"/>
              </a:buClr>
              <a:buSzPts val="2400"/>
              <a:buFont typeface="Calibri"/>
              <a:buChar char="●"/>
            </a:pPr>
            <a:r>
              <a:rPr lang="en" sz="2400">
                <a:solidFill>
                  <a:schemeClr val="dk2"/>
                </a:solidFill>
                <a:latin typeface="Calibri"/>
                <a:ea typeface="Calibri"/>
                <a:cs typeface="Calibri"/>
                <a:sym typeface="Calibri"/>
              </a:rPr>
              <a:t>Sprint retrospective</a:t>
            </a:r>
            <a:endParaRPr sz="2400">
              <a:latin typeface="Calibri"/>
              <a:ea typeface="Calibri"/>
              <a:cs typeface="Calibri"/>
              <a:sym typeface="Calibri"/>
            </a:endParaRPr>
          </a:p>
        </p:txBody>
      </p:sp>
      <p:sp>
        <p:nvSpPr>
          <p:cNvPr id="425" name="Google Shape;425;p47"/>
          <p:cNvSpPr txBox="1"/>
          <p:nvPr/>
        </p:nvSpPr>
        <p:spPr>
          <a:xfrm>
            <a:off x="835825" y="2871800"/>
            <a:ext cx="5167800" cy="4392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2"/>
              </a:buClr>
              <a:buSzPts val="2400"/>
              <a:buFont typeface="Calibri"/>
              <a:buChar char="●"/>
            </a:pPr>
            <a:r>
              <a:rPr lang="en" sz="2400">
                <a:solidFill>
                  <a:schemeClr val="dk2"/>
                </a:solidFill>
                <a:latin typeface="Calibri"/>
                <a:ea typeface="Calibri"/>
                <a:cs typeface="Calibri"/>
                <a:sym typeface="Calibri"/>
              </a:rPr>
              <a:t>Importance of planning</a:t>
            </a:r>
            <a:endParaRPr sz="2400">
              <a:latin typeface="Calibri"/>
              <a:ea typeface="Calibri"/>
              <a:cs typeface="Calibri"/>
              <a:sym typeface="Calibri"/>
            </a:endParaRPr>
          </a:p>
        </p:txBody>
      </p:sp>
      <p:sp>
        <p:nvSpPr>
          <p:cNvPr id="426" name="Google Shape;426;p47"/>
          <p:cNvSpPr txBox="1"/>
          <p:nvPr/>
        </p:nvSpPr>
        <p:spPr>
          <a:xfrm>
            <a:off x="835825" y="3804050"/>
            <a:ext cx="4849500" cy="4392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2"/>
              </a:buClr>
              <a:buSzPts val="2400"/>
              <a:buFont typeface="Calibri"/>
              <a:buChar char="●"/>
            </a:pPr>
            <a:r>
              <a:rPr lang="en" sz="2400">
                <a:latin typeface="Calibri"/>
                <a:ea typeface="Calibri"/>
                <a:cs typeface="Calibri"/>
                <a:sym typeface="Calibri"/>
              </a:rPr>
              <a:t>Future projects</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4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4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32" name="Google Shape;432;p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49"/>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Reimagining</a:t>
            </a:r>
            <a:endParaRPr/>
          </a:p>
          <a:p>
            <a:pPr indent="0" lvl="0" marL="0" rtl="0" algn="ctr">
              <a:spcBef>
                <a:spcPts val="0"/>
              </a:spcBef>
              <a:spcAft>
                <a:spcPts val="0"/>
              </a:spcAft>
              <a:buNone/>
            </a:pPr>
            <a:r>
              <a:rPr lang="en"/>
              <a:t>Asteroids</a:t>
            </a:r>
            <a:endParaRPr/>
          </a:p>
        </p:txBody>
      </p:sp>
      <p:sp>
        <p:nvSpPr>
          <p:cNvPr id="438" name="Google Shape;438;p49"/>
          <p:cNvSpPr txBox="1"/>
          <p:nvPr>
            <p:ph idx="1" type="subTitle"/>
          </p:nvPr>
        </p:nvSpPr>
        <p:spPr>
          <a:xfrm>
            <a:off x="5484600" y="3889025"/>
            <a:ext cx="34020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A product reveal and process reflection by SEM project group 60:  </a:t>
            </a:r>
            <a:endParaRPr sz="1400"/>
          </a:p>
          <a:p>
            <a:pPr indent="0" lvl="0" marL="0" rtl="0" algn="ctr">
              <a:spcBef>
                <a:spcPts val="0"/>
              </a:spcBef>
              <a:spcAft>
                <a:spcPts val="0"/>
              </a:spcAft>
              <a:buNone/>
            </a:pPr>
            <a:r>
              <a:rPr lang="en" sz="1400"/>
              <a:t>Marijn Craenen, Jasmine Diaconu, Nathan Kindt, Pepijn te Marvelde &amp; Timea Nagy</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444" name="Google Shape;444;p50"/>
          <p:cNvSpPr txBox="1"/>
          <p:nvPr>
            <p:ph idx="1" type="body"/>
          </p:nvPr>
        </p:nvSpPr>
        <p:spPr>
          <a:xfrm>
            <a:off x="819150" y="15980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SCRUM:</a:t>
            </a:r>
            <a:endParaRPr/>
          </a:p>
          <a:p>
            <a:pPr indent="-304800" lvl="0" marL="457200" rtl="0" algn="l">
              <a:spcBef>
                <a:spcPts val="0"/>
              </a:spcBef>
              <a:spcAft>
                <a:spcPts val="0"/>
              </a:spcAft>
              <a:buSzPts val="1200"/>
              <a:buChar char="●"/>
            </a:pPr>
            <a:r>
              <a:rPr lang="en" sz="1200"/>
              <a:t>What Is Scrum Methodology? (2019, January 15). Retrieved January 20, 2020, from </a:t>
            </a:r>
            <a:r>
              <a:rPr lang="en" sz="1200" u="sng">
                <a:solidFill>
                  <a:schemeClr val="hlink"/>
                </a:solidFill>
                <a:hlinkClick r:id="rId3"/>
              </a:rPr>
              <a:t>https://resources.collab.net/agile-101/what-is-scrum</a:t>
            </a:r>
            <a:r>
              <a:rPr lang="en" sz="1200"/>
              <a:t> </a:t>
            </a:r>
            <a:endParaRPr sz="1200"/>
          </a:p>
          <a:p>
            <a:pPr indent="-304800" lvl="0" marL="457200" rtl="0" algn="l">
              <a:spcBef>
                <a:spcPts val="0"/>
              </a:spcBef>
              <a:spcAft>
                <a:spcPts val="0"/>
              </a:spcAft>
              <a:buSzPts val="1200"/>
              <a:buChar char="●"/>
            </a:pPr>
            <a:r>
              <a:rPr lang="en" sz="1200"/>
              <a:t>What is Scrum? (n.d.). Retrieved January 20, 2020, from </a:t>
            </a:r>
            <a:r>
              <a:rPr lang="en" sz="1200" u="sng">
                <a:solidFill>
                  <a:schemeClr val="hlink"/>
                </a:solidFill>
                <a:hlinkClick r:id="rId4"/>
              </a:rPr>
              <a:t>https://www.scrum.org/resources/what-is-scrum</a:t>
            </a:r>
            <a:r>
              <a:rPr lang="en" sz="1200"/>
              <a:t> </a:t>
            </a:r>
            <a:endParaRPr sz="1200"/>
          </a:p>
          <a:p>
            <a:pPr indent="-304800" lvl="0" marL="457200" rtl="0" algn="l">
              <a:spcBef>
                <a:spcPts val="0"/>
              </a:spcBef>
              <a:spcAft>
                <a:spcPts val="0"/>
              </a:spcAft>
              <a:buSzPts val="1200"/>
              <a:buChar char="●"/>
            </a:pPr>
            <a:r>
              <a:rPr lang="en" sz="1200"/>
              <a:t>Atlassian. (n.d.). Scrum - what it is, how it works, and why it's awesome. Retrieved January 20, 2020, from </a:t>
            </a:r>
            <a:r>
              <a:rPr lang="en" sz="1200" u="sng">
                <a:solidFill>
                  <a:schemeClr val="hlink"/>
                </a:solidFill>
                <a:hlinkClick r:id="rId5"/>
              </a:rPr>
              <a:t>https://www.atlassian.com/agile/scrum</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MoSCoW:</a:t>
            </a:r>
            <a:endParaRPr sz="1200"/>
          </a:p>
          <a:p>
            <a:pPr indent="-304800" lvl="0" marL="457200" rtl="0" algn="l">
              <a:spcBef>
                <a:spcPts val="0"/>
              </a:spcBef>
              <a:spcAft>
                <a:spcPts val="0"/>
              </a:spcAft>
              <a:buSzPts val="1200"/>
              <a:buChar char="●"/>
            </a:pPr>
            <a:r>
              <a:rPr lang="en" sz="1200"/>
              <a:t>10 MOSCOW PRIORITISATION. (n.d.). Retrieved January 20, 2020, from </a:t>
            </a:r>
            <a:r>
              <a:rPr lang="en" sz="1200" u="sng">
                <a:solidFill>
                  <a:schemeClr val="hlink"/>
                </a:solidFill>
                <a:hlinkClick r:id="rId6"/>
              </a:rPr>
              <a:t>https://www.agilebusiness.org/page/ProjectFramework_10_MoSCoWPrioritisation</a:t>
            </a:r>
            <a:r>
              <a:rPr lang="en" sz="1200"/>
              <a:t> </a:t>
            </a:r>
            <a:endParaRPr sz="1200"/>
          </a:p>
          <a:p>
            <a:pPr indent="-304800" lvl="0" marL="457200" rtl="0" algn="l">
              <a:spcBef>
                <a:spcPts val="0"/>
              </a:spcBef>
              <a:spcAft>
                <a:spcPts val="0"/>
              </a:spcAft>
              <a:buSzPts val="1200"/>
              <a:buChar char="●"/>
            </a:pPr>
            <a:r>
              <a:rPr lang="en" sz="1200"/>
              <a:t>What is MoSCoW Prioritization?: Overview of the MoSCoW Method. (n.d.). Retrieved January 20, 2020, from </a:t>
            </a:r>
            <a:r>
              <a:rPr lang="en" sz="1200" u="sng">
                <a:solidFill>
                  <a:schemeClr val="hlink"/>
                </a:solidFill>
                <a:hlinkClick r:id="rId7"/>
              </a:rPr>
              <a:t>https://www.productplan.com/glossary/moscow-prioritization/</a:t>
            </a:r>
            <a:r>
              <a:rPr lang="en" sz="1200"/>
              <a:t> </a:t>
            </a:r>
            <a:endParaRPr sz="12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445" name="Google Shape;445;p5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5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Font typeface="Arial"/>
              <a:buAutoNum type="arabicPeriod"/>
            </a:pPr>
            <a:r>
              <a:rPr lang="en" sz="1200">
                <a:solidFill>
                  <a:srgbClr val="000000"/>
                </a:solidFill>
              </a:rPr>
              <a:t>A</a:t>
            </a:r>
            <a:r>
              <a:rPr lang="en" sz="1200">
                <a:solidFill>
                  <a:srgbClr val="000000"/>
                </a:solidFill>
              </a:rPr>
              <a:t>rcade Game: Asteroids. Retrieved from </a:t>
            </a:r>
            <a:r>
              <a:rPr i="1" lang="en" sz="1200" u="sng">
                <a:solidFill>
                  <a:schemeClr val="accent5"/>
                </a:solidFill>
                <a:hlinkClick r:id="rId3"/>
              </a:rPr>
              <a:t>https://i.ytimg.com/vi/9Ydu8UhIjeU/hqdefault.jpg</a:t>
            </a:r>
            <a:r>
              <a:rPr i="1" lang="en" sz="1200">
                <a:solidFill>
                  <a:srgbClr val="000000"/>
                </a:solidFill>
              </a:rPr>
              <a:t> </a:t>
            </a:r>
            <a:endParaRPr i="1"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Asteroids gameplay. Retrieved from </a:t>
            </a:r>
            <a:r>
              <a:rPr lang="en" sz="1200" u="sng">
                <a:solidFill>
                  <a:schemeClr val="hlink"/>
                </a:solidFill>
                <a:hlinkClick r:id="rId4"/>
              </a:rPr>
              <a:t>https://thumbs.gfycat.com/CrispWelllitBrocketdeer-max-1mb.gif</a:t>
            </a:r>
            <a:r>
              <a:rPr lang="en" sz="1200">
                <a:solidFill>
                  <a:srgbClr val="000000"/>
                </a:solidFill>
              </a:rPr>
              <a:t> </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Defender arcade game. Retrieved from </a:t>
            </a:r>
            <a:r>
              <a:rPr lang="en" sz="1200" u="sng">
                <a:solidFill>
                  <a:schemeClr val="hlink"/>
                </a:solidFill>
                <a:hlinkClick r:id="rId5"/>
              </a:rPr>
              <a:t>http://soundwavestv.com/2010/09/16/defender/</a:t>
            </a:r>
            <a:r>
              <a:rPr lang="en" sz="1200">
                <a:solidFill>
                  <a:srgbClr val="000000"/>
                </a:solidFill>
              </a:rPr>
              <a:t> </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Anna Shagova - Moscow Method. Retrieved from  </a:t>
            </a:r>
            <a:r>
              <a:rPr lang="en" sz="1200" u="sng">
                <a:solidFill>
                  <a:schemeClr val="hlink"/>
                </a:solidFill>
                <a:hlinkClick r:id="rId6"/>
              </a:rPr>
              <a:t>https://dribbble.com/shots/6414497-MoSCoW-Method</a:t>
            </a:r>
            <a:r>
              <a:rPr lang="en" sz="1200">
                <a:solidFill>
                  <a:srgbClr val="000000"/>
                </a:solidFill>
              </a:rPr>
              <a:t> </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Adding Salt to Hashing. Retrieved from </a:t>
            </a:r>
            <a:r>
              <a:rPr lang="en" sz="1200" u="sng">
                <a:solidFill>
                  <a:schemeClr val="hlink"/>
                </a:solidFill>
                <a:hlinkClick r:id="rId7"/>
              </a:rPr>
              <a:t>https://auth0.com/blog/adding-salt-to-hashing-a-better-way-to-store-passwords/</a:t>
            </a:r>
            <a:r>
              <a:rPr lang="en" sz="1200">
                <a:solidFill>
                  <a:srgbClr val="000000"/>
                </a:solidFill>
              </a:rPr>
              <a:t> </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Arrow keys icon. Retrieved from </a:t>
            </a:r>
            <a:r>
              <a:rPr lang="en" sz="1200" u="sng">
                <a:solidFill>
                  <a:schemeClr val="hlink"/>
                </a:solidFill>
                <a:hlinkClick r:id="rId8"/>
              </a:rPr>
              <a:t>https://thenounproject.com/term/arrow-keys/264898/</a:t>
            </a:r>
            <a:r>
              <a:rPr lang="en" sz="1200">
                <a:solidFill>
                  <a:srgbClr val="000000"/>
                </a:solidFill>
              </a:rPr>
              <a:t> </a:t>
            </a:r>
            <a:endParaRPr sz="1200">
              <a:solidFill>
                <a:srgbClr val="000000"/>
              </a:solidFill>
            </a:endParaRPr>
          </a:p>
          <a:p>
            <a:pPr indent="-304800" lvl="0" marL="457200" rtl="0" algn="l">
              <a:lnSpc>
                <a:spcPct val="100000"/>
              </a:lnSpc>
              <a:spcBef>
                <a:spcPts val="0"/>
              </a:spcBef>
              <a:spcAft>
                <a:spcPts val="0"/>
              </a:spcAft>
              <a:buClr>
                <a:srgbClr val="000000"/>
              </a:buClr>
              <a:buSzPts val="1200"/>
              <a:buAutoNum type="arabicPeriod"/>
            </a:pPr>
            <a:r>
              <a:rPr lang="en" sz="1200">
                <a:solidFill>
                  <a:srgbClr val="000000"/>
                </a:solidFill>
              </a:rPr>
              <a:t>NS trein. Retrieved from </a:t>
            </a:r>
            <a:r>
              <a:rPr lang="en" sz="1200" u="sng">
                <a:solidFill>
                  <a:schemeClr val="hlink"/>
                </a:solidFill>
                <a:hlinkClick r:id="rId9"/>
              </a:rPr>
              <a:t>https://cdn.happyrail.com/images/cropped/800/500/uploads/landingpage_images/fl02_1186_020609_lr_1.jpg</a:t>
            </a: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p:txBody>
      </p:sp>
      <p:sp>
        <p:nvSpPr>
          <p:cNvPr id="451" name="Google Shape;451;p5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rPr lang="en" sz="2400"/>
              <a:t>Images</a:t>
            </a:r>
            <a:endParaRPr sz="2400"/>
          </a:p>
        </p:txBody>
      </p:sp>
      <p:sp>
        <p:nvSpPr>
          <p:cNvPr id="452" name="Google Shape;452;p5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149" name="Google Shape;149;p16"/>
          <p:cNvSpPr txBox="1"/>
          <p:nvPr>
            <p:ph idx="1" type="body"/>
          </p:nvPr>
        </p:nvSpPr>
        <p:spPr>
          <a:xfrm>
            <a:off x="819150" y="1702200"/>
            <a:ext cx="3753000" cy="237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Asteroids is an arcade game, </a:t>
            </a:r>
            <a:r>
              <a:rPr i="1" lang="en" sz="2400"/>
              <a:t>invented </a:t>
            </a:r>
            <a:r>
              <a:rPr lang="en" sz="2400"/>
              <a:t>and released by Atari in 1979.</a:t>
            </a:r>
            <a:endParaRPr sz="2400"/>
          </a:p>
        </p:txBody>
      </p:sp>
      <p:sp>
        <p:nvSpPr>
          <p:cNvPr id="150" name="Google Shape;150;p16"/>
          <p:cNvSpPr txBox="1"/>
          <p:nvPr/>
        </p:nvSpPr>
        <p:spPr>
          <a:xfrm>
            <a:off x="5810325" y="4514200"/>
            <a:ext cx="19020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latin typeface="Lato"/>
                <a:ea typeface="Lato"/>
                <a:cs typeface="Lato"/>
                <a:sym typeface="Lato"/>
              </a:rPr>
              <a:t>Asteroids game, 1979 version</a:t>
            </a:r>
            <a:endParaRPr i="1" sz="1000">
              <a:solidFill>
                <a:srgbClr val="FFFFFF"/>
              </a:solidFill>
              <a:latin typeface="Lato"/>
              <a:ea typeface="Lato"/>
              <a:cs typeface="Lato"/>
              <a:sym typeface="Lato"/>
            </a:endParaRPr>
          </a:p>
        </p:txBody>
      </p:sp>
      <p:sp>
        <p:nvSpPr>
          <p:cNvPr id="151" name="Google Shape;151;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152" name="Google Shape;152;p16"/>
          <p:cNvPicPr preferRelativeResize="0"/>
          <p:nvPr/>
        </p:nvPicPr>
        <p:blipFill>
          <a:blip r:embed="rId3">
            <a:alphaModFix/>
          </a:blip>
          <a:stretch>
            <a:fillRect/>
          </a:stretch>
        </p:blipFill>
        <p:spPr>
          <a:xfrm>
            <a:off x="4724400" y="1324250"/>
            <a:ext cx="4050074" cy="3037550"/>
          </a:xfrm>
          <a:prstGeom prst="rect">
            <a:avLst/>
          </a:prstGeom>
          <a:noFill/>
          <a:ln>
            <a:noFill/>
          </a:ln>
        </p:spPr>
      </p:pic>
      <p:sp>
        <p:nvSpPr>
          <p:cNvPr id="153" name="Google Shape;153;p16"/>
          <p:cNvSpPr txBox="1"/>
          <p:nvPr/>
        </p:nvSpPr>
        <p:spPr>
          <a:xfrm>
            <a:off x="4724400" y="4361800"/>
            <a:ext cx="3429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rebuchet MS"/>
                <a:ea typeface="Trebuchet MS"/>
                <a:cs typeface="Trebuchet MS"/>
                <a:sym typeface="Trebuchet MS"/>
              </a:rPr>
              <a:t>Figure 1. Arcade Game: Asteroids </a:t>
            </a:r>
            <a:r>
              <a:rPr lang="en" sz="900">
                <a:latin typeface="Trebuchet MS"/>
                <a:ea typeface="Trebuchet MS"/>
                <a:cs typeface="Trebuchet MS"/>
                <a:sym typeface="Trebuchet MS"/>
              </a:rPr>
              <a:t>- </a:t>
            </a:r>
            <a:endParaRPr sz="900">
              <a:latin typeface="Trebuchet MS"/>
              <a:ea typeface="Trebuchet MS"/>
              <a:cs typeface="Trebuchet MS"/>
              <a:sym typeface="Trebuchet MS"/>
            </a:endParaRPr>
          </a:p>
          <a:p>
            <a:pPr indent="0" lvl="0" marL="0" rtl="0" algn="l">
              <a:spcBef>
                <a:spcPts val="0"/>
              </a:spcBef>
              <a:spcAft>
                <a:spcPts val="0"/>
              </a:spcAft>
              <a:buNone/>
            </a:pPr>
            <a:r>
              <a:rPr i="1" lang="en" sz="900" u="sng">
                <a:solidFill>
                  <a:schemeClr val="hlink"/>
                </a:solidFill>
                <a:latin typeface="Trebuchet MS"/>
                <a:ea typeface="Trebuchet MS"/>
                <a:cs typeface="Trebuchet MS"/>
                <a:sym typeface="Trebuchet MS"/>
                <a:hlinkClick r:id="rId4"/>
              </a:rPr>
              <a:t>https://i.ytimg.com/vi/9Ydu8UhIjeU/hqdefault.jpg</a:t>
            </a:r>
            <a:r>
              <a:rPr i="1" lang="en" sz="900">
                <a:latin typeface="Trebuchet MS"/>
                <a:ea typeface="Trebuchet MS"/>
                <a:cs typeface="Trebuchet MS"/>
                <a:sym typeface="Trebuchet MS"/>
              </a:rPr>
              <a:t> </a:t>
            </a:r>
            <a:endParaRPr i="1" sz="9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7"/>
          <p:cNvPicPr preferRelativeResize="0"/>
          <p:nvPr/>
        </p:nvPicPr>
        <p:blipFill rotWithShape="1">
          <a:blip r:embed="rId3">
            <a:alphaModFix/>
          </a:blip>
          <a:srcRect b="2629" l="2200" r="-2200" t="0"/>
          <a:stretch/>
        </p:blipFill>
        <p:spPr>
          <a:xfrm>
            <a:off x="5053075" y="1164574"/>
            <a:ext cx="3790899" cy="3047875"/>
          </a:xfrm>
          <a:prstGeom prst="rect">
            <a:avLst/>
          </a:prstGeom>
          <a:noFill/>
          <a:ln>
            <a:noFill/>
          </a:ln>
        </p:spPr>
      </p:pic>
      <p:sp>
        <p:nvSpPr>
          <p:cNvPr id="159" name="Google Shape;159;p17"/>
          <p:cNvSpPr txBox="1"/>
          <p:nvPr/>
        </p:nvSpPr>
        <p:spPr>
          <a:xfrm>
            <a:off x="1008900" y="1289700"/>
            <a:ext cx="3934800" cy="25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Simple game concept:</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One player</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Asteroids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Shoot the asteroids to win</a:t>
            </a:r>
            <a:endParaRPr sz="2400">
              <a:latin typeface="Calibri"/>
              <a:ea typeface="Calibri"/>
              <a:cs typeface="Calibri"/>
              <a:sym typeface="Calibri"/>
            </a:endParaRPr>
          </a:p>
        </p:txBody>
      </p:sp>
      <p:sp>
        <p:nvSpPr>
          <p:cNvPr id="160" name="Google Shape;160;p17"/>
          <p:cNvSpPr txBox="1"/>
          <p:nvPr>
            <p:ph type="title"/>
          </p:nvPr>
        </p:nvSpPr>
        <p:spPr>
          <a:xfrm>
            <a:off x="823875" y="894925"/>
            <a:ext cx="941700" cy="5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a:t>
            </a:r>
            <a:endParaRPr/>
          </a:p>
        </p:txBody>
      </p:sp>
      <p:sp>
        <p:nvSpPr>
          <p:cNvPr id="161" name="Google Shape;161;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162" name="Google Shape;162;p17"/>
          <p:cNvSpPr txBox="1"/>
          <p:nvPr/>
        </p:nvSpPr>
        <p:spPr>
          <a:xfrm>
            <a:off x="5053075" y="4212450"/>
            <a:ext cx="36057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rebuchet MS"/>
                <a:ea typeface="Trebuchet MS"/>
                <a:cs typeface="Trebuchet MS"/>
                <a:sym typeface="Trebuchet MS"/>
              </a:rPr>
              <a:t>Figure 2:</a:t>
            </a:r>
            <a:r>
              <a:rPr i="1" lang="en" sz="900">
                <a:latin typeface="Trebuchet MS"/>
                <a:ea typeface="Trebuchet MS"/>
                <a:cs typeface="Trebuchet MS"/>
                <a:sym typeface="Trebuchet MS"/>
              </a:rPr>
              <a:t> </a:t>
            </a:r>
            <a:r>
              <a:rPr lang="en" sz="900">
                <a:latin typeface="Trebuchet MS"/>
                <a:ea typeface="Trebuchet MS"/>
                <a:cs typeface="Trebuchet MS"/>
                <a:sym typeface="Trebuchet MS"/>
              </a:rPr>
              <a:t>Asteroids gameplay - </a:t>
            </a:r>
            <a:r>
              <a:rPr i="1" lang="en" sz="900" u="sng">
                <a:solidFill>
                  <a:schemeClr val="hlink"/>
                </a:solidFill>
                <a:latin typeface="Trebuchet MS"/>
                <a:ea typeface="Trebuchet MS"/>
                <a:cs typeface="Trebuchet MS"/>
                <a:sym typeface="Trebuchet MS"/>
                <a:hlinkClick r:id="rId4"/>
              </a:rPr>
              <a:t>https://thumbs.gfycat.com/CrispWelllitBrocketdeer-max-1mb.gif</a:t>
            </a:r>
            <a:endParaRPr sz="900">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4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4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4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4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400"/>
                                        <p:tgtEl>
                                          <p:spTgt spid="15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819150" y="5717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a:t>
            </a:r>
            <a:endParaRPr/>
          </a:p>
        </p:txBody>
      </p:sp>
      <p:sp>
        <p:nvSpPr>
          <p:cNvPr id="168" name="Google Shape;168;p18"/>
          <p:cNvSpPr txBox="1"/>
          <p:nvPr>
            <p:ph idx="1" type="body"/>
          </p:nvPr>
        </p:nvSpPr>
        <p:spPr>
          <a:xfrm>
            <a:off x="438150" y="960225"/>
            <a:ext cx="5508300" cy="25038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SzPts val="2400"/>
              <a:buAutoNum type="arabicPeriod"/>
            </a:pPr>
            <a:r>
              <a:rPr b="1" lang="en" sz="2400"/>
              <a:t>Sales</a:t>
            </a:r>
            <a:r>
              <a:rPr lang="en" sz="2400"/>
              <a:t>: over 70,000 arcade cabinets sold</a:t>
            </a:r>
            <a:endParaRPr sz="2400"/>
          </a:p>
          <a:p>
            <a:pPr indent="-381000" lvl="0" marL="457200" rtl="0" algn="l">
              <a:spcBef>
                <a:spcPts val="0"/>
              </a:spcBef>
              <a:spcAft>
                <a:spcPts val="0"/>
              </a:spcAft>
              <a:buSzPts val="2400"/>
              <a:buAutoNum type="arabicPeriod"/>
            </a:pPr>
            <a:r>
              <a:rPr b="1" lang="en" sz="2400"/>
              <a:t>Sequels</a:t>
            </a:r>
            <a:r>
              <a:rPr lang="en" sz="2400"/>
              <a:t>: </a:t>
            </a:r>
            <a:endParaRPr sz="2400"/>
          </a:p>
          <a:p>
            <a:pPr indent="-381000" lvl="1" marL="914400" rtl="0" algn="l">
              <a:spcBef>
                <a:spcPts val="0"/>
              </a:spcBef>
              <a:spcAft>
                <a:spcPts val="0"/>
              </a:spcAft>
              <a:buSzPts val="2400"/>
              <a:buAutoNum type="alphaLcPeriod"/>
            </a:pPr>
            <a:r>
              <a:rPr lang="en" sz="2400"/>
              <a:t>Asteroids Deluxe (1981)</a:t>
            </a:r>
            <a:endParaRPr sz="2400"/>
          </a:p>
          <a:p>
            <a:pPr indent="-381000" lvl="1" marL="914400" rtl="0" algn="l">
              <a:spcBef>
                <a:spcPts val="0"/>
              </a:spcBef>
              <a:spcAft>
                <a:spcPts val="0"/>
              </a:spcAft>
              <a:buSzPts val="2400"/>
              <a:buAutoNum type="alphaLcPeriod"/>
            </a:pPr>
            <a:r>
              <a:rPr lang="en" sz="2400"/>
              <a:t>Blasteroids (1987)</a:t>
            </a:r>
            <a:endParaRPr sz="2400"/>
          </a:p>
          <a:p>
            <a:pPr indent="-381000" lvl="0" marL="457200" rtl="0" algn="l">
              <a:spcBef>
                <a:spcPts val="0"/>
              </a:spcBef>
              <a:spcAft>
                <a:spcPts val="0"/>
              </a:spcAft>
              <a:buSzPts val="2400"/>
              <a:buAutoNum type="arabicPeriod"/>
            </a:pPr>
            <a:r>
              <a:rPr b="1" lang="en" sz="2400"/>
              <a:t>Influenced games</a:t>
            </a:r>
            <a:r>
              <a:rPr lang="en" sz="2400"/>
              <a:t>:</a:t>
            </a:r>
            <a:endParaRPr sz="2400"/>
          </a:p>
          <a:p>
            <a:pPr indent="-381000" lvl="1" marL="914400" rtl="0" algn="l">
              <a:spcBef>
                <a:spcPts val="0"/>
              </a:spcBef>
              <a:spcAft>
                <a:spcPts val="0"/>
              </a:spcAft>
              <a:buSzPts val="2400"/>
              <a:buAutoNum type="alphaLcPeriod"/>
            </a:pPr>
            <a:r>
              <a:rPr lang="en" sz="2400"/>
              <a:t>Defender</a:t>
            </a:r>
            <a:endParaRPr sz="2400"/>
          </a:p>
          <a:p>
            <a:pPr indent="-381000" lvl="1" marL="914400" rtl="0" algn="l">
              <a:spcBef>
                <a:spcPts val="0"/>
              </a:spcBef>
              <a:spcAft>
                <a:spcPts val="0"/>
              </a:spcAft>
              <a:buSzPts val="2400"/>
              <a:buAutoNum type="alphaLcPeriod"/>
            </a:pPr>
            <a:r>
              <a:rPr lang="en" sz="2400"/>
              <a:t>Gravitar</a:t>
            </a:r>
            <a:endParaRPr sz="2400"/>
          </a:p>
          <a:p>
            <a:pPr indent="0" lvl="0" marL="0" rtl="0" algn="l">
              <a:spcBef>
                <a:spcPts val="1200"/>
              </a:spcBef>
              <a:spcAft>
                <a:spcPts val="1600"/>
              </a:spcAft>
              <a:buNone/>
            </a:pPr>
            <a:r>
              <a:t/>
            </a:r>
            <a:endParaRPr sz="2400"/>
          </a:p>
        </p:txBody>
      </p:sp>
      <p:sp>
        <p:nvSpPr>
          <p:cNvPr id="169" name="Google Shape;169;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170" name="Google Shape;170;p18"/>
          <p:cNvSpPr txBox="1"/>
          <p:nvPr/>
        </p:nvSpPr>
        <p:spPr>
          <a:xfrm>
            <a:off x="5620200" y="4197775"/>
            <a:ext cx="3136200" cy="5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rebuchet MS"/>
                <a:ea typeface="Trebuchet MS"/>
                <a:cs typeface="Trebuchet MS"/>
                <a:sym typeface="Trebuchet MS"/>
              </a:rPr>
              <a:t>Figure 3. </a:t>
            </a:r>
            <a:r>
              <a:rPr lang="en" sz="900">
                <a:latin typeface="Trebuchet MS"/>
                <a:ea typeface="Trebuchet MS"/>
                <a:cs typeface="Trebuchet MS"/>
                <a:sym typeface="Trebuchet MS"/>
              </a:rPr>
              <a:t>Defender arcade game - </a:t>
            </a:r>
            <a:endParaRPr sz="900">
              <a:latin typeface="Trebuchet MS"/>
              <a:ea typeface="Trebuchet MS"/>
              <a:cs typeface="Trebuchet MS"/>
              <a:sym typeface="Trebuchet MS"/>
            </a:endParaRPr>
          </a:p>
          <a:p>
            <a:pPr indent="0" lvl="0" marL="0" rtl="0" algn="l">
              <a:spcBef>
                <a:spcPts val="0"/>
              </a:spcBef>
              <a:spcAft>
                <a:spcPts val="0"/>
              </a:spcAft>
              <a:buNone/>
            </a:pPr>
            <a:r>
              <a:rPr lang="en" sz="900" u="sng">
                <a:solidFill>
                  <a:schemeClr val="hlink"/>
                </a:solidFill>
                <a:latin typeface="Trebuchet MS"/>
                <a:ea typeface="Trebuchet MS"/>
                <a:cs typeface="Trebuchet MS"/>
                <a:sym typeface="Trebuchet MS"/>
                <a:hlinkClick r:id="rId3"/>
              </a:rPr>
              <a:t>http://soundwavestv.com/2010/09/16/defender/</a:t>
            </a:r>
            <a:endParaRPr sz="900">
              <a:latin typeface="Trebuchet MS"/>
              <a:ea typeface="Trebuchet MS"/>
              <a:cs typeface="Trebuchet MS"/>
              <a:sym typeface="Trebuchet MS"/>
            </a:endParaRPr>
          </a:p>
        </p:txBody>
      </p:sp>
      <p:pic>
        <p:nvPicPr>
          <p:cNvPr id="171" name="Google Shape;171;p18"/>
          <p:cNvPicPr preferRelativeResize="0"/>
          <p:nvPr/>
        </p:nvPicPr>
        <p:blipFill>
          <a:blip r:embed="rId4">
            <a:alphaModFix/>
          </a:blip>
          <a:stretch>
            <a:fillRect/>
          </a:stretch>
        </p:blipFill>
        <p:spPr>
          <a:xfrm>
            <a:off x="5620195" y="1734325"/>
            <a:ext cx="2862030" cy="250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1"/>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1"/>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1"/>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1"/>
                                        <p:tgtEl>
                                          <p:spTgt spid="1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animEffect filter="fade" transition="in">
                                      <p:cBhvr>
                                        <p:cTn dur="1"/>
                                        <p:tgtEl>
                                          <p:spTgt spid="1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animEffect filter="fade" transition="in">
                                      <p:cBhvr>
                                        <p:cTn dur="1"/>
                                        <p:tgtEl>
                                          <p:spTgt spid="1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animEffect filter="fade" transition="in">
                                      <p:cBhvr>
                                        <p:cTn dur="1"/>
                                        <p:tgtEl>
                                          <p:spTgt spid="1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animEffect filter="fade" transition="in">
                                      <p:cBhvr>
                                        <p:cTn dur="1"/>
                                        <p:tgtEl>
                                          <p:spTgt spid="16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Development process</a:t>
            </a:r>
            <a:endParaRPr/>
          </a:p>
          <a:p>
            <a:pPr indent="0" lvl="0" marL="0" rtl="0" algn="ctr">
              <a:spcBef>
                <a:spcPts val="0"/>
              </a:spcBef>
              <a:spcAft>
                <a:spcPts val="0"/>
              </a:spcAft>
              <a:buNone/>
            </a:pPr>
            <a:r>
              <a:rPr lang="en" sz="2400"/>
              <a:t>Requirements</a:t>
            </a:r>
            <a:endParaRPr sz="2400"/>
          </a:p>
        </p:txBody>
      </p:sp>
      <p:sp>
        <p:nvSpPr>
          <p:cNvPr id="177" name="Google Shape;177;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MoSCoW</a:t>
            </a:r>
            <a:endParaRPr/>
          </a:p>
        </p:txBody>
      </p:sp>
      <p:sp>
        <p:nvSpPr>
          <p:cNvPr id="183" name="Google Shape;183;p20"/>
          <p:cNvSpPr txBox="1"/>
          <p:nvPr>
            <p:ph idx="1" type="body"/>
          </p:nvPr>
        </p:nvSpPr>
        <p:spPr>
          <a:xfrm>
            <a:off x="819150" y="1971325"/>
            <a:ext cx="3709200" cy="2119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Must Have</a:t>
            </a:r>
            <a:endParaRPr sz="2400"/>
          </a:p>
          <a:p>
            <a:pPr indent="-381000" lvl="0" marL="457200" rtl="0" algn="l">
              <a:spcBef>
                <a:spcPts val="0"/>
              </a:spcBef>
              <a:spcAft>
                <a:spcPts val="0"/>
              </a:spcAft>
              <a:buSzPts val="2400"/>
              <a:buChar char="●"/>
            </a:pPr>
            <a:r>
              <a:rPr lang="en" sz="2400"/>
              <a:t>Should Have</a:t>
            </a:r>
            <a:endParaRPr sz="2400"/>
          </a:p>
          <a:p>
            <a:pPr indent="-381000" lvl="0" marL="457200" rtl="0" algn="l">
              <a:spcBef>
                <a:spcPts val="0"/>
              </a:spcBef>
              <a:spcAft>
                <a:spcPts val="0"/>
              </a:spcAft>
              <a:buSzPts val="2400"/>
              <a:buChar char="●"/>
            </a:pPr>
            <a:r>
              <a:rPr lang="en" sz="2400"/>
              <a:t>Could Have</a:t>
            </a:r>
            <a:endParaRPr sz="2400"/>
          </a:p>
          <a:p>
            <a:pPr indent="-381000" lvl="0" marL="457200" rtl="0" algn="l">
              <a:spcBef>
                <a:spcPts val="0"/>
              </a:spcBef>
              <a:spcAft>
                <a:spcPts val="0"/>
              </a:spcAft>
              <a:buSzPts val="2400"/>
              <a:buChar char="●"/>
            </a:pPr>
            <a:r>
              <a:rPr lang="en" sz="2400"/>
              <a:t>Won’t Have</a:t>
            </a:r>
            <a:endParaRPr sz="2400"/>
          </a:p>
        </p:txBody>
      </p:sp>
      <p:pic>
        <p:nvPicPr>
          <p:cNvPr id="184" name="Google Shape;184;p20"/>
          <p:cNvPicPr preferRelativeResize="0"/>
          <p:nvPr/>
        </p:nvPicPr>
        <p:blipFill>
          <a:blip r:embed="rId3">
            <a:alphaModFix/>
          </a:blip>
          <a:stretch>
            <a:fillRect/>
          </a:stretch>
        </p:blipFill>
        <p:spPr>
          <a:xfrm>
            <a:off x="4920325" y="1049750"/>
            <a:ext cx="3429000" cy="3429000"/>
          </a:xfrm>
          <a:prstGeom prst="rect">
            <a:avLst/>
          </a:prstGeom>
          <a:noFill/>
          <a:ln>
            <a:noFill/>
          </a:ln>
        </p:spPr>
      </p:pic>
      <p:sp>
        <p:nvSpPr>
          <p:cNvPr id="185" name="Google Shape;185;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186" name="Google Shape;186;p20"/>
          <p:cNvSpPr txBox="1"/>
          <p:nvPr/>
        </p:nvSpPr>
        <p:spPr>
          <a:xfrm>
            <a:off x="4942050" y="4487425"/>
            <a:ext cx="34290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rebuchet MS"/>
                <a:ea typeface="Trebuchet MS"/>
                <a:cs typeface="Trebuchet MS"/>
                <a:sym typeface="Trebuchet MS"/>
              </a:rPr>
              <a:t>Figure 4. </a:t>
            </a:r>
            <a:r>
              <a:rPr lang="en" sz="900">
                <a:latin typeface="Trebuchet MS"/>
                <a:ea typeface="Trebuchet MS"/>
                <a:cs typeface="Trebuchet MS"/>
                <a:sym typeface="Trebuchet MS"/>
              </a:rPr>
              <a:t>Anna Shagova - Moscow Method </a:t>
            </a:r>
            <a:r>
              <a:rPr lang="en" sz="900" u="sng">
                <a:solidFill>
                  <a:schemeClr val="hlink"/>
                </a:solidFill>
                <a:latin typeface="Trebuchet MS"/>
                <a:ea typeface="Trebuchet MS"/>
                <a:cs typeface="Trebuchet MS"/>
                <a:sym typeface="Trebuchet MS"/>
                <a:hlinkClick r:id="rId4"/>
              </a:rPr>
              <a:t>https://dribbble.com/shots/6414497-MoSCoW-Method</a:t>
            </a:r>
            <a:endParaRPr sz="900">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19150" y="716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of our requirements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Must have					Should have</a:t>
            </a:r>
            <a:endParaRPr/>
          </a:p>
        </p:txBody>
      </p:sp>
      <p:sp>
        <p:nvSpPr>
          <p:cNvPr id="192" name="Google Shape;192;p21"/>
          <p:cNvSpPr txBox="1"/>
          <p:nvPr>
            <p:ph idx="1" type="body"/>
          </p:nvPr>
        </p:nvSpPr>
        <p:spPr>
          <a:xfrm>
            <a:off x="819150" y="2232300"/>
            <a:ext cx="34032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Create an account and authenticate</a:t>
            </a:r>
            <a:endParaRPr sz="1600"/>
          </a:p>
          <a:p>
            <a:pPr indent="-330200" lvl="0" marL="457200" rtl="0" algn="l">
              <a:spcBef>
                <a:spcPts val="0"/>
              </a:spcBef>
              <a:spcAft>
                <a:spcPts val="0"/>
              </a:spcAft>
              <a:buSzPts val="1600"/>
              <a:buChar char="●"/>
            </a:pPr>
            <a:r>
              <a:rPr lang="en" sz="1600"/>
              <a:t>Player can accelerate and rotate</a:t>
            </a:r>
            <a:endParaRPr sz="1600"/>
          </a:p>
          <a:p>
            <a:pPr indent="-330200" lvl="0" marL="457200" rtl="0" algn="l">
              <a:spcBef>
                <a:spcPts val="0"/>
              </a:spcBef>
              <a:spcAft>
                <a:spcPts val="0"/>
              </a:spcAft>
              <a:buSzPts val="1600"/>
              <a:buChar char="●"/>
            </a:pPr>
            <a:r>
              <a:rPr lang="en" sz="1600"/>
              <a:t>Player can fire weapon forward</a:t>
            </a:r>
            <a:endParaRPr sz="1600"/>
          </a:p>
          <a:p>
            <a:pPr indent="-330200" lvl="0" marL="457200" rtl="0" algn="l">
              <a:spcBef>
                <a:spcPts val="0"/>
              </a:spcBef>
              <a:spcAft>
                <a:spcPts val="0"/>
              </a:spcAft>
              <a:buSzPts val="1600"/>
              <a:buChar char="●"/>
            </a:pPr>
            <a:r>
              <a:rPr lang="en" sz="1600"/>
              <a:t>Game will have asteroids that move around the game screen</a:t>
            </a:r>
            <a:endParaRPr sz="1600"/>
          </a:p>
          <a:p>
            <a:pPr indent="0" lvl="0" marL="457200" rtl="0" algn="l">
              <a:spcBef>
                <a:spcPts val="1600"/>
              </a:spcBef>
              <a:spcAft>
                <a:spcPts val="1600"/>
              </a:spcAft>
              <a:buNone/>
            </a:pPr>
            <a:r>
              <a:t/>
            </a:r>
            <a:endParaRPr sz="1600"/>
          </a:p>
        </p:txBody>
      </p:sp>
      <p:sp>
        <p:nvSpPr>
          <p:cNvPr id="193" name="Google Shape;193;p21"/>
          <p:cNvSpPr txBox="1"/>
          <p:nvPr>
            <p:ph idx="2" type="body"/>
          </p:nvPr>
        </p:nvSpPr>
        <p:spPr>
          <a:xfrm>
            <a:off x="4463488" y="2232300"/>
            <a:ext cx="36861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game screen will wrap-around</a:t>
            </a:r>
            <a:endParaRPr sz="1600"/>
          </a:p>
          <a:p>
            <a:pPr indent="-330200" lvl="0" marL="457200" rtl="0" algn="l">
              <a:spcBef>
                <a:spcPts val="0"/>
              </a:spcBef>
              <a:spcAft>
                <a:spcPts val="0"/>
              </a:spcAft>
              <a:buSzPts val="1600"/>
              <a:buChar char="●"/>
            </a:pPr>
            <a:r>
              <a:rPr lang="en" sz="1600"/>
              <a:t>The game shall have two types of flying saucers </a:t>
            </a:r>
            <a:endParaRPr sz="1600"/>
          </a:p>
        </p:txBody>
      </p:sp>
      <p:sp>
        <p:nvSpPr>
          <p:cNvPr id="194" name="Google Shape;194;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0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0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10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10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10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1000"/>
                                        <p:tgtEl>
                                          <p:spTgt spid="19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