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sldIdLst>
    <p:sldId id="256" r:id="rId2"/>
    <p:sldId id="303" r:id="rId3"/>
    <p:sldId id="302" r:id="rId4"/>
    <p:sldId id="284" r:id="rId5"/>
    <p:sldId id="285" r:id="rId6"/>
    <p:sldId id="286" r:id="rId7"/>
    <p:sldId id="289" r:id="rId8"/>
    <p:sldId id="306" r:id="rId9"/>
    <p:sldId id="305" r:id="rId10"/>
    <p:sldId id="290" r:id="rId11"/>
    <p:sldId id="304" r:id="rId12"/>
    <p:sldId id="297" r:id="rId13"/>
    <p:sldId id="299" r:id="rId14"/>
    <p:sldId id="298" r:id="rId15"/>
    <p:sldId id="301" r:id="rId16"/>
    <p:sldId id="274" r:id="rId17"/>
    <p:sldId id="262" r:id="rId18"/>
    <p:sldId id="287" r:id="rId19"/>
    <p:sldId id="275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9C7"/>
    <a:srgbClr val="FFDC47"/>
    <a:srgbClr val="BDF7AF"/>
    <a:srgbClr val="5EEC3C"/>
    <a:srgbClr val="9900CC"/>
    <a:srgbClr val="FF9900"/>
    <a:srgbClr val="D99B01"/>
    <a:srgbClr val="FF66CC"/>
    <a:srgbClr val="FF67A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 autoAdjust="0"/>
    <p:restoredTop sz="94660"/>
  </p:normalViewPr>
  <p:slideViewPr>
    <p:cSldViewPr>
      <p:cViewPr varScale="1">
        <p:scale>
          <a:sx n="108" d="100"/>
          <a:sy n="108" d="100"/>
        </p:scale>
        <p:origin x="485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3A11-05B2-420A-985B-9A9F19398BA4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A11AD-0E51-42C2-8A1D-E4A1226F47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5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4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8EFD-5B69-4DB0-A46F-C1B379583D42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paper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BB49-5DBB-4BE6-A750-60DEC05B4688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paper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6CA5-ADE4-4ACB-A67E-E0CE63AC33FC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paper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9978F3B5-C1BB-4004-968A-3E3E8A691A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58B4-C4A0-428D-902C-FFB942FBEA0C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paper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C619-01D3-4459-BE38-4CB910470BD6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/>
          <a:p>
            <a:r>
              <a:rPr lang="en-US" dirty="0"/>
              <a:t>Title of paper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0C80-5A9A-44EB-82FE-3AF006B903E5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paper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0CAC-70A0-4514-89CC-A10435DC3D3F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paper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8DC4-14AA-48A2-A92D-8AEE8FDD46CF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paper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8DB8-B864-4D17-93CD-7B6CE284675E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AC23-19BF-4721-B2D7-F4F0869C5F60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paper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B7B4-1B54-4E05-A8BD-D15DF4D1691B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r>
              <a:rPr lang="en-US" dirty="0"/>
              <a:t>Title of paper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A9BE375-B491-4B57-8478-EDA38974A98B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 of paper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64F1B-2610-4915-B5CD-C31AECC93816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cobee.com/wpcontent/uploads/2014/09/ecobee3_UserGuide1.pdf" TargetMode="External"/><Relationship Id="rId3" Type="http://schemas.openxmlformats.org/officeDocument/2006/relationships/hyperlink" Target="https://developer.ibm.com/tutorials/how-to-create-a-node-red-starter-application/" TargetMode="External"/><Relationship Id="rId7" Type="http://schemas.openxmlformats.org/officeDocument/2006/relationships/hyperlink" Target="https://www.ibm.com/watson/how-to-build-a-chatbot" TargetMode="External"/><Relationship Id="rId2" Type="http://schemas.openxmlformats.org/officeDocument/2006/relationships/hyperlink" Target="https://developer.ibm.com/tutorials/how-to-create-a-node-red-starter-applic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ibm.com/articles/introduction-watson-discovery/" TargetMode="External"/><Relationship Id="rId5" Type="http://schemas.openxmlformats.org/officeDocument/2006/relationships/hyperlink" Target="https://developer.ibm.com/articles/introduction-" TargetMode="External"/><Relationship Id="rId4" Type="http://schemas.openxmlformats.org/officeDocument/2006/relationships/hyperlink" Target="https://developer.ibm.com/components/watson-assistant/" TargetMode="External"/><Relationship Id="rId9" Type="http://schemas.openxmlformats.org/officeDocument/2006/relationships/hyperlink" Target="https://www.thesmartbridge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51754" y="2879680"/>
            <a:ext cx="2443281" cy="1838829"/>
          </a:xfrm>
        </p:spPr>
        <p:txBody>
          <a:bodyPr>
            <a:normAutofit/>
          </a:bodyPr>
          <a:lstStyle/>
          <a:p>
            <a:pPr algn="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Jasmine Glani Mathias </a:t>
            </a:r>
          </a:p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(4NM17CS070)</a:t>
            </a:r>
          </a:p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8 Sem CSE B section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54375" y="4690875"/>
            <a:ext cx="6558995" cy="3429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Intelligent Customer Help Desk with Smart Document Understanding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30" y="1197405"/>
            <a:ext cx="8854140" cy="122164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Intelligent Customer Help Desk with Smart Document Understanding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61E631-56D0-4267-8E5C-CA12170E5222}"/>
              </a:ext>
            </a:extLst>
          </p:cNvPr>
          <p:cNvSpPr/>
          <p:nvPr/>
        </p:nvSpPr>
        <p:spPr>
          <a:xfrm>
            <a:off x="296260" y="128470"/>
            <a:ext cx="8704185" cy="763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NMAM Institute of Technology,Nitte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6531F46-E3FB-4F21-AD47-C7910FF29733}"/>
              </a:ext>
            </a:extLst>
          </p:cNvPr>
          <p:cNvSpPr txBox="1">
            <a:spLocks/>
          </p:cNvSpPr>
          <p:nvPr/>
        </p:nvSpPr>
        <p:spPr>
          <a:xfrm>
            <a:off x="603504" y="2896509"/>
            <a:ext cx="5800956" cy="17112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the Guidance of:                    Presented to:</a:t>
            </a:r>
          </a:p>
          <a:p>
            <a:pPr algn="l">
              <a:lnSpc>
                <a:spcPct val="11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Mr. Jayaprakash. Ch               Mr. Sandeep Kumar Hegde</a:t>
            </a:r>
          </a:p>
          <a:p>
            <a:pPr algn="l">
              <a:lnSpc>
                <a:spcPct val="11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Program Manager                    Assistant Professor Gd. II</a:t>
            </a:r>
          </a:p>
          <a:p>
            <a:pPr algn="l">
              <a:lnSpc>
                <a:spcPct val="11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SmartBridge Educational                    Dept. of CSE</a:t>
            </a:r>
          </a:p>
          <a:p>
            <a:pPr algn="l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Services Pvt. Ltd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2274"/>
            <a:ext cx="7772400" cy="769721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4678326"/>
            <a:ext cx="6253585" cy="3429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Intelligent Customer Help Desk with Smart Document Understanding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j-ea"/>
              <a:cs typeface="+mj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C14E27-C2F5-4D9D-9322-4B8636BDA2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Create </a:t>
            </a:r>
            <a:r>
              <a:rPr lang="en-US" sz="2400" spc="1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IBM </a:t>
            </a:r>
            <a:r>
              <a:rPr lang="en-US" sz="24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Cloud </a:t>
            </a:r>
            <a:r>
              <a:rPr lang="en-US" sz="2400" spc="1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Functions</a:t>
            </a:r>
            <a:r>
              <a:rPr lang="en-US" sz="2400" spc="9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action.</a:t>
            </a:r>
          </a:p>
          <a:p>
            <a:endParaRPr lang="en-US" sz="2800" dirty="0"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r>
              <a:rPr lang="en-US" sz="2400" spc="1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Configure Watson</a:t>
            </a:r>
            <a:r>
              <a:rPr lang="en-US" sz="2400" spc="3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sz="2400" spc="1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Assistant.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Add new </a:t>
            </a:r>
            <a:r>
              <a:rPr lang="en-US" sz="1800" spc="10" dirty="0">
                <a:effectLst/>
                <a:latin typeface="Arial MT"/>
                <a:ea typeface="Arial MT"/>
                <a:cs typeface="Arial MT"/>
              </a:rPr>
              <a:t>intent</a:t>
            </a:r>
            <a:endParaRPr lang="en-IN" sz="1800" dirty="0">
              <a:effectLst/>
              <a:latin typeface="Arial MT"/>
              <a:ea typeface="Arial MT"/>
              <a:cs typeface="Arial M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Create new dialog </a:t>
            </a:r>
            <a:r>
              <a:rPr lang="en-US" sz="1800" spc="15" dirty="0">
                <a:effectLst/>
                <a:latin typeface="Arial MT"/>
                <a:ea typeface="Arial MT"/>
                <a:cs typeface="Arial MT"/>
              </a:rPr>
              <a:t>node</a:t>
            </a:r>
            <a:endParaRPr lang="en-IN" sz="1800" dirty="0">
              <a:effectLst/>
              <a:latin typeface="Arial MT"/>
              <a:ea typeface="Arial MT"/>
              <a:cs typeface="Arial M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Enable webhook from </a:t>
            </a:r>
            <a:r>
              <a:rPr lang="en-US" sz="1800" spc="10" dirty="0">
                <a:effectLst/>
                <a:latin typeface="Arial MT"/>
                <a:ea typeface="Arial MT"/>
                <a:cs typeface="Arial MT"/>
              </a:rPr>
              <a:t>Assistant</a:t>
            </a:r>
            <a:endParaRPr lang="en-IN" sz="1800" dirty="0">
              <a:effectLst/>
              <a:latin typeface="Arial MT"/>
              <a:ea typeface="Arial MT"/>
              <a:cs typeface="Arial M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200" spc="10" dirty="0"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r>
              <a:rPr lang="en-IN" sz="2400" dirty="0">
                <a:effectLst/>
                <a:latin typeface="Arial MT"/>
                <a:ea typeface="Arial MT"/>
                <a:cs typeface="Arial MT"/>
              </a:rPr>
              <a:t>Create a Node-RED flow to connect all the services together,</a:t>
            </a:r>
            <a:r>
              <a:rPr lang="en-US" sz="2400" spc="10" dirty="0">
                <a:effectLst/>
                <a:latin typeface="Arial MT"/>
                <a:ea typeface="Arial MT"/>
                <a:cs typeface="Arial MT"/>
              </a:rPr>
              <a:t> deploy </a:t>
            </a: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and run Node-RED</a:t>
            </a:r>
            <a:r>
              <a:rPr lang="en-US" sz="2400" spc="29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app.</a:t>
            </a:r>
            <a:endParaRPr lang="en-IN" sz="2400" dirty="0">
              <a:effectLst/>
              <a:latin typeface="Arial MT"/>
              <a:ea typeface="Arial MT"/>
              <a:cs typeface="Arial MT"/>
            </a:endParaRPr>
          </a:p>
          <a:p>
            <a:pPr>
              <a:buSzPct val="120000"/>
            </a:pPr>
            <a:endParaRPr lang="en-IN" sz="2400" dirty="0"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endParaRPr lang="en-IN" sz="2800" dirty="0"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455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F339-FA64-41F2-A169-07170BD5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60D79-875C-43CB-96E3-80EE12D5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5795470" cy="3429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Intelligent Customer Help Desk with Smart Document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CBE7B-D7E2-4E0C-BC9E-469D7413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DCFB02-DFD6-446C-B378-B607F01A12EF}"/>
              </a:ext>
            </a:extLst>
          </p:cNvPr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11" y="1489874"/>
            <a:ext cx="5453480" cy="26209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DAA384-23B1-4445-88A3-63200371188D}"/>
              </a:ext>
            </a:extLst>
          </p:cNvPr>
          <p:cNvSpPr txBox="1"/>
          <p:nvPr/>
        </p:nvSpPr>
        <p:spPr>
          <a:xfrm>
            <a:off x="3044950" y="1166708"/>
            <a:ext cx="5191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Figure</a:t>
            </a:r>
            <a:r>
              <a:rPr lang="en-US" sz="1800" spc="-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3</a:t>
            </a:r>
            <a:r>
              <a:rPr lang="en-US" sz="18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:</a:t>
            </a:r>
            <a:r>
              <a:rPr lang="en-US" sz="1800" spc="-1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spc="-15" dirty="0"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Node Red Flow</a:t>
            </a:r>
            <a:endParaRPr lang="en-IN" sz="1800" dirty="0"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840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-83589"/>
            <a:ext cx="7756451" cy="85259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2047" y="4657725"/>
            <a:ext cx="6253585" cy="3429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Intelligent Customer Help Desk with Smart Document Understanding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EE2DA-444A-4B7D-A694-1477C0DDB2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95" y="1655520"/>
            <a:ext cx="5657283" cy="264847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8B88FE-DBD3-4A32-A404-A60120C05C37}"/>
              </a:ext>
            </a:extLst>
          </p:cNvPr>
          <p:cNvSpPr txBox="1"/>
          <p:nvPr/>
        </p:nvSpPr>
        <p:spPr>
          <a:xfrm>
            <a:off x="1823310" y="978622"/>
            <a:ext cx="5344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Figure</a:t>
            </a:r>
            <a:r>
              <a:rPr lang="en-US" sz="1800" spc="-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4</a:t>
            </a:r>
            <a:r>
              <a:rPr lang="en-US" sz="18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:</a:t>
            </a:r>
            <a:r>
              <a:rPr lang="en-US" sz="1800" spc="-1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Customer Care Chatbot(Greeting)</a:t>
            </a:r>
            <a:endParaRPr lang="en-IN" sz="1800" dirty="0"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269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-83589"/>
            <a:ext cx="7756451" cy="85259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93774" y="4657725"/>
            <a:ext cx="6253585" cy="3429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Intelligent Customer Help Desk with Smart Document Understanding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B7719-6A58-44B0-A127-1CA212A50695}"/>
              </a:ext>
            </a:extLst>
          </p:cNvPr>
          <p:cNvSpPr txBox="1"/>
          <p:nvPr/>
        </p:nvSpPr>
        <p:spPr>
          <a:xfrm>
            <a:off x="1365195" y="866932"/>
            <a:ext cx="68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7025" marR="550545" algn="ctr">
              <a:spcBef>
                <a:spcPts val="545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Figure</a:t>
            </a:r>
            <a:r>
              <a:rPr lang="en-US" sz="1800" spc="-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5</a:t>
            </a:r>
            <a:r>
              <a:rPr lang="en-US" sz="18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:</a:t>
            </a:r>
            <a:r>
              <a:rPr lang="en-US" sz="1800" spc="-1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Customer Care Chatbot(What can you do)</a:t>
            </a:r>
            <a:endParaRPr lang="en-IN" sz="1800" dirty="0"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8DE2B8-FD26-4976-9F22-9893F0D5D4D3}"/>
              </a:ext>
            </a:extLst>
          </p:cNvPr>
          <p:cNvPicPr/>
          <p:nvPr/>
        </p:nvPicPr>
        <p:blipFill rotWithShape="1">
          <a:blip r:embed="rId2"/>
          <a:srcRect l="127" t="9021" r="23002" b="36402"/>
          <a:stretch/>
        </p:blipFill>
        <p:spPr bwMode="auto">
          <a:xfrm>
            <a:off x="1949132" y="1378902"/>
            <a:ext cx="5524263" cy="25671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98755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815" y="-130455"/>
            <a:ext cx="7756451" cy="85259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96214" y="4610859"/>
            <a:ext cx="6253585" cy="3429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Intelligent Customer Help Desk with Smart Document Understanding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8744" y="4610859"/>
            <a:ext cx="457200" cy="3429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C9D18-A0E1-4505-906C-557D44E83ED0}"/>
              </a:ext>
            </a:extLst>
          </p:cNvPr>
          <p:cNvSpPr txBox="1"/>
          <p:nvPr/>
        </p:nvSpPr>
        <p:spPr>
          <a:xfrm>
            <a:off x="1950720" y="689474"/>
            <a:ext cx="6286200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7025" marR="575945" algn="ctr">
              <a:spcBef>
                <a:spcPts val="545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Figure</a:t>
            </a:r>
            <a:r>
              <a:rPr lang="en-US" sz="1800" spc="-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6</a:t>
            </a:r>
            <a:r>
              <a:rPr lang="en-US" sz="18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:</a:t>
            </a:r>
            <a:r>
              <a:rPr lang="en-US" sz="1800" spc="-1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Customer Care Chatbot</a:t>
            </a:r>
          </a:p>
          <a:p>
            <a:pPr marL="327025" marR="575945" algn="ctr">
              <a:spcBef>
                <a:spcPts val="545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(What does blue indicate-Operation of device)</a:t>
            </a:r>
            <a:endParaRPr lang="en-IN" sz="1800" dirty="0"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7555C6-B24D-4D89-90DC-B607A16527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20" y="1421130"/>
            <a:ext cx="5369970" cy="2677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3968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815" y="-130455"/>
            <a:ext cx="7756451" cy="85259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96214" y="4610859"/>
            <a:ext cx="6253585" cy="3429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Intelligent Customer Help Desk with Smart Document Understanding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8744" y="4610859"/>
            <a:ext cx="457200" cy="3429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0315E-0627-4B4D-A672-68EB99B935EA}"/>
              </a:ext>
            </a:extLst>
          </p:cNvPr>
          <p:cNvSpPr txBox="1"/>
          <p:nvPr/>
        </p:nvSpPr>
        <p:spPr>
          <a:xfrm>
            <a:off x="907080" y="1044700"/>
            <a:ext cx="748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7025" marR="550545" algn="ctr">
              <a:spcBef>
                <a:spcPts val="545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Figure</a:t>
            </a:r>
            <a:r>
              <a:rPr lang="en-US" sz="1800" spc="-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7</a:t>
            </a:r>
            <a:r>
              <a:rPr lang="en-US" sz="18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:</a:t>
            </a:r>
            <a:r>
              <a:rPr lang="en-US" sz="1800" spc="-1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Customer Care Chatbot(Operation of a device)</a:t>
            </a:r>
            <a:endParaRPr lang="en-IN" sz="1800" dirty="0"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5A99A4-42AF-4C2E-AF93-C1F04A8C38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10" y="1714992"/>
            <a:ext cx="5044440" cy="2780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900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205980"/>
            <a:ext cx="7772400" cy="686015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Future work to be implemented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4375" y="4672371"/>
            <a:ext cx="6711700" cy="3429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Intelligent Customer Help Desk with Smart Document Understanding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23C5AB-2C5D-4E82-B86F-D251E9BD469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54375" y="1044699"/>
            <a:ext cx="8008318" cy="3359511"/>
          </a:xfrm>
        </p:spPr>
        <p:txBody>
          <a:bodyPr>
            <a:normAutofit/>
          </a:bodyPr>
          <a:lstStyle/>
          <a:p>
            <a:pPr marL="0" indent="0">
              <a:buSzPct val="130000"/>
              <a:buNone/>
            </a:pP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buSzPct val="130000"/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Develop various other Watson services speech to text and text to speech can be integrated with chatbot.</a:t>
            </a:r>
          </a:p>
          <a:p>
            <a:pPr algn="just">
              <a:buSzPct val="130000"/>
              <a:buFont typeface="Arial" panose="020B0604020202020204" pitchFamily="34" charset="0"/>
              <a:buChar char="•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SzPct val="130000"/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Make chatbot hands free i.e using only voice for querying.</a:t>
            </a:r>
          </a:p>
        </p:txBody>
      </p:sp>
    </p:spTree>
    <p:extLst>
      <p:ext uri="{BB962C8B-B14F-4D97-AF65-F5344CB8AC3E}">
        <p14:creationId xmlns:p14="http://schemas.microsoft.com/office/powerpoint/2010/main" val="248405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2208"/>
            <a:ext cx="7772400" cy="689787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4657725"/>
            <a:ext cx="6406290" cy="3429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Intelligent Customer Help Desk with Smart Document Understanding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586585"/>
            <a:ext cx="8311896" cy="397032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2400" spc="-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Chatbots are quickly making transformational changes and allowing businesses to thrive through customer interactions.</a:t>
            </a:r>
          </a:p>
          <a:p>
            <a:pPr marL="0" indent="0" algn="just">
              <a:buNone/>
            </a:pPr>
            <a:endParaRPr lang="en-US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2400" spc="-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AI chatbots only means better engagement and relentless need for customer satisfaction.</a:t>
            </a:r>
          </a:p>
          <a:p>
            <a:pPr marL="0" indent="0" algn="just">
              <a:buNone/>
            </a:pPr>
            <a:endParaRPr lang="en-US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1755" marR="179705" algn="just"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can efficiently </a:t>
            </a:r>
            <a:r>
              <a:rPr lang="en-US" sz="24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guide the customers toward the solution</a:t>
            </a:r>
          </a:p>
          <a:p>
            <a:pPr marL="0" marR="179705" indent="0" algn="just">
              <a:spcAft>
                <a:spcPts val="0"/>
              </a:spcAft>
              <a:buNone/>
            </a:pPr>
            <a:r>
              <a:rPr lang="en-US" sz="2400" dirty="0"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 of the problem. </a:t>
            </a:r>
            <a:endParaRPr lang="en-IN" sz="2400" dirty="0"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pPr algn="just"/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67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81" y="15010"/>
            <a:ext cx="7772400" cy="85725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4657725"/>
            <a:ext cx="6406290" cy="3429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Intelligent Customer Help Desk with Smart Document Understanding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72650"/>
            <a:ext cx="8236918" cy="3817625"/>
          </a:xfrm>
        </p:spPr>
        <p:txBody>
          <a:bodyPr>
            <a:noAutofit/>
          </a:bodyPr>
          <a:lstStyle/>
          <a:p>
            <a:pPr marL="0" indent="0">
              <a:buSzPct val="150000"/>
              <a:buNone/>
            </a:pPr>
            <a:endParaRPr lang="en-IN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spcBef>
                <a:spcPts val="1245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70C0"/>
                </a:solidFill>
                <a:effectLst/>
                <a:latin typeface="Arial MT"/>
                <a:ea typeface="Arial MT"/>
                <a:cs typeface="Arial 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https://developer.ibm.com/tutorials/how-to-create-a-node-red-starter-applicat</a:t>
            </a:r>
            <a:r>
              <a:rPr lang="en-US" sz="2000" u="sng" dirty="0">
                <a:solidFill>
                  <a:srgbClr val="0070C0"/>
                </a:solidFill>
                <a:effectLst/>
                <a:latin typeface="Arial MT"/>
                <a:ea typeface="Arial MT"/>
                <a:cs typeface="Arial 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ion/</a:t>
            </a:r>
            <a:endParaRPr lang="en-IN" sz="2000" dirty="0">
              <a:solidFill>
                <a:srgbClr val="0070C0"/>
              </a:solidFill>
              <a:effectLst/>
              <a:latin typeface="Arial MT"/>
              <a:ea typeface="Arial MT"/>
              <a:cs typeface="Arial MT"/>
            </a:endParaRPr>
          </a:p>
          <a:p>
            <a:pPr lvl="0" algn="just">
              <a:spcBef>
                <a:spcPts val="1245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70C0"/>
                </a:solidFill>
                <a:effectLst/>
                <a:latin typeface="Arial MT"/>
                <a:ea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https://developer.ibm.com/components/watson-assistant/</a:t>
            </a:r>
            <a:endParaRPr lang="en-IN" sz="2000" dirty="0">
              <a:solidFill>
                <a:srgbClr val="0070C0"/>
              </a:solidFill>
              <a:effectLst/>
              <a:latin typeface="Arial MT"/>
              <a:ea typeface="Arial MT"/>
              <a:cs typeface="Arial MT"/>
            </a:endParaRPr>
          </a:p>
          <a:p>
            <a:pPr lvl="0" algn="just">
              <a:spcBef>
                <a:spcPts val="1245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70C0"/>
                </a:solidFill>
                <a:effectLst/>
                <a:latin typeface="Arial MT"/>
                <a:ea typeface="Arial MT"/>
                <a:cs typeface="Arial 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https://developer.ibm.com/articles/introduction-</a:t>
            </a:r>
            <a:r>
              <a:rPr lang="en-US" sz="2000" u="sng" dirty="0">
                <a:solidFill>
                  <a:srgbClr val="0070C0"/>
                </a:solidFill>
                <a:effectLst/>
                <a:latin typeface="Arial MT"/>
                <a:ea typeface="Arial MT"/>
                <a:cs typeface="Arial 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watson-discovery/</a:t>
            </a:r>
            <a:endParaRPr lang="en-IN" sz="2000" dirty="0">
              <a:solidFill>
                <a:srgbClr val="0070C0"/>
              </a:solidFill>
              <a:effectLst/>
              <a:latin typeface="Arial MT"/>
              <a:ea typeface="Arial MT"/>
              <a:cs typeface="Arial MT"/>
            </a:endParaRPr>
          </a:p>
          <a:p>
            <a:pPr lvl="0" algn="just">
              <a:spcBef>
                <a:spcPts val="1245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70C0"/>
                </a:solidFill>
                <a:effectLst/>
                <a:latin typeface="Arial MT"/>
                <a:ea typeface="Arial MT"/>
                <a:cs typeface="Arial 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https://www.ibm.com/watson/how-to-build-a-chatbot</a:t>
            </a:r>
            <a:endParaRPr lang="en-IN" sz="2000" dirty="0">
              <a:solidFill>
                <a:srgbClr val="0070C0"/>
              </a:solidFill>
              <a:effectLst/>
              <a:latin typeface="Arial MT"/>
              <a:ea typeface="Arial MT"/>
              <a:cs typeface="Arial MT"/>
            </a:endParaRPr>
          </a:p>
          <a:p>
            <a:pPr algn="just">
              <a:spcBef>
                <a:spcPts val="1245"/>
              </a:spcBef>
            </a:pPr>
            <a:r>
              <a:rPr lang="en-US" sz="2000" u="sng" dirty="0">
                <a:solidFill>
                  <a:srgbClr val="0070C0"/>
                </a:solidFill>
                <a:effectLst/>
                <a:latin typeface="Arial MT"/>
                <a:ea typeface="Arial MT"/>
                <a:cs typeface="Arial 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https://www.ecobee.com/wpcontent/uploads/2014/09/ecobee3_UserGuide1.pdf</a:t>
            </a:r>
            <a:endParaRPr lang="en-US" sz="2000" u="sng" dirty="0">
              <a:solidFill>
                <a:srgbClr val="0070C0"/>
              </a:solidFill>
              <a:effectLst/>
              <a:latin typeface="Arial MT"/>
              <a:ea typeface="Arial MT"/>
              <a:cs typeface="Arial MT"/>
            </a:endParaRPr>
          </a:p>
          <a:p>
            <a:pPr algn="just">
              <a:spcBef>
                <a:spcPts val="1245"/>
              </a:spcBef>
            </a:pPr>
            <a:r>
              <a:rPr lang="en-US" sz="2000" u="sng" dirty="0">
                <a:solidFill>
                  <a:srgbClr val="0070C0"/>
                </a:solidFill>
                <a:effectLst/>
                <a:latin typeface="Arial MT"/>
                <a:ea typeface="Arial MT"/>
                <a:cs typeface="Arial 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https://www.thesmartbridge.com/</a:t>
            </a:r>
            <a:endParaRPr lang="en-IN" sz="2000" dirty="0">
              <a:solidFill>
                <a:srgbClr val="0070C0"/>
              </a:solidFill>
              <a:effectLst/>
              <a:latin typeface="Arial MT"/>
              <a:ea typeface="Arial MT"/>
              <a:cs typeface="Arial MT"/>
            </a:endParaRPr>
          </a:p>
          <a:p>
            <a:pPr algn="just">
              <a:spcBef>
                <a:spcPts val="1245"/>
              </a:spcBef>
            </a:pPr>
            <a:endParaRPr lang="en-I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691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244A4-284F-4254-94A0-BB1E69C6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4375" y="4800600"/>
            <a:ext cx="7169815" cy="3429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Intelligent Customer Help Desk with Smart Document Understanding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D38BD-A2B7-4486-84D2-5BC38166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CC0CF1-1930-48D3-AA84-61557D255A2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3504" y="739291"/>
            <a:ext cx="8083296" cy="3817624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 algn="ctr">
              <a:buNone/>
            </a:pPr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1605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F758-059B-458D-9CE1-95B8268DA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ECFB5-A26D-4A1E-8AC1-D32A8878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5795470" cy="3429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Intelligent Customer Help Desk with Smart Document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34FA4-7369-4D86-96EB-DB39A0DE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13258B-3529-48A0-81AD-6FFF95E81C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For businesses, it has become necessary to solve the queries and problems of the customers.</a:t>
            </a:r>
          </a:p>
          <a:p>
            <a:pPr marL="0" indent="0" algn="just">
              <a:buNone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dirty="0"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L</a:t>
            </a:r>
            <a:r>
              <a:rPr lang="en-US" sz="28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ive agents can handle only one conversation at a time.</a:t>
            </a:r>
          </a:p>
          <a:p>
            <a:pPr marL="0" indent="0" algn="just">
              <a:buNone/>
            </a:pPr>
            <a:endParaRPr lang="en-US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2800" dirty="0"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W</a:t>
            </a:r>
            <a:r>
              <a:rPr lang="en-US" sz="28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e also need artificial support system which works 24x7 satisfying customer queries</a:t>
            </a:r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951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A2A9-5022-48A1-A226-863777F1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About Company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3012D-AB99-4FFB-A560-CABA411D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5795470" cy="3429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Intelligent Customer Help Desk with Smart Document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2CA90-4501-4D52-B689-CBBB79EF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D011E9-B5D9-43C2-8680-0E9DDDFBEED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044700"/>
            <a:ext cx="7772400" cy="3429000"/>
          </a:xfrm>
        </p:spPr>
        <p:txBody>
          <a:bodyPr>
            <a:normAutofit fontScale="92500" lnSpcReduction="20000"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SmartBridge is an EdTech organization with a vision to bridge the gap between academia &amp; industry.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provides outcome-based experiential learning programs on emerging technologies.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SmartBridge is in mission to build technology communities in academia to encourage students towards innovation &amp; entrepreneurship.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12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450"/>
            <a:ext cx="7772400" cy="85725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Problem Formulation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4678326"/>
            <a:ext cx="6253585" cy="3429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Intelligent Customer Help Desk with Smart Document Understanding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j-ea"/>
              <a:cs typeface="+mj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85800" y="739289"/>
            <a:ext cx="7983032" cy="3918435"/>
          </a:xfrm>
        </p:spPr>
        <p:txBody>
          <a:bodyPr>
            <a:normAutofit fontScale="92500" lnSpcReduction="10000"/>
          </a:bodyPr>
          <a:lstStyle/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improve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need large customer support team 24x7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. </a:t>
            </a:r>
          </a:p>
          <a:p>
            <a:pPr marL="0" indent="0" algn="just">
              <a:buNone/>
            </a:pP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The typical customer care chatbot can answer simple questions, such as store locations and hours, directions, and maybe even making appointments</a:t>
            </a:r>
            <a:r>
              <a:rPr lang="en-US" sz="24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When a question falls outside of the scope, tell the customer the question isn’t valid or offer to speak to a real person.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75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2274"/>
            <a:ext cx="7772400" cy="85725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Problem Formulation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4678326"/>
            <a:ext cx="6253585" cy="3429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Intelligent Customer Help Desk with Smart Document Understanding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j-ea"/>
              <a:cs typeface="+mj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85800" y="891995"/>
            <a:ext cx="8008318" cy="35469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>
              <a:effectLst/>
              <a:latin typeface="Arial MT"/>
              <a:ea typeface="Arial MT"/>
              <a:cs typeface="Arial MT"/>
            </a:endParaRPr>
          </a:p>
          <a:p>
            <a:pPr algn="just"/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Smart Document Understanding feature of Watson Discovery to train it on what text in the owner’s manual is important and what is not.</a:t>
            </a:r>
          </a:p>
          <a:p>
            <a:pPr algn="just"/>
            <a:endParaRPr lang="en-US" sz="2400" dirty="0">
              <a:latin typeface="Arial MT"/>
              <a:cs typeface="Arial" panose="020B0604020202020204" pitchFamily="34" charset="0"/>
            </a:endParaRPr>
          </a:p>
          <a:p>
            <a:pPr algn="just"/>
            <a:r>
              <a:rPr lang="en-I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chatbot which efficiently answers query of customer with its smart document understanding ability and guide toward the solution of the problem. </a:t>
            </a:r>
            <a:endParaRPr lang="en-IN" sz="2400" dirty="0">
              <a:effectLst/>
              <a:latin typeface="Arial MT"/>
              <a:ea typeface="Arial MT"/>
              <a:cs typeface="Arial MT"/>
            </a:endParaRPr>
          </a:p>
          <a:p>
            <a:pPr algn="just"/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01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-83589"/>
            <a:ext cx="7756451" cy="85259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Proposed 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93774" y="4657725"/>
            <a:ext cx="6253585" cy="3429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Intelligent Customer Help Desk with Smart Document Understanding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21B41E-4C27-4409-A6A4-9AA0EE9A75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17900" y="861707"/>
            <a:ext cx="5594350" cy="370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0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2274"/>
            <a:ext cx="7772400" cy="769721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4678326"/>
            <a:ext cx="6253585" cy="3429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Intelligent Customer Help Desk with Smart Document Understanding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j-ea"/>
              <a:cs typeface="+mj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85800" y="1044699"/>
            <a:ext cx="8008318" cy="363362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sz="31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Create </a:t>
            </a:r>
            <a:r>
              <a:rPr lang="en-US" sz="3100" spc="1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IBM </a:t>
            </a:r>
            <a:r>
              <a:rPr lang="en-US" sz="31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Cloud</a:t>
            </a:r>
            <a:r>
              <a:rPr lang="en-US" sz="3100" spc="5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sz="3100" spc="1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services.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600" spc="1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Watson</a:t>
            </a:r>
            <a:r>
              <a:rPr lang="en-US" sz="2600" spc="2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sz="2600" spc="1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Discovery</a:t>
            </a:r>
            <a:endParaRPr lang="en-IN" sz="2600" dirty="0"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600" spc="1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Watson</a:t>
            </a:r>
            <a:r>
              <a:rPr lang="en-US" sz="2600" spc="2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Assistant</a:t>
            </a:r>
            <a:endParaRPr lang="en-IN" sz="2600" dirty="0"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Node</a:t>
            </a:r>
            <a:r>
              <a:rPr lang="en-US" sz="2600" spc="2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Red</a:t>
            </a:r>
            <a:endParaRPr lang="en-IN" sz="2600" dirty="0"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en-US" sz="3100" spc="10" dirty="0">
                <a:effectLst/>
                <a:latin typeface="Arial MT"/>
                <a:ea typeface="Arial MT"/>
                <a:cs typeface="Arial MT"/>
              </a:rPr>
              <a:t>Configure Watson</a:t>
            </a:r>
            <a:r>
              <a:rPr lang="en-US" sz="3100" spc="3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100" dirty="0">
                <a:effectLst/>
                <a:latin typeface="Arial MT"/>
                <a:ea typeface="Arial MT"/>
                <a:cs typeface="Arial MT"/>
              </a:rPr>
              <a:t>Discovery.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Import the document.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b="0" kern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Annotate with SDU.</a:t>
            </a:r>
            <a:endParaRPr lang="en-IN" b="1" kern="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IN" sz="2000" dirty="0">
              <a:effectLst/>
              <a:latin typeface="Arial MT"/>
              <a:ea typeface="Arial MT"/>
              <a:cs typeface="Arial MT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IN" sz="2200" dirty="0">
              <a:effectLst/>
              <a:latin typeface="Arial MT"/>
              <a:ea typeface="Arial MT"/>
              <a:cs typeface="Arial MT"/>
            </a:endParaRPr>
          </a:p>
          <a:p>
            <a:pPr>
              <a:lnSpc>
                <a:spcPct val="160000"/>
              </a:lnSpc>
            </a:pPr>
            <a:endParaRPr lang="en-IN" sz="2400" dirty="0"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94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9A76-98F0-4B6C-9846-CBB9F890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06813-A240-4BCD-A0FE-4D81796F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399" y="4629150"/>
            <a:ext cx="5948175" cy="3429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Intelligent Customer Help Desk with Smart Document Understanding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E13D2-01B2-464D-9D26-C90A687A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F74BC9-178C-4B10-846E-01F18452A3C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29461" y="1502814"/>
            <a:ext cx="7342277" cy="301203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9A6F71-284E-4F5B-8603-E3DD8AC43958}"/>
              </a:ext>
            </a:extLst>
          </p:cNvPr>
          <p:cNvSpPr txBox="1"/>
          <p:nvPr/>
        </p:nvSpPr>
        <p:spPr>
          <a:xfrm>
            <a:off x="2892245" y="1094508"/>
            <a:ext cx="503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Figure</a:t>
            </a:r>
            <a:r>
              <a:rPr lang="en-US" sz="1800" spc="-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1</a:t>
            </a:r>
            <a:r>
              <a:rPr lang="en-US" sz="18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:</a:t>
            </a:r>
            <a:r>
              <a:rPr lang="en-US" sz="1800" spc="-1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spc="-15" dirty="0"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IBM Cloud Services</a:t>
            </a:r>
            <a:endParaRPr lang="en-IN" sz="1800" dirty="0"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58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884D-E702-4089-8A68-20618ECD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9A249-281D-453E-A7C7-016BE8BA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5795470" cy="3429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Intelligent Customer Help Desk with Smart Document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8DD5E-10EF-4D00-8B1C-840A3E28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FEFB16-E283-43E9-B932-130D87F3E00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39375" y="1502815"/>
            <a:ext cx="6944840" cy="312633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33611B-90D6-46D2-A142-99377CB7937E}"/>
              </a:ext>
            </a:extLst>
          </p:cNvPr>
          <p:cNvSpPr txBox="1"/>
          <p:nvPr/>
        </p:nvSpPr>
        <p:spPr>
          <a:xfrm>
            <a:off x="2586835" y="1062089"/>
            <a:ext cx="5191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Figure</a:t>
            </a:r>
            <a:r>
              <a:rPr lang="en-US" sz="1800" spc="-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2</a:t>
            </a:r>
            <a:r>
              <a:rPr lang="en-US" sz="18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:</a:t>
            </a:r>
            <a:r>
              <a:rPr lang="en-US" sz="1800" spc="-1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spc="-15" dirty="0"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IBM Watson Discovery</a:t>
            </a:r>
            <a:endParaRPr lang="en-IN" sz="1800" dirty="0"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696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847</TotalTime>
  <Words>736</Words>
  <Application>Microsoft Office PowerPoint</Application>
  <PresentationFormat>On-screen Show (16:9)</PresentationFormat>
  <Paragraphs>137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MT</vt:lpstr>
      <vt:lpstr>Calibri</vt:lpstr>
      <vt:lpstr>Franklin Gothic Book</vt:lpstr>
      <vt:lpstr>Perpetua</vt:lpstr>
      <vt:lpstr>Wingdings</vt:lpstr>
      <vt:lpstr>Wingdings 2</vt:lpstr>
      <vt:lpstr>Equity</vt:lpstr>
      <vt:lpstr>Intelligent Customer Help Desk with Smart Document Understanding</vt:lpstr>
      <vt:lpstr>Introduction</vt:lpstr>
      <vt:lpstr>About Company</vt:lpstr>
      <vt:lpstr>Problem Formulation</vt:lpstr>
      <vt:lpstr>Problem Formulation</vt:lpstr>
      <vt:lpstr>Proposed Architecture</vt:lpstr>
      <vt:lpstr>Methodology</vt:lpstr>
      <vt:lpstr>Methodology</vt:lpstr>
      <vt:lpstr>Methodology</vt:lpstr>
      <vt:lpstr>Methodology</vt:lpstr>
      <vt:lpstr>Methodology</vt:lpstr>
      <vt:lpstr>Results</vt:lpstr>
      <vt:lpstr>Results</vt:lpstr>
      <vt:lpstr>Results</vt:lpstr>
      <vt:lpstr>Results</vt:lpstr>
      <vt:lpstr>Future work to be implemented</vt:lpstr>
      <vt:lpstr>Conclusion</vt:lpstr>
      <vt:lpstr>References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Jasmine Glani Mathias</cp:lastModifiedBy>
  <cp:revision>364</cp:revision>
  <dcterms:created xsi:type="dcterms:W3CDTF">2013-08-21T19:17:07Z</dcterms:created>
  <dcterms:modified xsi:type="dcterms:W3CDTF">2021-06-09T06:11:06Z</dcterms:modified>
</cp:coreProperties>
</file>