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5143500" type="screen16x9"/>
  <p:notesSz cx="6858000" cy="9144000"/>
  <p:embeddedFontLst>
    <p:embeddedFont>
      <p:font typeface="Lato" panose="020F0502020204030203" pitchFamily="34" charset="0"/>
      <p:regular r:id="rId22"/>
      <p:bold r:id="rId23"/>
      <p:italic r:id="rId24"/>
      <p:boldItalic r:id="rId25"/>
    </p:embeddedFont>
    <p:embeddedFont>
      <p:font typeface="Raleway" pitchFamily="2" charset="77"/>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81"/>
  </p:normalViewPr>
  <p:slideViewPr>
    <p:cSldViewPr snapToGrid="0">
      <p:cViewPr varScale="1">
        <p:scale>
          <a:sx n="154" d="100"/>
          <a:sy n="154" d="100"/>
        </p:scale>
        <p:origin x="440"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2dac2eed6c3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2dac2eed6c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Jasmine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dac2eed6c3_0_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dac2eed6c3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Jasmine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dac2eed6c3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dac2eed6c3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Jasmine</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2dac2eed6c3_0_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2dac2eed6c3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Jasmine</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2dac2eed6c3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2dac2eed6c3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Jasmine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2dac2eed6c3_0_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2dac2eed6c3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dac2eed6c3_0_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dac2eed6c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2dac2eed6c3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2dac2eed6c3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2dac2eed6c3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2dac2eed6c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dac2eed6c3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dac2eed6c3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2dac203ce0d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2dac203ce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Jiali</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2daeffed13c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2daeffed13c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Jiali</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dac2eed6c3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dac2eed6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Jiali</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dac5d5bfd1_2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dac5d5bfd1_2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Jiali</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dac2eed6c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dac2eed6c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800"/>
              </a:spcAft>
              <a:buClr>
                <a:schemeClr val="dk1"/>
              </a:buClr>
              <a:buSzPts val="1100"/>
              <a:buFont typeface="Arial"/>
              <a:buNone/>
            </a:pPr>
            <a:r>
              <a:rPr lang="en" sz="1200">
                <a:solidFill>
                  <a:srgbClr val="0D0D0D"/>
                </a:solidFill>
                <a:highlight>
                  <a:srgbClr val="FFFFFF"/>
                </a:highlight>
                <a:latin typeface="Times New Roman"/>
                <a:ea typeface="Times New Roman"/>
                <a:cs typeface="Times New Roman"/>
                <a:sym typeface="Times New Roman"/>
              </a:rPr>
              <a:t>We use a two-stage least squares approach to estimate the effect of the policy on long-term outcomes. Unlike a sharp RDD, the assignment to treatment in a fuzzy RDD is not strictly deterministic at the cutoff date, reflecting some variability in compliance with the policy: in other words, some students not subject to the policy may still have stayed in school until at least age 16, and conversely, some students subject to the policy may not have adhered to it and dropped out before age 16. Because of this difference in treatment assignment and actual treatment status, the fuzzy RDD capitalizes on an instrumental variable (IV) approach by instrumenting treatment status with treatment assignment. In the context of this study, this means that we instrument whether a student attended school until at least age 16 with whether the student was subject to the minimum drop-out age policy.</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dac5d5bfd1_2_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dac5d5bfd1_2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8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To visually assess the validity of the instrument, we plot both the sharp first stage and fuzzy first stage results. That is, the sharp first stage plot examines assigned treatment against the running variable: in other words, all students with a birthdate before the cutoff have an assigned treatment of zero, and all other students have an assigned treatment status of one. As discussed, in actuality treatment was not deterministic in this manner: as seen in the fuzzy first stage plot, at least 85% of students in each bin to the left of the cutoff remained in school until at least age 16. However, as expected, the sharpest discontinuity occurs at the cutoff: once the policy went into effect, there was almost 100% adherence to the policy for cohorts born on or after the cutoff date. As an additional robustness check, we conducted a permutation test of 500 simulations: in each simulation, we randomly assigned the distance from the cutoff (thereby randomly assigning the instrumental variable) and re-estimated regression equation (1) using this randomly-assigned running variable and instrument. As expected, we find that the distribution of the coefficient on the randomly-assigned instrumental variable for these 500 simulations centers on zero (i.e., our instrumental variable is not just a good predictor of X by random chance).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dac2eed6c3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dac2eed6c3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833"/>
              </a:lnSpc>
              <a:spcBef>
                <a:spcPts val="0"/>
              </a:spcBef>
              <a:spcAft>
                <a:spcPts val="0"/>
              </a:spcAft>
              <a:buNone/>
            </a:pPr>
            <a:r>
              <a:rPr lang="en" sz="1200">
                <a:solidFill>
                  <a:schemeClr val="dk1"/>
                </a:solidFill>
                <a:latin typeface="Times New Roman"/>
                <a:ea typeface="Times New Roman"/>
                <a:cs typeface="Times New Roman"/>
                <a:sym typeface="Times New Roman"/>
              </a:rPr>
              <a:t>In the context of RDD, two other important assumptions must hold. First, students must not be able to choose their treatment assignment. In this context, that means choosing whether to be born before September 1, 1951 vs. on or after this date. Clearly, students themselves have no choice in birthdate. However, depending on when the announcement was made about this policy, treatment manipulation could plausibly occur. For example, perhaps the forthcoming policy was announced in the summer of 1950; this could presumably have factored into family planning. In contrast, if the policy was announced after September 1951 but before the students entered grade school (e.g., perhaps in September 1953), there would be no way to manipulate treatment status. We graphically validate whether we see evidence that families could choose a student’s treatment status by examining the bin size of bins above and below the threshold (i.e., looking for bunching). While we do see a decrease in frequency between bin -2 and bin -1, as well as an increase between bin 0 and bin 1, it is by a marginal amount (Figure 3). In zooming out and looking at all bins, we generally see that the bin size stays relatively constant, consistent with the necessary assumption. (Note that the bin size for the last bin is much smaller than the rest - not a problem…)</a:t>
            </a:r>
            <a:endParaRPr sz="1200">
              <a:solidFill>
                <a:schemeClr val="dk1"/>
              </a:solidFill>
              <a:latin typeface="Times New Roman"/>
              <a:ea typeface="Times New Roman"/>
              <a:cs typeface="Times New Roman"/>
              <a:sym typeface="Times New Roman"/>
            </a:endParaRPr>
          </a:p>
          <a:p>
            <a:pPr marL="0" lvl="0" indent="0" algn="l" rtl="0">
              <a:lnSpc>
                <a:spcPct val="115833"/>
              </a:lnSpc>
              <a:spcBef>
                <a:spcPts val="800"/>
              </a:spcBef>
              <a:spcAft>
                <a:spcPts val="800"/>
              </a:spcAft>
              <a:buClr>
                <a:schemeClr val="dk1"/>
              </a:buClr>
              <a:buSzPts val="1100"/>
              <a:buFont typeface="Arial"/>
              <a:buNone/>
            </a:pPr>
            <a:r>
              <a:rPr lang="en" sz="1200">
                <a:solidFill>
                  <a:schemeClr val="dk1"/>
                </a:solidFill>
                <a:latin typeface="Times New Roman"/>
                <a:ea typeface="Times New Roman"/>
                <a:cs typeface="Times New Roman"/>
                <a:sym typeface="Times New Roman"/>
              </a:rPr>
              <a:t>The second assumption that must hold is that there are no other discontinuous changes at the cutoff. We would traditionally check this assumption by examining covariate index plots for all covariates in the analysis; however, since this dataset does not include any covariates, this step is skipped.</a:t>
            </a:r>
            <a:endParaRPr sz="1200">
              <a:solidFill>
                <a:schemeClr val="dk1"/>
              </a:solidFill>
              <a:latin typeface="Times New Roman"/>
              <a:ea typeface="Times New Roman"/>
              <a:cs typeface="Times New Roman"/>
              <a:sym typeface="Times New Roman"/>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dac2eed6c3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dac2eed6c3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200">
                <a:solidFill>
                  <a:schemeClr val="dk1"/>
                </a:solidFill>
                <a:latin typeface="Times New Roman"/>
                <a:ea typeface="Times New Roman"/>
                <a:cs typeface="Times New Roman"/>
                <a:sym typeface="Times New Roman"/>
              </a:rPr>
              <a:t>As an additional robustness check, we conducted a permutation test of 500 simulations: in each simulation, we randomly assigned the distance from the cutoff (thereby randomly assigning the instrumental variable) and re-estimated regression equation (1) using this randomly-assigned running variable and instrument. As expected, we find that the distribution of the coefficient on the randomly-assigned instrumental variable for these 500 simulations centers on zero (i.e., our instrumental variable is not just a good predictor of X by random chance). Our real first-stage estimate for the instrumental variable (0.131) is far to the right of the distribution from the permutation test (Figure 4). In this context, the coefficient means that students subject to the policy were 13.1% more likely to leave school at age 16 or higher compared to students not subject to the policy.</a:t>
            </a:r>
            <a:endParaRPr sz="1200">
              <a:solidFill>
                <a:schemeClr val="dk1"/>
              </a:solidFill>
              <a:latin typeface="Times New Roman"/>
              <a:ea typeface="Times New Roman"/>
              <a:cs typeface="Times New Roman"/>
              <a:sym typeface="Times New Roman"/>
            </a:endParaRPr>
          </a:p>
          <a:p>
            <a:pPr marL="0" lvl="0" indent="0" algn="l" rtl="0">
              <a:spcBef>
                <a:spcPts val="8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610387" y="1322450"/>
            <a:ext cx="7688100" cy="1664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533"/>
              <a:t>Impact of Compulsory Schooling on Socioeconomic Outcomes</a:t>
            </a:r>
            <a:endParaRPr sz="3533"/>
          </a:p>
          <a:p>
            <a:pPr marL="457200" lvl="0" indent="0" algn="l" rtl="0">
              <a:spcBef>
                <a:spcPts val="0"/>
              </a:spcBef>
              <a:spcAft>
                <a:spcPts val="0"/>
              </a:spcAft>
              <a:buNone/>
            </a:pPr>
            <a:endParaRPr sz="2311"/>
          </a:p>
          <a:p>
            <a:pPr marL="0" lvl="0" indent="0" algn="l" rtl="0">
              <a:spcBef>
                <a:spcPts val="0"/>
              </a:spcBef>
              <a:spcAft>
                <a:spcPts val="0"/>
              </a:spcAft>
              <a:buNone/>
            </a:pPr>
            <a:r>
              <a:rPr lang="en" sz="2311"/>
              <a:t>An Analysis Using Regression Discontinuity Design</a:t>
            </a:r>
            <a:endParaRPr sz="2311"/>
          </a:p>
          <a:p>
            <a:pPr marL="0" lvl="0" indent="0" algn="l" rtl="0">
              <a:spcBef>
                <a:spcPts val="0"/>
              </a:spcBef>
              <a:spcAft>
                <a:spcPts val="0"/>
              </a:spcAft>
              <a:buNone/>
            </a:pPr>
            <a:endParaRPr/>
          </a:p>
        </p:txBody>
      </p:sp>
      <p:sp>
        <p:nvSpPr>
          <p:cNvPr id="87" name="Google Shape;87;p13"/>
          <p:cNvSpPr txBox="1">
            <a:spLocks noGrp="1"/>
          </p:cNvSpPr>
          <p:nvPr>
            <p:ph type="subTitle" idx="1"/>
          </p:nvPr>
        </p:nvSpPr>
        <p:spPr>
          <a:xfrm>
            <a:off x="610562" y="3172900"/>
            <a:ext cx="7688100" cy="1117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Jasmine Jia</a:t>
            </a:r>
            <a:endParaRPr dirty="0"/>
          </a:p>
          <a:p>
            <a:pPr marL="0" lvl="0" indent="0" algn="l" rtl="0">
              <a:spcBef>
                <a:spcPts val="0"/>
              </a:spcBef>
              <a:spcAft>
                <a:spcPts val="0"/>
              </a:spcAft>
              <a:buNone/>
            </a:pPr>
            <a:r>
              <a:rPr lang="en" dirty="0"/>
              <a:t>May 10, 2024</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2"/>
          <p:cNvSpPr txBox="1">
            <a:spLocks noGrp="1"/>
          </p:cNvSpPr>
          <p:nvPr>
            <p:ph type="title"/>
          </p:nvPr>
        </p:nvSpPr>
        <p:spPr>
          <a:xfrm>
            <a:off x="727650" y="1368863"/>
            <a:ext cx="21549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1800">
                <a:solidFill>
                  <a:srgbClr val="000000"/>
                </a:solidFill>
                <a:latin typeface="Arial"/>
                <a:ea typeface="Arial"/>
                <a:cs typeface="Arial"/>
                <a:sym typeface="Arial"/>
              </a:rPr>
              <a:t>Years of Schooling</a:t>
            </a:r>
            <a:endParaRPr sz="1800">
              <a:solidFill>
                <a:srgbClr val="000000"/>
              </a:solidFill>
              <a:latin typeface="Arial"/>
              <a:ea typeface="Arial"/>
              <a:cs typeface="Arial"/>
              <a:sym typeface="Arial"/>
            </a:endParaRPr>
          </a:p>
          <a:p>
            <a:pPr marL="0" lvl="0" indent="0" algn="l" rtl="0">
              <a:spcBef>
                <a:spcPts val="200"/>
              </a:spcBef>
              <a:spcAft>
                <a:spcPts val="0"/>
              </a:spcAft>
              <a:buNone/>
            </a:pPr>
            <a:endParaRPr/>
          </a:p>
        </p:txBody>
      </p:sp>
      <p:sp>
        <p:nvSpPr>
          <p:cNvPr id="150" name="Google Shape;150;p22"/>
          <p:cNvSpPr txBox="1">
            <a:spLocks noGrp="1"/>
          </p:cNvSpPr>
          <p:nvPr>
            <p:ph type="body" idx="1"/>
          </p:nvPr>
        </p:nvSpPr>
        <p:spPr>
          <a:xfrm>
            <a:off x="727650" y="2101500"/>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200" b="1">
                <a:solidFill>
                  <a:srgbClr val="000000"/>
                </a:solidFill>
                <a:latin typeface="Times New Roman"/>
                <a:ea typeface="Times New Roman"/>
                <a:cs typeface="Times New Roman"/>
                <a:sym typeface="Times New Roman"/>
              </a:rPr>
              <a:t>First Stage Analysis:</a:t>
            </a:r>
            <a:endParaRPr sz="1200" b="1">
              <a:solidFill>
                <a:srgbClr val="000000"/>
              </a:solidFill>
              <a:latin typeface="Times New Roman"/>
              <a:ea typeface="Times New Roman"/>
              <a:cs typeface="Times New Roman"/>
              <a:sym typeface="Times New Roman"/>
            </a:endParaRPr>
          </a:p>
          <a:p>
            <a:pPr marL="457200" lvl="0" indent="-304800" algn="l" rtl="0">
              <a:spcBef>
                <a:spcPts val="120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OLS Specification</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914400" lvl="0" indent="0" algn="l" rtl="0">
              <a:spcBef>
                <a:spcPts val="1200"/>
              </a:spcBef>
              <a:spcAft>
                <a:spcPts val="0"/>
              </a:spcAft>
              <a:buNone/>
            </a:pPr>
            <a:endParaRPr sz="1200">
              <a:solidFill>
                <a:srgbClr val="000000"/>
              </a:solidFill>
              <a:latin typeface="Times New Roman"/>
              <a:ea typeface="Times New Roman"/>
              <a:cs typeface="Times New Roman"/>
              <a:sym typeface="Times New Roman"/>
            </a:endParaRPr>
          </a:p>
          <a:p>
            <a:pPr marL="457200" lvl="0" indent="-304800" algn="l" rtl="0">
              <a:spcBef>
                <a:spcPts val="120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Regression Results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Findings</a:t>
            </a:r>
            <a:r>
              <a:rPr lang="en" sz="1200">
                <a:solidFill>
                  <a:srgbClr val="000000"/>
                </a:solidFill>
                <a:latin typeface="Times New Roman"/>
                <a:ea typeface="Times New Roman"/>
                <a:cs typeface="Times New Roman"/>
                <a:sym typeface="Times New Roman"/>
              </a:rPr>
              <a:t>: Students that were subject to the policy on average completed 0.19 more years of schooling than student not subject to the policy (p &lt; 0.001).</a:t>
            </a:r>
            <a:endParaRPr sz="1200">
              <a:solidFill>
                <a:srgbClr val="000000"/>
              </a:solidFill>
              <a:latin typeface="Times New Roman"/>
              <a:ea typeface="Times New Roman"/>
              <a:cs typeface="Times New Roman"/>
              <a:sym typeface="Times New Roman"/>
            </a:endParaRPr>
          </a:p>
          <a:p>
            <a:pPr marL="914400" lvl="1" indent="-304800" algn="l" rtl="0">
              <a:spcBef>
                <a:spcPts val="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Statistical Evidence</a:t>
            </a:r>
            <a:r>
              <a:rPr lang="en" sz="1200">
                <a:solidFill>
                  <a:srgbClr val="000000"/>
                </a:solidFill>
                <a:latin typeface="Times New Roman"/>
                <a:ea typeface="Times New Roman"/>
                <a:cs typeface="Times New Roman"/>
                <a:sym typeface="Times New Roman"/>
              </a:rPr>
              <a:t>: T-statistic on the policy indicator is 9.18, indicating a robust first-stage relationship.</a:t>
            </a:r>
            <a:endParaRPr sz="1200">
              <a:solidFill>
                <a:srgbClr val="000000"/>
              </a:solidFill>
              <a:latin typeface="Times New Roman"/>
              <a:ea typeface="Times New Roman"/>
              <a:cs typeface="Times New Roman"/>
              <a:sym typeface="Times New Roman"/>
            </a:endParaRPr>
          </a:p>
          <a:p>
            <a:pPr marL="457200" lvl="0" indent="0" algn="l" rtl="0">
              <a:spcBef>
                <a:spcPts val="1200"/>
              </a:spcBef>
              <a:spcAft>
                <a:spcPts val="0"/>
              </a:spcAft>
              <a:buNone/>
            </a:pPr>
            <a:endParaRPr sz="12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200">
              <a:latin typeface="Times New Roman"/>
              <a:ea typeface="Times New Roman"/>
              <a:cs typeface="Times New Roman"/>
              <a:sym typeface="Times New Roman"/>
            </a:endParaRPr>
          </a:p>
        </p:txBody>
      </p:sp>
      <p:pic>
        <p:nvPicPr>
          <p:cNvPr id="151" name="Google Shape;151;p22"/>
          <p:cNvPicPr preferRelativeResize="0"/>
          <p:nvPr/>
        </p:nvPicPr>
        <p:blipFill>
          <a:blip r:embed="rId3">
            <a:alphaModFix/>
          </a:blip>
          <a:stretch>
            <a:fillRect/>
          </a:stretch>
        </p:blipFill>
        <p:spPr>
          <a:xfrm>
            <a:off x="2882550" y="1237700"/>
            <a:ext cx="5943600" cy="1028700"/>
          </a:xfrm>
          <a:prstGeom prst="rect">
            <a:avLst/>
          </a:prstGeom>
          <a:noFill/>
          <a:ln w="25400" cap="flat" cmpd="sng">
            <a:solidFill>
              <a:srgbClr val="000000"/>
            </a:solidFill>
            <a:prstDash val="solid"/>
            <a:miter lim="8000"/>
            <a:headEnd type="none" w="sm" len="sm"/>
            <a:tailEnd type="none" w="sm" len="sm"/>
          </a:ln>
        </p:spPr>
      </p:pic>
      <p:pic>
        <p:nvPicPr>
          <p:cNvPr id="152" name="Google Shape;152;p22"/>
          <p:cNvPicPr preferRelativeResize="0"/>
          <p:nvPr/>
        </p:nvPicPr>
        <p:blipFill>
          <a:blip r:embed="rId4">
            <a:alphaModFix/>
          </a:blip>
          <a:stretch>
            <a:fillRect/>
          </a:stretch>
        </p:blipFill>
        <p:spPr>
          <a:xfrm>
            <a:off x="1289000" y="2772325"/>
            <a:ext cx="6938675" cy="334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3"/>
          <p:cNvSpPr txBox="1">
            <a:spLocks noGrp="1"/>
          </p:cNvSpPr>
          <p:nvPr>
            <p:ph type="title"/>
          </p:nvPr>
        </p:nvSpPr>
        <p:spPr>
          <a:xfrm>
            <a:off x="727650" y="1484438"/>
            <a:ext cx="2154900" cy="5352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0"/>
              </a:spcAft>
              <a:buNone/>
            </a:pPr>
            <a:r>
              <a:rPr lang="en" sz="2300">
                <a:solidFill>
                  <a:srgbClr val="000000"/>
                </a:solidFill>
                <a:latin typeface="Arial"/>
                <a:ea typeface="Arial"/>
                <a:cs typeface="Arial"/>
                <a:sym typeface="Arial"/>
              </a:rPr>
              <a:t>Earnings</a:t>
            </a:r>
            <a:endParaRPr sz="2300">
              <a:solidFill>
                <a:srgbClr val="000000"/>
              </a:solidFill>
              <a:latin typeface="Arial"/>
              <a:ea typeface="Arial"/>
              <a:cs typeface="Arial"/>
              <a:sym typeface="Arial"/>
            </a:endParaRPr>
          </a:p>
          <a:p>
            <a:pPr marL="0" lvl="0" indent="0" algn="l" rtl="0">
              <a:spcBef>
                <a:spcPts val="200"/>
              </a:spcBef>
              <a:spcAft>
                <a:spcPts val="0"/>
              </a:spcAft>
              <a:buNone/>
            </a:pPr>
            <a:endParaRPr/>
          </a:p>
        </p:txBody>
      </p:sp>
      <p:sp>
        <p:nvSpPr>
          <p:cNvPr id="158" name="Google Shape;158;p23"/>
          <p:cNvSpPr txBox="1">
            <a:spLocks noGrp="1"/>
          </p:cNvSpPr>
          <p:nvPr>
            <p:ph type="body" idx="1"/>
          </p:nvPr>
        </p:nvSpPr>
        <p:spPr>
          <a:xfrm>
            <a:off x="727650" y="2101500"/>
            <a:ext cx="80676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Regression Equation and Results:</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Equation Used</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lnSpc>
                <a:spcPct val="150000"/>
              </a:lnSpc>
              <a:spcBef>
                <a:spcPts val="0"/>
              </a:spcBef>
              <a:spcAft>
                <a:spcPts val="0"/>
              </a:spcAft>
              <a:buClr>
                <a:srgbClr val="000000"/>
              </a:buClr>
              <a:buSzPts val="1300"/>
              <a:buFont typeface="Times New Roman"/>
              <a:buChar char="●"/>
            </a:pPr>
            <a:endParaRPr sz="1300">
              <a:solidFill>
                <a:srgbClr val="000000"/>
              </a:solidFill>
              <a:latin typeface="Times New Roman"/>
              <a:ea typeface="Times New Roman"/>
              <a:cs typeface="Times New Roman"/>
              <a:sym typeface="Times New Roman"/>
            </a:endParaRPr>
          </a:p>
          <a:p>
            <a:pPr marL="914400" lvl="1" indent="-311150" algn="l" rtl="0">
              <a:spcBef>
                <a:spcPts val="8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Purpose: To isolate the direct effect of schooling beyond age 16 on earnings at age 45.</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Key Findings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Primary Coefficient (β2)</a:t>
            </a:r>
            <a:r>
              <a:rPr lang="en" sz="1300">
                <a:solidFill>
                  <a:srgbClr val="000000"/>
                </a:solidFill>
                <a:latin typeface="Times New Roman"/>
                <a:ea typeface="Times New Roman"/>
                <a:cs typeface="Times New Roman"/>
                <a:sym typeface="Times New Roman"/>
              </a:rPr>
              <a:t>: The coefficient for staying in school after age 16 is 0.134, indicating a 13.4% increase in earnings at age 45 compared to peers who left school earlier.</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Runvar Coefficient (β1)</a:t>
            </a:r>
            <a:r>
              <a:rPr lang="en" sz="1300">
                <a:solidFill>
                  <a:srgbClr val="000000"/>
                </a:solidFill>
                <a:latin typeface="Times New Roman"/>
                <a:ea typeface="Times New Roman"/>
                <a:cs typeface="Times New Roman"/>
                <a:sym typeface="Times New Roman"/>
              </a:rPr>
              <a:t>: The rate of change in earnings for those who did not stay in school until age 16 is  -0.062 percentage point.</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Runvar + Interaction Term (β1 + β3)</a:t>
            </a:r>
            <a:r>
              <a:rPr lang="en" sz="1300">
                <a:solidFill>
                  <a:srgbClr val="000000"/>
                </a:solidFill>
                <a:latin typeface="Times New Roman"/>
                <a:ea typeface="Times New Roman"/>
                <a:cs typeface="Times New Roman"/>
                <a:sym typeface="Times New Roman"/>
              </a:rPr>
              <a:t>: The rate of change in earnings for those who left school after age 16 is 0.033 percentage points.</a:t>
            </a:r>
            <a:endParaRPr sz="13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000">
              <a:latin typeface="Times New Roman"/>
              <a:ea typeface="Times New Roman"/>
              <a:cs typeface="Times New Roman"/>
              <a:sym typeface="Times New Roman"/>
            </a:endParaRPr>
          </a:p>
        </p:txBody>
      </p:sp>
      <p:pic>
        <p:nvPicPr>
          <p:cNvPr id="159" name="Google Shape;159;p23"/>
          <p:cNvPicPr preferRelativeResize="0"/>
          <p:nvPr/>
        </p:nvPicPr>
        <p:blipFill>
          <a:blip r:embed="rId3">
            <a:alphaModFix/>
          </a:blip>
          <a:stretch>
            <a:fillRect/>
          </a:stretch>
        </p:blipFill>
        <p:spPr>
          <a:xfrm>
            <a:off x="2983125" y="1082325"/>
            <a:ext cx="5943600" cy="1019175"/>
          </a:xfrm>
          <a:prstGeom prst="rect">
            <a:avLst/>
          </a:prstGeom>
          <a:noFill/>
          <a:ln w="25400" cap="flat" cmpd="sng">
            <a:solidFill>
              <a:srgbClr val="000000"/>
            </a:solidFill>
            <a:prstDash val="solid"/>
            <a:miter lim="8000"/>
            <a:headEnd type="none" w="sm" len="sm"/>
            <a:tailEnd type="none" w="sm" len="sm"/>
          </a:ln>
        </p:spPr>
      </p:pic>
      <p:pic>
        <p:nvPicPr>
          <p:cNvPr id="160" name="Google Shape;160;p23"/>
          <p:cNvPicPr preferRelativeResize="0"/>
          <p:nvPr/>
        </p:nvPicPr>
        <p:blipFill>
          <a:blip r:embed="rId4">
            <a:alphaModFix/>
          </a:blip>
          <a:stretch>
            <a:fillRect/>
          </a:stretch>
        </p:blipFill>
        <p:spPr>
          <a:xfrm>
            <a:off x="1337150" y="2791550"/>
            <a:ext cx="5802100" cy="4351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4"/>
          <p:cNvSpPr txBox="1">
            <a:spLocks noGrp="1"/>
          </p:cNvSpPr>
          <p:nvPr>
            <p:ph type="title"/>
          </p:nvPr>
        </p:nvSpPr>
        <p:spPr>
          <a:xfrm>
            <a:off x="423800" y="456025"/>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Earnings </a:t>
            </a:r>
            <a:endParaRPr/>
          </a:p>
        </p:txBody>
      </p:sp>
      <p:sp>
        <p:nvSpPr>
          <p:cNvPr id="166" name="Google Shape;166;p24"/>
          <p:cNvSpPr txBox="1">
            <a:spLocks noGrp="1"/>
          </p:cNvSpPr>
          <p:nvPr>
            <p:ph type="body" idx="1"/>
          </p:nvPr>
        </p:nvSpPr>
        <p:spPr>
          <a:xfrm>
            <a:off x="154050" y="1278025"/>
            <a:ext cx="6232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150" b="1">
                <a:solidFill>
                  <a:srgbClr val="000000"/>
                </a:solidFill>
                <a:latin typeface="Times New Roman"/>
                <a:ea typeface="Times New Roman"/>
                <a:cs typeface="Times New Roman"/>
                <a:sym typeface="Times New Roman"/>
              </a:rPr>
              <a:t>Threshold Indicator</a:t>
            </a:r>
            <a:endParaRPr sz="1150" b="1">
              <a:solidFill>
                <a:srgbClr val="000000"/>
              </a:solidFill>
              <a:latin typeface="Times New Roman"/>
              <a:ea typeface="Times New Roman"/>
              <a:cs typeface="Times New Roman"/>
              <a:sym typeface="Times New Roman"/>
            </a:endParaRPr>
          </a:p>
          <a:p>
            <a:pPr marL="457200" lvl="0" indent="-301625" algn="l" rtl="0">
              <a:spcBef>
                <a:spcPts val="200"/>
              </a:spcBef>
              <a:spcAft>
                <a:spcPts val="0"/>
              </a:spcAft>
              <a:buClr>
                <a:srgbClr val="000000"/>
              </a:buClr>
              <a:buSzPts val="1150"/>
              <a:buFont typeface="Arial"/>
              <a:buChar char="●"/>
            </a:pPr>
            <a:r>
              <a:rPr lang="en" sz="1150" b="1">
                <a:solidFill>
                  <a:srgbClr val="000000"/>
                </a:solidFill>
                <a:latin typeface="Times New Roman"/>
                <a:ea typeface="Times New Roman"/>
                <a:cs typeface="Times New Roman"/>
                <a:sym typeface="Times New Roman"/>
              </a:rPr>
              <a:t>Cutoff Date</a:t>
            </a:r>
            <a:r>
              <a:rPr lang="en" sz="1150">
                <a:solidFill>
                  <a:srgbClr val="000000"/>
                </a:solidFill>
                <a:latin typeface="Times New Roman"/>
                <a:ea typeface="Times New Roman"/>
                <a:cs typeface="Times New Roman"/>
                <a:sym typeface="Times New Roman"/>
              </a:rPr>
              <a:t>: The Vertical dashed line at '0' on the x-axis represents the September 1, 1951 cutoff.</a:t>
            </a:r>
            <a:endParaRPr sz="1150">
              <a:solidFill>
                <a:srgbClr val="000000"/>
              </a:solidFill>
              <a:latin typeface="Times New Roman"/>
              <a:ea typeface="Times New Roman"/>
              <a:cs typeface="Times New Roman"/>
              <a:sym typeface="Times New Roman"/>
            </a:endParaRPr>
          </a:p>
          <a:p>
            <a:pPr marL="457200" lvl="0" indent="-301625" algn="l" rtl="0">
              <a:lnSpc>
                <a:spcPct val="100000"/>
              </a:lnSpc>
              <a:spcBef>
                <a:spcPts val="1200"/>
              </a:spcBef>
              <a:spcAft>
                <a:spcPts val="0"/>
              </a:spcAft>
              <a:buClr>
                <a:srgbClr val="000000"/>
              </a:buClr>
              <a:buSzPts val="1150"/>
              <a:buFont typeface="Arial"/>
              <a:buChar char="●"/>
            </a:pPr>
            <a:r>
              <a:rPr lang="en" sz="1150" b="1">
                <a:solidFill>
                  <a:srgbClr val="000000"/>
                </a:solidFill>
                <a:latin typeface="Times New Roman"/>
                <a:ea typeface="Times New Roman"/>
                <a:cs typeface="Times New Roman"/>
                <a:sym typeface="Times New Roman"/>
              </a:rPr>
              <a:t>Division</a:t>
            </a:r>
            <a:r>
              <a:rPr lang="en" sz="1150">
                <a:solidFill>
                  <a:srgbClr val="000000"/>
                </a:solidFill>
                <a:latin typeface="Times New Roman"/>
                <a:ea typeface="Times New Roman"/>
                <a:cs typeface="Times New Roman"/>
                <a:sym typeface="Times New Roman"/>
              </a:rPr>
              <a:t>: Splits the cohort into those required (post-cutoff) and not needed (pre-cutoff) to stay in school until at least age 16.</a:t>
            </a:r>
            <a:endParaRPr sz="1150">
              <a:solidFill>
                <a:srgbClr val="000000"/>
              </a:solidFill>
              <a:latin typeface="Times New Roman"/>
              <a:ea typeface="Times New Roman"/>
              <a:cs typeface="Times New Roman"/>
              <a:sym typeface="Times New Roman"/>
            </a:endParaRPr>
          </a:p>
          <a:p>
            <a:pPr marL="0" lvl="0" indent="0" algn="l" rtl="0">
              <a:lnSpc>
                <a:spcPct val="100000"/>
              </a:lnSpc>
              <a:spcBef>
                <a:spcPts val="1200"/>
              </a:spcBef>
              <a:spcAft>
                <a:spcPts val="0"/>
              </a:spcAft>
              <a:buNone/>
            </a:pPr>
            <a:r>
              <a:rPr lang="en" sz="1150" b="1">
                <a:solidFill>
                  <a:srgbClr val="000000"/>
                </a:solidFill>
                <a:latin typeface="Times New Roman"/>
                <a:ea typeface="Times New Roman"/>
                <a:cs typeface="Times New Roman"/>
                <a:sym typeface="Times New Roman"/>
              </a:rPr>
              <a:t>Trend Analysis</a:t>
            </a:r>
            <a:endParaRPr sz="1150" b="1">
              <a:solidFill>
                <a:srgbClr val="000000"/>
              </a:solidFill>
              <a:latin typeface="Times New Roman"/>
              <a:ea typeface="Times New Roman"/>
              <a:cs typeface="Times New Roman"/>
              <a:sym typeface="Times New Roman"/>
            </a:endParaRPr>
          </a:p>
          <a:p>
            <a:pPr marL="457200" lvl="0" indent="-301625" algn="l" rtl="0">
              <a:lnSpc>
                <a:spcPct val="100000"/>
              </a:lnSpc>
              <a:spcBef>
                <a:spcPts val="1200"/>
              </a:spcBef>
              <a:spcAft>
                <a:spcPts val="0"/>
              </a:spcAft>
              <a:buClr>
                <a:srgbClr val="000000"/>
              </a:buClr>
              <a:buSzPts val="1150"/>
              <a:buFont typeface="Arial"/>
              <a:buChar char="●"/>
            </a:pPr>
            <a:r>
              <a:rPr lang="en" sz="1150" b="1">
                <a:solidFill>
                  <a:srgbClr val="000000"/>
                </a:solidFill>
                <a:latin typeface="Times New Roman"/>
                <a:ea typeface="Times New Roman"/>
                <a:cs typeface="Times New Roman"/>
                <a:sym typeface="Times New Roman"/>
              </a:rPr>
              <a:t>Before the Threshold</a:t>
            </a:r>
            <a:r>
              <a:rPr lang="en" sz="1150">
                <a:solidFill>
                  <a:srgbClr val="000000"/>
                </a:solidFill>
                <a:latin typeface="Times New Roman"/>
                <a:ea typeface="Times New Roman"/>
                <a:cs typeface="Times New Roman"/>
                <a:sym typeface="Times New Roman"/>
              </a:rPr>
              <a:t>:</a:t>
            </a:r>
            <a:endParaRPr sz="1150" b="1">
              <a:solidFill>
                <a:srgbClr val="000000"/>
              </a:solidFill>
              <a:latin typeface="Times New Roman"/>
              <a:ea typeface="Times New Roman"/>
              <a:cs typeface="Times New Roman"/>
              <a:sym typeface="Times New Roman"/>
            </a:endParaRPr>
          </a:p>
          <a:p>
            <a:pPr marL="914400" lvl="1" indent="-301625" algn="l" rtl="0">
              <a:spcBef>
                <a:spcPts val="0"/>
              </a:spcBef>
              <a:spcAft>
                <a:spcPts val="0"/>
              </a:spcAft>
              <a:buClr>
                <a:srgbClr val="000000"/>
              </a:buClr>
              <a:buSzPts val="1150"/>
              <a:buFont typeface="Times New Roman"/>
              <a:buChar char="●"/>
            </a:pPr>
            <a:r>
              <a:rPr lang="en" sz="1150">
                <a:solidFill>
                  <a:srgbClr val="000000"/>
                </a:solidFill>
                <a:latin typeface="Times New Roman"/>
                <a:ea typeface="Times New Roman"/>
                <a:cs typeface="Times New Roman"/>
                <a:sym typeface="Times New Roman"/>
              </a:rPr>
              <a:t>There is a slight, consistent increase in logged earnings as one approaches the threshold from the left.</a:t>
            </a:r>
            <a:endParaRPr sz="1150">
              <a:solidFill>
                <a:srgbClr val="000000"/>
              </a:solidFill>
              <a:latin typeface="Times New Roman"/>
              <a:ea typeface="Times New Roman"/>
              <a:cs typeface="Times New Roman"/>
              <a:sym typeface="Times New Roman"/>
            </a:endParaRPr>
          </a:p>
          <a:p>
            <a:pPr marL="914400" lvl="1" indent="-301625" algn="l" rtl="0">
              <a:spcBef>
                <a:spcPts val="0"/>
              </a:spcBef>
              <a:spcAft>
                <a:spcPts val="0"/>
              </a:spcAft>
              <a:buClr>
                <a:srgbClr val="000000"/>
              </a:buClr>
              <a:buSzPts val="1150"/>
              <a:buFont typeface="Times New Roman"/>
              <a:buChar char="●"/>
            </a:pPr>
            <a:r>
              <a:rPr lang="en" sz="1150">
                <a:solidFill>
                  <a:srgbClr val="000000"/>
                </a:solidFill>
                <a:latin typeface="Times New Roman"/>
                <a:ea typeface="Times New Roman"/>
                <a:cs typeface="Times New Roman"/>
                <a:sym typeface="Times New Roman"/>
              </a:rPr>
              <a:t>Indicates that pre-policy factors have already begun impacting earnings.</a:t>
            </a:r>
            <a:endParaRPr sz="1150">
              <a:solidFill>
                <a:srgbClr val="000000"/>
              </a:solidFill>
              <a:latin typeface="Times New Roman"/>
              <a:ea typeface="Times New Roman"/>
              <a:cs typeface="Times New Roman"/>
              <a:sym typeface="Times New Roman"/>
            </a:endParaRPr>
          </a:p>
          <a:p>
            <a:pPr marL="457200" lvl="0" indent="-301625" algn="l" rtl="0">
              <a:spcBef>
                <a:spcPts val="0"/>
              </a:spcBef>
              <a:spcAft>
                <a:spcPts val="0"/>
              </a:spcAft>
              <a:buClr>
                <a:srgbClr val="000000"/>
              </a:buClr>
              <a:buSzPts val="1150"/>
              <a:buFont typeface="Arial"/>
              <a:buChar char="●"/>
            </a:pPr>
            <a:r>
              <a:rPr lang="en" sz="1150" b="1">
                <a:solidFill>
                  <a:srgbClr val="000000"/>
                </a:solidFill>
                <a:latin typeface="Times New Roman"/>
                <a:ea typeface="Times New Roman"/>
                <a:cs typeface="Times New Roman"/>
                <a:sym typeface="Times New Roman"/>
              </a:rPr>
              <a:t>After the Threshold</a:t>
            </a:r>
            <a:r>
              <a:rPr lang="en" sz="1150">
                <a:solidFill>
                  <a:srgbClr val="000000"/>
                </a:solidFill>
                <a:latin typeface="Times New Roman"/>
                <a:ea typeface="Times New Roman"/>
                <a:cs typeface="Times New Roman"/>
                <a:sym typeface="Times New Roman"/>
              </a:rPr>
              <a:t>:</a:t>
            </a:r>
            <a:endParaRPr sz="1150">
              <a:solidFill>
                <a:srgbClr val="000000"/>
              </a:solidFill>
              <a:latin typeface="Times New Roman"/>
              <a:ea typeface="Times New Roman"/>
              <a:cs typeface="Times New Roman"/>
              <a:sym typeface="Times New Roman"/>
            </a:endParaRPr>
          </a:p>
          <a:p>
            <a:pPr marL="914400" lvl="1" indent="-301625" algn="l" rtl="0">
              <a:spcBef>
                <a:spcPts val="0"/>
              </a:spcBef>
              <a:spcAft>
                <a:spcPts val="0"/>
              </a:spcAft>
              <a:buClr>
                <a:srgbClr val="000000"/>
              </a:buClr>
              <a:buSzPts val="1150"/>
              <a:buFont typeface="Times New Roman"/>
              <a:buChar char="●"/>
            </a:pPr>
            <a:r>
              <a:rPr lang="en" sz="1150">
                <a:solidFill>
                  <a:srgbClr val="000000"/>
                </a:solidFill>
                <a:latin typeface="Times New Roman"/>
                <a:ea typeface="Times New Roman"/>
                <a:cs typeface="Times New Roman"/>
                <a:sym typeface="Times New Roman"/>
              </a:rPr>
              <a:t>Noticeable, pronounced increase in earnings right after crossing the threshold.</a:t>
            </a:r>
            <a:endParaRPr sz="1150">
              <a:solidFill>
                <a:srgbClr val="000000"/>
              </a:solidFill>
              <a:latin typeface="Times New Roman"/>
              <a:ea typeface="Times New Roman"/>
              <a:cs typeface="Times New Roman"/>
              <a:sym typeface="Times New Roman"/>
            </a:endParaRPr>
          </a:p>
          <a:p>
            <a:pPr marL="914400" lvl="1" indent="-301625" algn="l" rtl="0">
              <a:spcBef>
                <a:spcPts val="0"/>
              </a:spcBef>
              <a:spcAft>
                <a:spcPts val="0"/>
              </a:spcAft>
              <a:buClr>
                <a:srgbClr val="000000"/>
              </a:buClr>
              <a:buSzPts val="1150"/>
              <a:buFont typeface="Times New Roman"/>
              <a:buChar char="●"/>
            </a:pPr>
            <a:r>
              <a:rPr lang="en" sz="1150">
                <a:solidFill>
                  <a:srgbClr val="000000"/>
                </a:solidFill>
                <a:latin typeface="Times New Roman"/>
                <a:ea typeface="Times New Roman"/>
                <a:cs typeface="Times New Roman"/>
                <a:sym typeface="Times New Roman"/>
              </a:rPr>
              <a:t>Strong evidence of the positive impact of extended schooling on earnings.</a:t>
            </a:r>
            <a:endParaRPr sz="115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sz="1150" b="1">
                <a:solidFill>
                  <a:srgbClr val="000000"/>
                </a:solidFill>
                <a:latin typeface="Times New Roman"/>
                <a:ea typeface="Times New Roman"/>
                <a:cs typeface="Times New Roman"/>
                <a:sym typeface="Times New Roman"/>
              </a:rPr>
              <a:t>Statistical Significance</a:t>
            </a:r>
            <a:endParaRPr sz="1150" b="1">
              <a:solidFill>
                <a:srgbClr val="000000"/>
              </a:solidFill>
              <a:latin typeface="Times New Roman"/>
              <a:ea typeface="Times New Roman"/>
              <a:cs typeface="Times New Roman"/>
              <a:sym typeface="Times New Roman"/>
            </a:endParaRPr>
          </a:p>
          <a:p>
            <a:pPr marL="457200" lvl="0" indent="-301625" algn="l" rtl="0">
              <a:spcBef>
                <a:spcPts val="200"/>
              </a:spcBef>
              <a:spcAft>
                <a:spcPts val="0"/>
              </a:spcAft>
              <a:buClr>
                <a:srgbClr val="000000"/>
              </a:buClr>
              <a:buSzPts val="1150"/>
              <a:buFont typeface="Arial"/>
              <a:buChar char="●"/>
            </a:pPr>
            <a:r>
              <a:rPr lang="en" sz="1150" b="1">
                <a:solidFill>
                  <a:srgbClr val="000000"/>
                </a:solidFill>
                <a:latin typeface="Times New Roman"/>
                <a:ea typeface="Times New Roman"/>
                <a:cs typeface="Times New Roman"/>
                <a:sym typeface="Times New Roman"/>
              </a:rPr>
              <a:t>Key Highlight</a:t>
            </a:r>
            <a:r>
              <a:rPr lang="en" sz="1150">
                <a:solidFill>
                  <a:srgbClr val="000000"/>
                </a:solidFill>
                <a:latin typeface="Times New Roman"/>
                <a:ea typeface="Times New Roman"/>
                <a:cs typeface="Times New Roman"/>
                <a:sym typeface="Times New Roman"/>
              </a:rPr>
              <a:t>: Statistically significant increase in earnings for those subjected to compulsory schooling, affirming the policy's effectiveness.</a:t>
            </a:r>
            <a:endParaRPr sz="115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150">
              <a:latin typeface="Times New Roman"/>
              <a:ea typeface="Times New Roman"/>
              <a:cs typeface="Times New Roman"/>
              <a:sym typeface="Times New Roman"/>
            </a:endParaRPr>
          </a:p>
        </p:txBody>
      </p:sp>
      <p:pic>
        <p:nvPicPr>
          <p:cNvPr id="167" name="Google Shape;167;p24"/>
          <p:cNvPicPr preferRelativeResize="0"/>
          <p:nvPr/>
        </p:nvPicPr>
        <p:blipFill>
          <a:blip r:embed="rId3">
            <a:alphaModFix/>
          </a:blip>
          <a:stretch>
            <a:fillRect/>
          </a:stretch>
        </p:blipFill>
        <p:spPr>
          <a:xfrm>
            <a:off x="6213175" y="3085550"/>
            <a:ext cx="2757450" cy="17017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Marital Status</a:t>
            </a:r>
            <a:endParaRPr/>
          </a:p>
        </p:txBody>
      </p:sp>
      <p:sp>
        <p:nvSpPr>
          <p:cNvPr id="173" name="Google Shape;173;p25"/>
          <p:cNvSpPr txBox="1">
            <a:spLocks noGrp="1"/>
          </p:cNvSpPr>
          <p:nvPr>
            <p:ph type="body" idx="1"/>
          </p:nvPr>
        </p:nvSpPr>
        <p:spPr>
          <a:xfrm>
            <a:off x="729450" y="2078875"/>
            <a:ext cx="82089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Regression Equation and Results:</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Equation Used</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lnSpc>
                <a:spcPct val="150000"/>
              </a:lnSpc>
              <a:spcBef>
                <a:spcPts val="0"/>
              </a:spcBef>
              <a:spcAft>
                <a:spcPts val="0"/>
              </a:spcAft>
              <a:buClr>
                <a:srgbClr val="000000"/>
              </a:buClr>
              <a:buSzPts val="1300"/>
              <a:buFont typeface="Times New Roman"/>
              <a:buChar char="●"/>
            </a:pPr>
            <a:endParaRPr sz="1300">
              <a:solidFill>
                <a:srgbClr val="000000"/>
              </a:solidFill>
              <a:latin typeface="Times New Roman"/>
              <a:ea typeface="Times New Roman"/>
              <a:cs typeface="Times New Roman"/>
              <a:sym typeface="Times New Roman"/>
            </a:endParaRPr>
          </a:p>
          <a:p>
            <a:pPr marL="914400" lvl="1" indent="-311150" algn="l" rtl="0">
              <a:spcBef>
                <a:spcPts val="8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Purpose: Examine how staying in school beyond age 16 influences marital status at age 45.</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Key Findings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Primary Coefficient (β2)</a:t>
            </a:r>
            <a:r>
              <a:rPr lang="en" sz="1300">
                <a:solidFill>
                  <a:srgbClr val="000000"/>
                </a:solidFill>
                <a:latin typeface="Times New Roman"/>
                <a:ea typeface="Times New Roman"/>
                <a:cs typeface="Times New Roman"/>
                <a:sym typeface="Times New Roman"/>
              </a:rPr>
              <a:t>: Statistically significant increase of 15.4% in the likelihood of being married at age 45 for those who stayed in school past age 16.</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Times New Roman"/>
              <a:buChar char="●"/>
            </a:pPr>
            <a:r>
              <a:rPr lang="en" sz="1300" b="1">
                <a:solidFill>
                  <a:srgbClr val="000000"/>
                </a:solidFill>
                <a:latin typeface="Times New Roman"/>
                <a:ea typeface="Times New Roman"/>
                <a:cs typeface="Times New Roman"/>
                <a:sym typeface="Times New Roman"/>
              </a:rPr>
              <a:t>Runvar Coefficient (β1)</a:t>
            </a:r>
            <a:r>
              <a:rPr lang="en" sz="1300">
                <a:solidFill>
                  <a:srgbClr val="000000"/>
                </a:solidFill>
                <a:latin typeface="Times New Roman"/>
                <a:ea typeface="Times New Roman"/>
                <a:cs typeface="Times New Roman"/>
                <a:sym typeface="Times New Roman"/>
              </a:rPr>
              <a:t>: The rate of change in probability of marriage for those who did not stay in school until age 16 is  -0.00251%, however this term is not statistically significant and therefore negligible.</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Runvar + Interaction Term (β1 + β3)</a:t>
            </a:r>
            <a:r>
              <a:rPr lang="en" sz="1300">
                <a:solidFill>
                  <a:srgbClr val="000000"/>
                </a:solidFill>
                <a:latin typeface="Times New Roman"/>
                <a:ea typeface="Times New Roman"/>
                <a:cs typeface="Times New Roman"/>
                <a:sym typeface="Times New Roman"/>
              </a:rPr>
              <a:t>: The rate of change in probability of marriage for those who left school after age 16 is 0.0003% and is also not statistically significant.</a:t>
            </a:r>
            <a:endParaRPr sz="1300">
              <a:solidFill>
                <a:srgbClr val="000000"/>
              </a:solidFill>
              <a:latin typeface="Times New Roman"/>
              <a:ea typeface="Times New Roman"/>
              <a:cs typeface="Times New Roman"/>
              <a:sym typeface="Times New Roman"/>
            </a:endParaRPr>
          </a:p>
          <a:p>
            <a:pPr marL="914400" lvl="0" indent="0" algn="l" rtl="0">
              <a:spcBef>
                <a:spcPts val="1200"/>
              </a:spcBef>
              <a:spcAft>
                <a:spcPts val="1200"/>
              </a:spcAft>
              <a:buNone/>
            </a:pPr>
            <a:endParaRPr sz="1100">
              <a:latin typeface="Times New Roman"/>
              <a:ea typeface="Times New Roman"/>
              <a:cs typeface="Times New Roman"/>
              <a:sym typeface="Times New Roman"/>
            </a:endParaRPr>
          </a:p>
        </p:txBody>
      </p:sp>
      <p:pic>
        <p:nvPicPr>
          <p:cNvPr id="174" name="Google Shape;174;p25"/>
          <p:cNvPicPr preferRelativeResize="0"/>
          <p:nvPr/>
        </p:nvPicPr>
        <p:blipFill>
          <a:blip r:embed="rId3">
            <a:alphaModFix/>
          </a:blip>
          <a:stretch>
            <a:fillRect/>
          </a:stretch>
        </p:blipFill>
        <p:spPr>
          <a:xfrm>
            <a:off x="3045600" y="835175"/>
            <a:ext cx="5943600" cy="923925"/>
          </a:xfrm>
          <a:prstGeom prst="rect">
            <a:avLst/>
          </a:prstGeom>
          <a:noFill/>
          <a:ln w="25400" cap="flat" cmpd="sng">
            <a:solidFill>
              <a:srgbClr val="000000"/>
            </a:solidFill>
            <a:prstDash val="solid"/>
            <a:miter lim="8000"/>
            <a:headEnd type="none" w="sm" len="sm"/>
            <a:tailEnd type="none" w="sm" len="sm"/>
          </a:ln>
        </p:spPr>
      </p:pic>
      <p:pic>
        <p:nvPicPr>
          <p:cNvPr id="175" name="Google Shape;175;p25"/>
          <p:cNvPicPr preferRelativeResize="0"/>
          <p:nvPr/>
        </p:nvPicPr>
        <p:blipFill>
          <a:blip r:embed="rId4">
            <a:alphaModFix/>
          </a:blip>
          <a:stretch>
            <a:fillRect/>
          </a:stretch>
        </p:blipFill>
        <p:spPr>
          <a:xfrm>
            <a:off x="1346775" y="2724100"/>
            <a:ext cx="5556700" cy="439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Marital Status</a:t>
            </a:r>
            <a:endParaRPr/>
          </a:p>
        </p:txBody>
      </p:sp>
      <p:sp>
        <p:nvSpPr>
          <p:cNvPr id="181" name="Google Shape;181;p26"/>
          <p:cNvSpPr txBox="1">
            <a:spLocks noGrp="1"/>
          </p:cNvSpPr>
          <p:nvPr>
            <p:ph type="body" idx="1"/>
          </p:nvPr>
        </p:nvSpPr>
        <p:spPr>
          <a:xfrm>
            <a:off x="729450" y="1980625"/>
            <a:ext cx="2887200" cy="14037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rgbClr val="000000"/>
                </a:solidFill>
                <a:latin typeface="Times New Roman"/>
                <a:ea typeface="Times New Roman"/>
                <a:cs typeface="Times New Roman"/>
                <a:sym typeface="Times New Roman"/>
              </a:rPr>
              <a:t>Re</a:t>
            </a:r>
            <a:r>
              <a:rPr lang="en" b="1">
                <a:solidFill>
                  <a:srgbClr val="000000"/>
                </a:solidFill>
                <a:latin typeface="Times New Roman"/>
                <a:ea typeface="Times New Roman"/>
                <a:cs typeface="Times New Roman"/>
                <a:sym typeface="Times New Roman"/>
              </a:rPr>
              <a:t>duced Form Plot Analysis:</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Visual Description</a:t>
            </a:r>
            <a:r>
              <a:rPr lang="en">
                <a:solidFill>
                  <a:srgbClr val="000000"/>
                </a:solidFill>
                <a:latin typeface="Times New Roman"/>
                <a:ea typeface="Times New Roman"/>
                <a:cs typeface="Times New Roman"/>
                <a:sym typeface="Times New Roman"/>
              </a:rPr>
              <a:t>: The plot shows a noticeable jump in the percentage of individuals married at age 45 as they cross the policy threshold.</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Before the Threshold</a:t>
            </a:r>
            <a:r>
              <a:rPr lang="en">
                <a:solidFill>
                  <a:srgbClr val="000000"/>
                </a:solidFill>
                <a:latin typeface="Times New Roman"/>
                <a:ea typeface="Times New Roman"/>
                <a:cs typeface="Times New Roman"/>
                <a:sym typeface="Times New Roman"/>
              </a:rPr>
              <a:t>: Relatively stable or minor fluctuations in marital rates.</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After the Threshold</a:t>
            </a:r>
            <a:r>
              <a:rPr lang="en">
                <a:solidFill>
                  <a:srgbClr val="000000"/>
                </a:solidFill>
                <a:latin typeface="Times New Roman"/>
                <a:ea typeface="Times New Roman"/>
                <a:cs typeface="Times New Roman"/>
                <a:sym typeface="Times New Roman"/>
              </a:rPr>
              <a:t>: Clear increase, indicating a positive impact of extended schooling on marital rates.</a:t>
            </a:r>
            <a:endParaRPr>
              <a:latin typeface="Times New Roman"/>
              <a:ea typeface="Times New Roman"/>
              <a:cs typeface="Times New Roman"/>
              <a:sym typeface="Times New Roman"/>
            </a:endParaRPr>
          </a:p>
        </p:txBody>
      </p:sp>
      <p:pic>
        <p:nvPicPr>
          <p:cNvPr id="182" name="Google Shape;182;p26"/>
          <p:cNvPicPr preferRelativeResize="0"/>
          <p:nvPr/>
        </p:nvPicPr>
        <p:blipFill>
          <a:blip r:embed="rId3">
            <a:alphaModFix/>
          </a:blip>
          <a:stretch>
            <a:fillRect/>
          </a:stretch>
        </p:blipFill>
        <p:spPr>
          <a:xfrm>
            <a:off x="4427175" y="1853850"/>
            <a:ext cx="3946325" cy="2425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Children</a:t>
            </a:r>
            <a:endParaRPr/>
          </a:p>
        </p:txBody>
      </p:sp>
      <p:sp>
        <p:nvSpPr>
          <p:cNvPr id="188" name="Google Shape;188;p27"/>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100" b="1">
                <a:solidFill>
                  <a:srgbClr val="000000"/>
                </a:solidFill>
                <a:latin typeface="Times New Roman"/>
                <a:ea typeface="Times New Roman"/>
                <a:cs typeface="Times New Roman"/>
                <a:sym typeface="Times New Roman"/>
              </a:rPr>
              <a:t>Regression Equation and Results:</a:t>
            </a:r>
            <a:endParaRPr sz="1100" b="1">
              <a:solidFill>
                <a:srgbClr val="000000"/>
              </a:solidFill>
              <a:latin typeface="Times New Roman"/>
              <a:ea typeface="Times New Roman"/>
              <a:cs typeface="Times New Roman"/>
              <a:sym typeface="Times New Roman"/>
            </a:endParaRPr>
          </a:p>
          <a:p>
            <a:pPr marL="457200" lvl="0" indent="-298450" algn="l" rtl="0">
              <a:spcBef>
                <a:spcPts val="1200"/>
              </a:spcBef>
              <a:spcAft>
                <a:spcPts val="0"/>
              </a:spcAft>
              <a:buClr>
                <a:srgbClr val="000000"/>
              </a:buClr>
              <a:buSzPts val="1100"/>
              <a:buFont typeface="Arial"/>
              <a:buChar char="●"/>
            </a:pPr>
            <a:r>
              <a:rPr lang="en" sz="1100" b="1">
                <a:solidFill>
                  <a:srgbClr val="000000"/>
                </a:solidFill>
                <a:latin typeface="Times New Roman"/>
                <a:ea typeface="Times New Roman"/>
                <a:cs typeface="Times New Roman"/>
                <a:sym typeface="Times New Roman"/>
              </a:rPr>
              <a:t>Equation Used</a:t>
            </a: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914400" lvl="0" indent="0" algn="l" rtl="0">
              <a:lnSpc>
                <a:spcPct val="150000"/>
              </a:lnSpc>
              <a:spcBef>
                <a:spcPts val="1200"/>
              </a:spcBef>
              <a:spcAft>
                <a:spcPts val="0"/>
              </a:spcAft>
              <a:buNone/>
            </a:pPr>
            <a:endParaRPr sz="1100">
              <a:solidFill>
                <a:srgbClr val="000000"/>
              </a:solidFill>
              <a:latin typeface="Times New Roman"/>
              <a:ea typeface="Times New Roman"/>
              <a:cs typeface="Times New Roman"/>
              <a:sym typeface="Times New Roman"/>
            </a:endParaRPr>
          </a:p>
          <a:p>
            <a:pPr marL="914400" lvl="1" indent="-298450" algn="l" rtl="0">
              <a:spcBef>
                <a:spcPts val="1200"/>
              </a:spcBef>
              <a:spcAft>
                <a:spcPts val="0"/>
              </a:spcAft>
              <a:buClr>
                <a:srgbClr val="000000"/>
              </a:buClr>
              <a:buSzPts val="1100"/>
              <a:buFont typeface="Times New Roman"/>
              <a:buChar char="●"/>
            </a:pPr>
            <a:r>
              <a:rPr lang="en">
                <a:solidFill>
                  <a:srgbClr val="000000"/>
                </a:solidFill>
                <a:latin typeface="Times New Roman"/>
                <a:ea typeface="Times New Roman"/>
                <a:cs typeface="Times New Roman"/>
                <a:sym typeface="Times New Roman"/>
              </a:rPr>
              <a:t>Purpose: Examine how remaining in school beyond age 16 influences the likelihood of having children by age 45.</a:t>
            </a:r>
            <a:endParaRPr>
              <a:solidFill>
                <a:srgbClr val="000000"/>
              </a:solidFill>
              <a:latin typeface="Times New Roman"/>
              <a:ea typeface="Times New Roman"/>
              <a:cs typeface="Times New Roman"/>
              <a:sym typeface="Times New Roman"/>
            </a:endParaRPr>
          </a:p>
          <a:p>
            <a:pPr marL="457200" lvl="0" indent="-298450" algn="l" rtl="0">
              <a:spcBef>
                <a:spcPts val="0"/>
              </a:spcBef>
              <a:spcAft>
                <a:spcPts val="0"/>
              </a:spcAft>
              <a:buClr>
                <a:srgbClr val="000000"/>
              </a:buClr>
              <a:buSzPts val="1100"/>
              <a:buFont typeface="Arial"/>
              <a:buChar char="●"/>
            </a:pPr>
            <a:r>
              <a:rPr lang="en" sz="1100" b="1">
                <a:solidFill>
                  <a:srgbClr val="000000"/>
                </a:solidFill>
                <a:latin typeface="Times New Roman"/>
                <a:ea typeface="Times New Roman"/>
                <a:cs typeface="Times New Roman"/>
                <a:sym typeface="Times New Roman"/>
              </a:rPr>
              <a:t>Key Findings</a:t>
            </a:r>
            <a:r>
              <a:rPr lang="en" sz="1100">
                <a:solidFill>
                  <a:srgbClr val="000000"/>
                </a:solidFill>
                <a:latin typeface="Times New Roman"/>
                <a:ea typeface="Times New Roman"/>
                <a:cs typeface="Times New Roman"/>
                <a:sym typeface="Times New Roman"/>
              </a:rPr>
              <a:t>:</a:t>
            </a:r>
            <a:endParaRPr sz="1100">
              <a:solidFill>
                <a:srgbClr val="000000"/>
              </a:solidFill>
              <a:latin typeface="Times New Roman"/>
              <a:ea typeface="Times New Roman"/>
              <a:cs typeface="Times New Roman"/>
              <a:sym typeface="Times New Roman"/>
            </a:endParaRPr>
          </a:p>
          <a:p>
            <a:pPr marL="914400" lvl="1" indent="-298450" algn="l" rtl="0">
              <a:spcBef>
                <a:spcPts val="0"/>
              </a:spcBef>
              <a:spcAft>
                <a:spcPts val="0"/>
              </a:spcAft>
              <a:buClr>
                <a:srgbClr val="000000"/>
              </a:buClr>
              <a:buSzPts val="1100"/>
              <a:buFont typeface="Arial"/>
              <a:buChar char="●"/>
            </a:pPr>
            <a:r>
              <a:rPr lang="en" b="1">
                <a:solidFill>
                  <a:srgbClr val="000000"/>
                </a:solidFill>
                <a:latin typeface="Times New Roman"/>
                <a:ea typeface="Times New Roman"/>
                <a:cs typeface="Times New Roman"/>
                <a:sym typeface="Times New Roman"/>
              </a:rPr>
              <a:t>Primary Coefficient (β2)</a:t>
            </a:r>
            <a:r>
              <a:rPr lang="en">
                <a:solidFill>
                  <a:srgbClr val="000000"/>
                </a:solidFill>
                <a:latin typeface="Times New Roman"/>
                <a:ea typeface="Times New Roman"/>
                <a:cs typeface="Times New Roman"/>
                <a:sym typeface="Times New Roman"/>
              </a:rPr>
              <a:t>: Statistically significant increase of 19.4% in the likelihood of having children at age 45 for those who stayed in school past age 16.</a:t>
            </a:r>
            <a:endParaRPr>
              <a:solidFill>
                <a:srgbClr val="000000"/>
              </a:solidFill>
              <a:latin typeface="Times New Roman"/>
              <a:ea typeface="Times New Roman"/>
              <a:cs typeface="Times New Roman"/>
              <a:sym typeface="Times New Roman"/>
            </a:endParaRPr>
          </a:p>
          <a:p>
            <a:pPr marL="914400" lvl="1" indent="-298450" algn="l" rtl="0">
              <a:spcBef>
                <a:spcPts val="0"/>
              </a:spcBef>
              <a:spcAft>
                <a:spcPts val="0"/>
              </a:spcAft>
              <a:buClr>
                <a:srgbClr val="000000"/>
              </a:buClr>
              <a:buSzPts val="1100"/>
              <a:buFont typeface="Times New Roman"/>
              <a:buChar char="●"/>
            </a:pPr>
            <a:r>
              <a:rPr lang="en" b="1">
                <a:solidFill>
                  <a:srgbClr val="000000"/>
                </a:solidFill>
                <a:latin typeface="Times New Roman"/>
                <a:ea typeface="Times New Roman"/>
                <a:cs typeface="Times New Roman"/>
                <a:sym typeface="Times New Roman"/>
              </a:rPr>
              <a:t>Runvar Coefficient (β1)</a:t>
            </a:r>
            <a:r>
              <a:rPr lang="en">
                <a:solidFill>
                  <a:srgbClr val="000000"/>
                </a:solidFill>
                <a:latin typeface="Times New Roman"/>
                <a:ea typeface="Times New Roman"/>
                <a:cs typeface="Times New Roman"/>
                <a:sym typeface="Times New Roman"/>
              </a:rPr>
              <a:t>: The rate of change in probability of having children for those who did not stay in school until age 16 is  0.0041%, however this term is not statistically significant and therefore negligible.</a:t>
            </a:r>
            <a:endParaRPr>
              <a:solidFill>
                <a:srgbClr val="000000"/>
              </a:solidFill>
              <a:latin typeface="Times New Roman"/>
              <a:ea typeface="Times New Roman"/>
              <a:cs typeface="Times New Roman"/>
              <a:sym typeface="Times New Roman"/>
            </a:endParaRPr>
          </a:p>
          <a:p>
            <a:pPr marL="914400" lvl="1" indent="-298450" algn="l" rtl="0">
              <a:spcBef>
                <a:spcPts val="0"/>
              </a:spcBef>
              <a:spcAft>
                <a:spcPts val="0"/>
              </a:spcAft>
              <a:buClr>
                <a:srgbClr val="000000"/>
              </a:buClr>
              <a:buSzPts val="1100"/>
              <a:buFont typeface="Arial"/>
              <a:buChar char="●"/>
            </a:pPr>
            <a:r>
              <a:rPr lang="en" b="1">
                <a:solidFill>
                  <a:srgbClr val="000000"/>
                </a:solidFill>
                <a:latin typeface="Times New Roman"/>
                <a:ea typeface="Times New Roman"/>
                <a:cs typeface="Times New Roman"/>
                <a:sym typeface="Times New Roman"/>
              </a:rPr>
              <a:t>Runvar + Interaction Term (β1 + β3)</a:t>
            </a:r>
            <a:r>
              <a:rPr lang="en">
                <a:solidFill>
                  <a:srgbClr val="000000"/>
                </a:solidFill>
                <a:latin typeface="Times New Roman"/>
                <a:ea typeface="Times New Roman"/>
                <a:cs typeface="Times New Roman"/>
                <a:sym typeface="Times New Roman"/>
              </a:rPr>
              <a:t>: The rate of change in probability of having children for those who left school after age 16 is ~0% and is also not statistically significant.</a:t>
            </a:r>
            <a:endParaRPr>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pic>
        <p:nvPicPr>
          <p:cNvPr id="189" name="Google Shape;189;p27"/>
          <p:cNvPicPr preferRelativeResize="0"/>
          <p:nvPr/>
        </p:nvPicPr>
        <p:blipFill rotWithShape="1">
          <a:blip r:embed="rId3">
            <a:alphaModFix/>
          </a:blip>
          <a:srcRect l="1117"/>
          <a:stretch/>
        </p:blipFill>
        <p:spPr>
          <a:xfrm>
            <a:off x="2992050" y="1029038"/>
            <a:ext cx="5876925" cy="1114425"/>
          </a:xfrm>
          <a:prstGeom prst="rect">
            <a:avLst/>
          </a:prstGeom>
          <a:noFill/>
          <a:ln w="25400" cap="flat" cmpd="sng">
            <a:solidFill>
              <a:srgbClr val="000000"/>
            </a:solidFill>
            <a:prstDash val="solid"/>
            <a:miter lim="8000"/>
            <a:headEnd type="none" w="sm" len="sm"/>
            <a:tailEnd type="none" w="sm" len="sm"/>
          </a:ln>
        </p:spPr>
      </p:pic>
      <p:pic>
        <p:nvPicPr>
          <p:cNvPr id="190" name="Google Shape;190;p27"/>
          <p:cNvPicPr preferRelativeResize="0"/>
          <p:nvPr/>
        </p:nvPicPr>
        <p:blipFill>
          <a:blip r:embed="rId4">
            <a:alphaModFix/>
          </a:blip>
          <a:stretch>
            <a:fillRect/>
          </a:stretch>
        </p:blipFill>
        <p:spPr>
          <a:xfrm>
            <a:off x="1337150" y="2695225"/>
            <a:ext cx="6466724" cy="4660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Children</a:t>
            </a:r>
            <a:endParaRPr/>
          </a:p>
        </p:txBody>
      </p:sp>
      <p:sp>
        <p:nvSpPr>
          <p:cNvPr id="196" name="Google Shape;196;p28"/>
          <p:cNvSpPr txBox="1">
            <a:spLocks noGrp="1"/>
          </p:cNvSpPr>
          <p:nvPr>
            <p:ph type="body" idx="1"/>
          </p:nvPr>
        </p:nvSpPr>
        <p:spPr>
          <a:xfrm>
            <a:off x="729450" y="1898125"/>
            <a:ext cx="3748500" cy="226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200" b="1">
                <a:solidFill>
                  <a:srgbClr val="000000"/>
                </a:solidFill>
                <a:latin typeface="Times New Roman"/>
                <a:ea typeface="Times New Roman"/>
                <a:cs typeface="Times New Roman"/>
                <a:sym typeface="Times New Roman"/>
              </a:rPr>
              <a:t>Reduced Form Plot Analysis:</a:t>
            </a:r>
            <a:endParaRPr sz="1200" b="1">
              <a:solidFill>
                <a:srgbClr val="000000"/>
              </a:solidFill>
              <a:latin typeface="Times New Roman"/>
              <a:ea typeface="Times New Roman"/>
              <a:cs typeface="Times New Roman"/>
              <a:sym typeface="Times New Roman"/>
            </a:endParaRPr>
          </a:p>
          <a:p>
            <a:pPr marL="457200" lvl="0" indent="-304800" algn="l" rtl="0">
              <a:spcBef>
                <a:spcPts val="20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Visual Description</a:t>
            </a:r>
            <a:r>
              <a:rPr lang="en" sz="1200">
                <a:solidFill>
                  <a:srgbClr val="000000"/>
                </a:solidFill>
                <a:latin typeface="Times New Roman"/>
                <a:ea typeface="Times New Roman"/>
                <a:cs typeface="Times New Roman"/>
                <a:sym typeface="Times New Roman"/>
              </a:rPr>
              <a:t>: The plot shows fluctuations in the percentage of individuals having children at age 45 across the policy threshold.</a:t>
            </a:r>
            <a:endParaRPr sz="1200">
              <a:solidFill>
                <a:srgbClr val="000000"/>
              </a:solidFill>
              <a:latin typeface="Times New Roman"/>
              <a:ea typeface="Times New Roman"/>
              <a:cs typeface="Times New Roman"/>
              <a:sym typeface="Times New Roman"/>
            </a:endParaRPr>
          </a:p>
          <a:p>
            <a:pPr marL="457200" lvl="0" indent="-304800" algn="l" rtl="0">
              <a:spcBef>
                <a:spcPts val="120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Observations</a:t>
            </a:r>
            <a:r>
              <a:rPr lang="en" sz="1200">
                <a:solidFill>
                  <a:srgbClr val="000000"/>
                </a:solidFill>
                <a:latin typeface="Times New Roman"/>
                <a:ea typeface="Times New Roman"/>
                <a:cs typeface="Times New Roman"/>
                <a:sym typeface="Times New Roman"/>
              </a:rPr>
              <a:t>:</a:t>
            </a:r>
            <a:endParaRPr sz="1200">
              <a:solidFill>
                <a:srgbClr val="000000"/>
              </a:solidFill>
              <a:latin typeface="Times New Roman"/>
              <a:ea typeface="Times New Roman"/>
              <a:cs typeface="Times New Roman"/>
              <a:sym typeface="Times New Roman"/>
            </a:endParaRPr>
          </a:p>
          <a:p>
            <a:pPr marL="571500" lvl="1" indent="-190500" algn="l" rtl="0">
              <a:spcBef>
                <a:spcPts val="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Before the Threshold</a:t>
            </a:r>
            <a:r>
              <a:rPr lang="en" sz="1200">
                <a:solidFill>
                  <a:srgbClr val="000000"/>
                </a:solidFill>
                <a:latin typeface="Times New Roman"/>
                <a:ea typeface="Times New Roman"/>
                <a:cs typeface="Times New Roman"/>
                <a:sym typeface="Times New Roman"/>
              </a:rPr>
              <a:t>: Varied rates with some fluctuations, generally showing a stable or slight trend in parental status.</a:t>
            </a:r>
            <a:endParaRPr sz="1200">
              <a:solidFill>
                <a:srgbClr val="000000"/>
              </a:solidFill>
              <a:latin typeface="Times New Roman"/>
              <a:ea typeface="Times New Roman"/>
              <a:cs typeface="Times New Roman"/>
              <a:sym typeface="Times New Roman"/>
            </a:endParaRPr>
          </a:p>
          <a:p>
            <a:pPr marL="571500" lvl="1" indent="-190500" algn="l" rtl="0">
              <a:spcBef>
                <a:spcPts val="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After the Threshold</a:t>
            </a:r>
            <a:r>
              <a:rPr lang="en" sz="1200">
                <a:solidFill>
                  <a:srgbClr val="000000"/>
                </a:solidFill>
                <a:latin typeface="Times New Roman"/>
                <a:ea typeface="Times New Roman"/>
                <a:cs typeface="Times New Roman"/>
                <a:sym typeface="Times New Roman"/>
              </a:rPr>
              <a:t>: Although there are ups and downs, the overall trend does not show a clear increase; rather, it highlights the complexities and potentially other factors influencing the decision to have children besides education.</a:t>
            </a:r>
            <a:endParaRPr sz="1200">
              <a:solidFill>
                <a:srgbClr val="000000"/>
              </a:solidFill>
              <a:latin typeface="Times New Roman"/>
              <a:ea typeface="Times New Roman"/>
              <a:cs typeface="Times New Roman"/>
              <a:sym typeface="Times New Roman"/>
            </a:endParaRPr>
          </a:p>
          <a:p>
            <a:pPr marL="571500" lvl="0" indent="-114300" algn="l" rtl="0">
              <a:spcBef>
                <a:spcPts val="1200"/>
              </a:spcBef>
              <a:spcAft>
                <a:spcPts val="1200"/>
              </a:spcAft>
              <a:buNone/>
            </a:pPr>
            <a:endParaRPr sz="1000">
              <a:latin typeface="Times New Roman"/>
              <a:ea typeface="Times New Roman"/>
              <a:cs typeface="Times New Roman"/>
              <a:sym typeface="Times New Roman"/>
            </a:endParaRPr>
          </a:p>
        </p:txBody>
      </p:sp>
      <p:pic>
        <p:nvPicPr>
          <p:cNvPr id="197" name="Google Shape;197;p28"/>
          <p:cNvPicPr preferRelativeResize="0"/>
          <p:nvPr/>
        </p:nvPicPr>
        <p:blipFill>
          <a:blip r:embed="rId3">
            <a:alphaModFix/>
          </a:blip>
          <a:stretch>
            <a:fillRect/>
          </a:stretch>
        </p:blipFill>
        <p:spPr>
          <a:xfrm>
            <a:off x="4572000" y="1898125"/>
            <a:ext cx="4168250" cy="2571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9"/>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Permutation Test</a:t>
            </a:r>
            <a:endParaRPr/>
          </a:p>
        </p:txBody>
      </p:sp>
      <p:sp>
        <p:nvSpPr>
          <p:cNvPr id="203" name="Google Shape;203;p29"/>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000" b="1">
                <a:solidFill>
                  <a:srgbClr val="000000"/>
                </a:solidFill>
                <a:latin typeface="Times New Roman"/>
                <a:ea typeface="Times New Roman"/>
                <a:cs typeface="Times New Roman"/>
                <a:sym typeface="Times New Roman"/>
              </a:rPr>
              <a:t>Permutation Testing:</a:t>
            </a:r>
            <a:endParaRPr sz="1000" b="1">
              <a:solidFill>
                <a:srgbClr val="000000"/>
              </a:solidFill>
              <a:latin typeface="Times New Roman"/>
              <a:ea typeface="Times New Roman"/>
              <a:cs typeface="Times New Roman"/>
              <a:sym typeface="Times New Roman"/>
            </a:endParaRPr>
          </a:p>
          <a:p>
            <a:pPr marL="457200" lvl="0" indent="-292100" algn="l" rtl="0">
              <a:spcBef>
                <a:spcPts val="120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The objective of Testing</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914400" lvl="1" indent="-292100" algn="l" rtl="0">
              <a:spcBef>
                <a:spcPts val="0"/>
              </a:spcBef>
              <a:spcAft>
                <a:spcPts val="0"/>
              </a:spcAft>
              <a:buClr>
                <a:srgbClr val="000000"/>
              </a:buClr>
              <a:buSzPts val="1000"/>
              <a:buFont typeface="Times New Roman"/>
              <a:buChar char="●"/>
            </a:pPr>
            <a:r>
              <a:rPr lang="en" sz="1000">
                <a:solidFill>
                  <a:srgbClr val="000000"/>
                </a:solidFill>
                <a:latin typeface="Times New Roman"/>
                <a:ea typeface="Times New Roman"/>
                <a:cs typeface="Times New Roman"/>
                <a:sym typeface="Times New Roman"/>
              </a:rPr>
              <a:t>To validate the robustness of the estimated causal effects of schooling on various outcomes (earnings, marital status, children) by randomized treatment assignments.</a:t>
            </a:r>
            <a:endParaRPr sz="1000">
              <a:solidFill>
                <a:srgbClr val="000000"/>
              </a:solidFill>
              <a:latin typeface="Times New Roman"/>
              <a:ea typeface="Times New Roman"/>
              <a:cs typeface="Times New Roman"/>
              <a:sym typeface="Times New Roman"/>
            </a:endParaRPr>
          </a:p>
          <a:p>
            <a:pPr marL="457200" lvl="0" indent="-292100" algn="l" rtl="0">
              <a:spcBef>
                <a:spcPts val="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Permutation Test Results</a:t>
            </a:r>
            <a:r>
              <a:rPr lang="en" sz="1000">
                <a:solidFill>
                  <a:srgbClr val="000000"/>
                </a:solidFill>
                <a:latin typeface="Times New Roman"/>
                <a:ea typeface="Times New Roman"/>
                <a:cs typeface="Times New Roman"/>
                <a:sym typeface="Times New Roman"/>
              </a:rPr>
              <a:t>:</a:t>
            </a:r>
            <a:endParaRPr sz="1000">
              <a:solidFill>
                <a:srgbClr val="000000"/>
              </a:solidFill>
              <a:latin typeface="Times New Roman"/>
              <a:ea typeface="Times New Roman"/>
              <a:cs typeface="Times New Roman"/>
              <a:sym typeface="Times New Roman"/>
            </a:endParaRPr>
          </a:p>
          <a:p>
            <a:pPr marL="914400" lvl="1" indent="-292100" algn="l" rtl="0">
              <a:spcBef>
                <a:spcPts val="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Plot Explanation</a:t>
            </a:r>
            <a:r>
              <a:rPr lang="en" sz="1000">
                <a:solidFill>
                  <a:srgbClr val="000000"/>
                </a:solidFill>
                <a:latin typeface="Times New Roman"/>
                <a:ea typeface="Times New Roman"/>
                <a:cs typeface="Times New Roman"/>
                <a:sym typeface="Times New Roman"/>
              </a:rPr>
              <a:t>: Histogram showing the distribution of the estimated coefficients on simulated treatment assignment.</a:t>
            </a:r>
            <a:endParaRPr sz="1000">
              <a:solidFill>
                <a:srgbClr val="000000"/>
              </a:solidFill>
              <a:latin typeface="Times New Roman"/>
              <a:ea typeface="Times New Roman"/>
              <a:cs typeface="Times New Roman"/>
              <a:sym typeface="Times New Roman"/>
            </a:endParaRPr>
          </a:p>
          <a:p>
            <a:pPr marL="914400" lvl="1" indent="-292100" algn="l" rtl="0">
              <a:spcBef>
                <a:spcPts val="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Key Observation</a:t>
            </a:r>
            <a:r>
              <a:rPr lang="en" sz="1000">
                <a:solidFill>
                  <a:srgbClr val="000000"/>
                </a:solidFill>
                <a:latin typeface="Times New Roman"/>
                <a:ea typeface="Times New Roman"/>
                <a:cs typeface="Times New Roman"/>
                <a:sym typeface="Times New Roman"/>
              </a:rPr>
              <a:t>: The absolute coefficient (indicated by the dashed red line) is significantly to the right of the distribution, suggesting that the observed effect of schooling on education is not due to random variation but likely represents an actual causal effect.</a:t>
            </a:r>
            <a:endParaRPr sz="1000">
              <a:solidFill>
                <a:srgbClr val="000000"/>
              </a:solidFill>
              <a:latin typeface="Times New Roman"/>
              <a:ea typeface="Times New Roman"/>
              <a:cs typeface="Times New Roman"/>
              <a:sym typeface="Times New Roman"/>
            </a:endParaRPr>
          </a:p>
          <a:p>
            <a:pPr marL="914400" lvl="1" indent="-292100" algn="l" rtl="0">
              <a:spcBef>
                <a:spcPts val="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Statistical Significance</a:t>
            </a:r>
            <a:r>
              <a:rPr lang="en" sz="1000">
                <a:solidFill>
                  <a:srgbClr val="000000"/>
                </a:solidFill>
                <a:latin typeface="Times New Roman"/>
                <a:ea typeface="Times New Roman"/>
                <a:cs typeface="Times New Roman"/>
                <a:sym typeface="Times New Roman"/>
              </a:rPr>
              <a:t>: The distance of the actual coefficient from the center of the distribution emphasizes its statistical significance beyond what would be expected by chance.</a:t>
            </a:r>
            <a:endParaRPr sz="1000">
              <a:solidFill>
                <a:srgbClr val="000000"/>
              </a:solidFill>
              <a:latin typeface="Times New Roman"/>
              <a:ea typeface="Times New Roman"/>
              <a:cs typeface="Times New Roman"/>
              <a:sym typeface="Times New Roman"/>
            </a:endParaRPr>
          </a:p>
          <a:p>
            <a:pPr marL="914400" lvl="1" indent="-292100" algn="l" rtl="0">
              <a:spcBef>
                <a:spcPts val="0"/>
              </a:spcBef>
              <a:spcAft>
                <a:spcPts val="0"/>
              </a:spcAft>
              <a:buClr>
                <a:srgbClr val="000000"/>
              </a:buClr>
              <a:buSzPts val="1000"/>
              <a:buFont typeface="Arial"/>
              <a:buChar char="●"/>
            </a:pPr>
            <a:r>
              <a:rPr lang="en" sz="1000" b="1">
                <a:solidFill>
                  <a:srgbClr val="000000"/>
                </a:solidFill>
                <a:latin typeface="Times New Roman"/>
                <a:ea typeface="Times New Roman"/>
                <a:cs typeface="Times New Roman"/>
                <a:sym typeface="Times New Roman"/>
              </a:rPr>
              <a:t>Implications</a:t>
            </a:r>
            <a:r>
              <a:rPr lang="en" sz="1000">
                <a:solidFill>
                  <a:srgbClr val="000000"/>
                </a:solidFill>
                <a:latin typeface="Times New Roman"/>
                <a:ea typeface="Times New Roman"/>
                <a:cs typeface="Times New Roman"/>
                <a:sym typeface="Times New Roman"/>
              </a:rPr>
              <a:t>: This significant deviation from zero in the real data supports the hypothesis that staying in school past the age of 16 has a substantial and statistically significant positive effect on earnings, marital status, and having children.</a:t>
            </a:r>
            <a:endParaRPr sz="10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0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Permutation Test</a:t>
            </a:r>
            <a:endParaRPr/>
          </a:p>
        </p:txBody>
      </p:sp>
      <p:pic>
        <p:nvPicPr>
          <p:cNvPr id="209" name="Google Shape;209;p30"/>
          <p:cNvPicPr preferRelativeResize="0"/>
          <p:nvPr/>
        </p:nvPicPr>
        <p:blipFill rotWithShape="1">
          <a:blip r:embed="rId3">
            <a:alphaModFix/>
          </a:blip>
          <a:srcRect r="3334"/>
          <a:stretch/>
        </p:blipFill>
        <p:spPr>
          <a:xfrm>
            <a:off x="0" y="2133892"/>
            <a:ext cx="3107649" cy="1983475"/>
          </a:xfrm>
          <a:prstGeom prst="rect">
            <a:avLst/>
          </a:prstGeom>
          <a:noFill/>
          <a:ln>
            <a:noFill/>
          </a:ln>
        </p:spPr>
      </p:pic>
      <p:pic>
        <p:nvPicPr>
          <p:cNvPr id="210" name="Google Shape;210;p30"/>
          <p:cNvPicPr preferRelativeResize="0"/>
          <p:nvPr/>
        </p:nvPicPr>
        <p:blipFill rotWithShape="1">
          <a:blip r:embed="rId4">
            <a:alphaModFix/>
          </a:blip>
          <a:srcRect r="3166"/>
          <a:stretch/>
        </p:blipFill>
        <p:spPr>
          <a:xfrm>
            <a:off x="3167950" y="2133892"/>
            <a:ext cx="3107649" cy="1980141"/>
          </a:xfrm>
          <a:prstGeom prst="rect">
            <a:avLst/>
          </a:prstGeom>
          <a:noFill/>
          <a:ln>
            <a:noFill/>
          </a:ln>
        </p:spPr>
      </p:pic>
      <p:pic>
        <p:nvPicPr>
          <p:cNvPr id="211" name="Google Shape;211;p30"/>
          <p:cNvPicPr preferRelativeResize="0"/>
          <p:nvPr/>
        </p:nvPicPr>
        <p:blipFill rotWithShape="1">
          <a:blip r:embed="rId5">
            <a:alphaModFix/>
          </a:blip>
          <a:srcRect r="2808"/>
          <a:stretch/>
        </p:blipFill>
        <p:spPr>
          <a:xfrm>
            <a:off x="6188625" y="2133892"/>
            <a:ext cx="3018875" cy="1916428"/>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Conclusion</a:t>
            </a:r>
            <a:endParaRPr/>
          </a:p>
        </p:txBody>
      </p:sp>
      <p:sp>
        <p:nvSpPr>
          <p:cNvPr id="217" name="Google Shape;217;p31"/>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pPr marL="0" lvl="0" indent="0" algn="l" rtl="0">
              <a:lnSpc>
                <a:spcPct val="105000"/>
              </a:lnSpc>
              <a:spcBef>
                <a:spcPts val="0"/>
              </a:spcBef>
              <a:spcAft>
                <a:spcPts val="0"/>
              </a:spcAft>
              <a:buNone/>
            </a:pPr>
            <a:r>
              <a:rPr lang="en" sz="1400">
                <a:solidFill>
                  <a:srgbClr val="0D0D0D"/>
                </a:solidFill>
                <a:highlight>
                  <a:srgbClr val="FFFFFF"/>
                </a:highlight>
                <a:latin typeface="Times New Roman"/>
                <a:ea typeface="Times New Roman"/>
                <a:cs typeface="Times New Roman"/>
                <a:sym typeface="Times New Roman"/>
              </a:rPr>
              <a:t>The effects of extended schooling beyond age 16 on</a:t>
            </a:r>
            <a:r>
              <a:rPr lang="en" sz="1400">
                <a:solidFill>
                  <a:srgbClr val="000000"/>
                </a:solidFill>
                <a:latin typeface="Times New Roman"/>
                <a:ea typeface="Times New Roman"/>
                <a:cs typeface="Times New Roman"/>
                <a:sym typeface="Times New Roman"/>
              </a:rPr>
              <a:t> education, earnings, marital status, and presence of children are both positive and statistically significant..</a:t>
            </a:r>
            <a:endParaRPr sz="1400">
              <a:solidFill>
                <a:srgbClr val="000000"/>
              </a:solidFill>
              <a:latin typeface="Times New Roman"/>
              <a:ea typeface="Times New Roman"/>
              <a:cs typeface="Times New Roman"/>
              <a:sym typeface="Times New Roman"/>
            </a:endParaRPr>
          </a:p>
          <a:p>
            <a:pPr marL="0" lvl="0" indent="0" algn="l" rtl="0">
              <a:lnSpc>
                <a:spcPct val="105000"/>
              </a:lnSpc>
              <a:spcBef>
                <a:spcPts val="1200"/>
              </a:spcBef>
              <a:spcAft>
                <a:spcPts val="0"/>
              </a:spcAft>
              <a:buNone/>
            </a:pPr>
            <a:r>
              <a:rPr lang="en" sz="1200" b="1">
                <a:solidFill>
                  <a:srgbClr val="000000"/>
                </a:solidFill>
                <a:latin typeface="Times New Roman"/>
                <a:ea typeface="Times New Roman"/>
                <a:cs typeface="Times New Roman"/>
                <a:sym typeface="Times New Roman"/>
              </a:rPr>
              <a:t>Policy Relevance</a:t>
            </a:r>
            <a:endParaRPr sz="1200" b="1">
              <a:solidFill>
                <a:srgbClr val="000000"/>
              </a:solidFill>
              <a:latin typeface="Times New Roman"/>
              <a:ea typeface="Times New Roman"/>
              <a:cs typeface="Times New Roman"/>
              <a:sym typeface="Times New Roman"/>
            </a:endParaRPr>
          </a:p>
          <a:p>
            <a:pPr marL="457200" lvl="0" indent="-304800" algn="l" rtl="0">
              <a:lnSpc>
                <a:spcPct val="105000"/>
              </a:lnSpc>
              <a:spcBef>
                <a:spcPts val="120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Insight</a:t>
            </a:r>
            <a:r>
              <a:rPr lang="en" sz="1200">
                <a:solidFill>
                  <a:srgbClr val="000000"/>
                </a:solidFill>
                <a:latin typeface="Times New Roman"/>
                <a:ea typeface="Times New Roman"/>
                <a:cs typeface="Times New Roman"/>
                <a:sym typeface="Times New Roman"/>
              </a:rPr>
              <a:t>: The plot illustrates that higher educational attainment due to the policy correlates with increased earnings.</a:t>
            </a:r>
            <a:endParaRPr sz="1200">
              <a:solidFill>
                <a:srgbClr val="000000"/>
              </a:solidFill>
              <a:latin typeface="Times New Roman"/>
              <a:ea typeface="Times New Roman"/>
              <a:cs typeface="Times New Roman"/>
              <a:sym typeface="Times New Roman"/>
            </a:endParaRPr>
          </a:p>
          <a:p>
            <a:pPr marL="457200" lvl="0" indent="-304800" algn="l" rtl="0">
              <a:lnSpc>
                <a:spcPct val="105000"/>
              </a:lnSpc>
              <a:spcBef>
                <a:spcPts val="0"/>
              </a:spcBef>
              <a:spcAft>
                <a:spcPts val="0"/>
              </a:spcAft>
              <a:buClr>
                <a:srgbClr val="000000"/>
              </a:buClr>
              <a:buSzPts val="1200"/>
              <a:buFont typeface="Arial"/>
              <a:buChar char="●"/>
            </a:pPr>
            <a:r>
              <a:rPr lang="en" sz="1200" b="1">
                <a:solidFill>
                  <a:srgbClr val="000000"/>
                </a:solidFill>
                <a:latin typeface="Times New Roman"/>
                <a:ea typeface="Times New Roman"/>
                <a:cs typeface="Times New Roman"/>
                <a:sym typeface="Times New Roman"/>
              </a:rPr>
              <a:t>Policy Impact</a:t>
            </a:r>
            <a:r>
              <a:rPr lang="en" sz="1200">
                <a:solidFill>
                  <a:srgbClr val="000000"/>
                </a:solidFill>
                <a:latin typeface="Times New Roman"/>
                <a:ea typeface="Times New Roman"/>
                <a:cs typeface="Times New Roman"/>
                <a:sym typeface="Times New Roman"/>
              </a:rPr>
              <a:t>: Reinforces the economic value of extending mandatory schooling.</a:t>
            </a:r>
            <a:endParaRPr sz="1200">
              <a:solidFill>
                <a:srgbClr val="000000"/>
              </a:solidFill>
              <a:latin typeface="Times New Roman"/>
              <a:ea typeface="Times New Roman"/>
              <a:cs typeface="Times New Roman"/>
              <a:sym typeface="Times New Roman"/>
            </a:endParaRPr>
          </a:p>
          <a:p>
            <a:pPr marL="0" marR="0" lvl="0" indent="0" algn="l" rtl="0">
              <a:lnSpc>
                <a:spcPct val="105000"/>
              </a:lnSpc>
              <a:spcBef>
                <a:spcPts val="1200"/>
              </a:spcBef>
              <a:spcAft>
                <a:spcPts val="0"/>
              </a:spcAft>
              <a:buNone/>
            </a:pPr>
            <a:r>
              <a:rPr lang="en" sz="1200" b="1">
                <a:solidFill>
                  <a:srgbClr val="000000"/>
                </a:solidFill>
                <a:latin typeface="Times New Roman"/>
                <a:ea typeface="Times New Roman"/>
                <a:cs typeface="Times New Roman"/>
                <a:sym typeface="Times New Roman"/>
              </a:rPr>
              <a:t>Broader</a:t>
            </a:r>
            <a:r>
              <a:rPr lang="en">
                <a:solidFill>
                  <a:srgbClr val="000000"/>
                </a:solidFill>
                <a:latin typeface="Times New Roman"/>
                <a:ea typeface="Times New Roman"/>
                <a:cs typeface="Times New Roman"/>
                <a:sym typeface="Times New Roman"/>
              </a:rPr>
              <a:t> </a:t>
            </a:r>
            <a:r>
              <a:rPr lang="en" sz="1200" b="1">
                <a:solidFill>
                  <a:srgbClr val="000000"/>
                </a:solidFill>
                <a:latin typeface="Times New Roman"/>
                <a:ea typeface="Times New Roman"/>
                <a:cs typeface="Times New Roman"/>
                <a:sym typeface="Times New Roman"/>
              </a:rPr>
              <a:t>Impact</a:t>
            </a:r>
            <a:endParaRPr>
              <a:solidFill>
                <a:srgbClr val="000000"/>
              </a:solidFill>
              <a:latin typeface="Times New Roman"/>
              <a:ea typeface="Times New Roman"/>
              <a:cs typeface="Times New Roman"/>
              <a:sym typeface="Times New Roman"/>
            </a:endParaRPr>
          </a:p>
          <a:p>
            <a:pPr marL="457200" lvl="0" indent="-311150" algn="l" rtl="0">
              <a:lnSpc>
                <a:spcPct val="105000"/>
              </a:lnSpc>
              <a:spcBef>
                <a:spcPts val="200"/>
              </a:spcBef>
              <a:spcAft>
                <a:spcPts val="0"/>
              </a:spcAft>
              <a:buClr>
                <a:srgbClr val="000000"/>
              </a:buClr>
              <a:buSzPts val="1300"/>
              <a:buFont typeface="Times New Roman"/>
              <a:buChar char="●"/>
            </a:pPr>
            <a:r>
              <a:rPr lang="en">
                <a:solidFill>
                  <a:srgbClr val="000000"/>
                </a:solidFill>
                <a:latin typeface="Times New Roman"/>
                <a:ea typeface="Times New Roman"/>
                <a:cs typeface="Times New Roman"/>
                <a:sym typeface="Times New Roman"/>
              </a:rPr>
              <a:t>Our results advocate for</a:t>
            </a:r>
            <a:r>
              <a:rPr lang="en">
                <a:solidFill>
                  <a:srgbClr val="0D0D0D"/>
                </a:solidFill>
                <a:highlight>
                  <a:srgbClr val="FFFFFF"/>
                </a:highlight>
                <a:latin typeface="Times New Roman"/>
                <a:ea typeface="Times New Roman"/>
                <a:cs typeface="Times New Roman"/>
                <a:sym typeface="Times New Roman"/>
              </a:rPr>
              <a:t> policies that encourage prolonged educational engagement.</a:t>
            </a:r>
            <a:endParaRPr>
              <a:solidFill>
                <a:srgbClr val="0D0D0D"/>
              </a:solidFill>
              <a:highlight>
                <a:srgbClr val="FFFFFF"/>
              </a:highlight>
              <a:latin typeface="Times New Roman"/>
              <a:ea typeface="Times New Roman"/>
              <a:cs typeface="Times New Roman"/>
              <a:sym typeface="Times New Roman"/>
            </a:endParaRPr>
          </a:p>
          <a:p>
            <a:pPr marL="457200" lvl="0" indent="-311150" algn="l" rtl="0">
              <a:lnSpc>
                <a:spcPct val="105000"/>
              </a:lnSpc>
              <a:spcBef>
                <a:spcPts val="0"/>
              </a:spcBef>
              <a:spcAft>
                <a:spcPts val="0"/>
              </a:spcAft>
              <a:buClr>
                <a:srgbClr val="0D0D0D"/>
              </a:buClr>
              <a:buSzPts val="1300"/>
              <a:buFont typeface="Times New Roman"/>
              <a:buChar char="●"/>
            </a:pPr>
            <a:r>
              <a:rPr lang="en">
                <a:solidFill>
                  <a:srgbClr val="0D0D0D"/>
                </a:solidFill>
                <a:highlight>
                  <a:srgbClr val="FFFFFF"/>
                </a:highlight>
                <a:latin typeface="Times New Roman"/>
                <a:ea typeface="Times New Roman"/>
                <a:cs typeface="Times New Roman"/>
                <a:sym typeface="Times New Roman"/>
              </a:rPr>
              <a:t>The societal benefits of investing in longer schooling durations are big.</a:t>
            </a:r>
            <a:endParaRPr>
              <a:solidFill>
                <a:srgbClr val="0D0D0D"/>
              </a:solidFill>
              <a:highlight>
                <a:srgbClr val="FFFFFF"/>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a:t>
            </a:r>
            <a:endParaRPr/>
          </a:p>
        </p:txBody>
      </p:sp>
      <p:sp>
        <p:nvSpPr>
          <p:cNvPr id="93" name="Google Shape;93;p14"/>
          <p:cNvSpPr txBox="1">
            <a:spLocks noGrp="1"/>
          </p:cNvSpPr>
          <p:nvPr>
            <p:ph type="body" idx="1"/>
          </p:nvPr>
        </p:nvSpPr>
        <p:spPr>
          <a:xfrm>
            <a:off x="871200" y="1911650"/>
            <a:ext cx="7405200" cy="29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u="sng">
                <a:solidFill>
                  <a:schemeClr val="dk2"/>
                </a:solidFill>
                <a:latin typeface="Times New Roman"/>
                <a:ea typeface="Times New Roman"/>
                <a:cs typeface="Times New Roman"/>
                <a:sym typeface="Times New Roman"/>
              </a:rPr>
              <a:t>Purpose:</a:t>
            </a:r>
            <a:endParaRPr b="1" u="sng">
              <a:solidFill>
                <a:schemeClr val="dk2"/>
              </a:solidFill>
              <a:latin typeface="Times New Roman"/>
              <a:ea typeface="Times New Roman"/>
              <a:cs typeface="Times New Roman"/>
              <a:sym typeface="Times New Roman"/>
            </a:endParaRPr>
          </a:p>
          <a:p>
            <a:pPr marL="457200" lvl="0" indent="-317500" algn="l" rtl="0">
              <a:spcBef>
                <a:spcPts val="120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Investigate the transformative impact of compulsory education on various facets of life including educational attainment, earnings, marital status, and parental status by the age of 45.</a:t>
            </a:r>
            <a:endParaRPr b="1">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u="sng">
                <a:solidFill>
                  <a:schemeClr val="dk2"/>
                </a:solidFill>
                <a:latin typeface="Times New Roman"/>
                <a:ea typeface="Times New Roman"/>
                <a:cs typeface="Times New Roman"/>
                <a:sym typeface="Times New Roman"/>
              </a:rPr>
              <a:t>Brief Overview:</a:t>
            </a:r>
            <a:endParaRPr sz="1500" u="sng">
              <a:solidFill>
                <a:schemeClr val="dk2"/>
              </a:solidFill>
              <a:latin typeface="Times New Roman"/>
              <a:ea typeface="Times New Roman"/>
              <a:cs typeface="Times New Roman"/>
              <a:sym typeface="Times New Roman"/>
            </a:endParaRPr>
          </a:p>
          <a:p>
            <a:pPr marL="457200" lvl="0" indent="-311150" algn="l" rtl="0">
              <a:spcBef>
                <a:spcPts val="1200"/>
              </a:spcBef>
              <a:spcAft>
                <a:spcPts val="0"/>
              </a:spcAft>
              <a:buClr>
                <a:schemeClr val="dk2"/>
              </a:buClr>
              <a:buSzPts val="1300"/>
              <a:buFont typeface="Times New Roman"/>
              <a:buChar char="●"/>
            </a:pPr>
            <a:r>
              <a:rPr lang="en" b="1">
                <a:solidFill>
                  <a:schemeClr val="dk2"/>
                </a:solidFill>
                <a:latin typeface="Times New Roman"/>
                <a:ea typeface="Times New Roman"/>
                <a:cs typeface="Times New Roman"/>
                <a:sym typeface="Times New Roman"/>
              </a:rPr>
              <a:t>Policy Implementation:</a:t>
            </a:r>
            <a:endParaRPr b="1">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Char char="○"/>
            </a:pPr>
            <a:r>
              <a:rPr lang="en" sz="1300" b="1">
                <a:solidFill>
                  <a:schemeClr val="dk2"/>
                </a:solidFill>
                <a:latin typeface="Times New Roman"/>
                <a:ea typeface="Times New Roman"/>
                <a:cs typeface="Times New Roman"/>
                <a:sym typeface="Times New Roman"/>
              </a:rPr>
              <a:t>Date Enacted</a:t>
            </a:r>
            <a:r>
              <a:rPr lang="en" sz="1300">
                <a:solidFill>
                  <a:schemeClr val="dk2"/>
                </a:solidFill>
                <a:latin typeface="Times New Roman"/>
                <a:ea typeface="Times New Roman"/>
                <a:cs typeface="Times New Roman"/>
                <a:sym typeface="Times New Roman"/>
              </a:rPr>
              <a:t>: September 1, 1951.</a:t>
            </a:r>
            <a:endParaRPr sz="1300">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Arial"/>
              <a:buChar char="○"/>
            </a:pPr>
            <a:r>
              <a:rPr lang="en" sz="1300" b="1">
                <a:solidFill>
                  <a:schemeClr val="dk2"/>
                </a:solidFill>
                <a:latin typeface="Times New Roman"/>
                <a:ea typeface="Times New Roman"/>
                <a:cs typeface="Times New Roman"/>
                <a:sym typeface="Times New Roman"/>
              </a:rPr>
              <a:t>Requirement</a:t>
            </a:r>
            <a:r>
              <a:rPr lang="en" sz="1300">
                <a:solidFill>
                  <a:schemeClr val="dk2"/>
                </a:solidFill>
                <a:latin typeface="Times New Roman"/>
                <a:ea typeface="Times New Roman"/>
                <a:cs typeface="Times New Roman"/>
                <a:sym typeface="Times New Roman"/>
              </a:rPr>
              <a:t>: School attendance is mandatory until age 16 for those born on or after this date.</a:t>
            </a:r>
            <a:endParaRPr sz="1300">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Arial"/>
              <a:buChar char="○"/>
            </a:pPr>
            <a:r>
              <a:rPr lang="en" sz="1300" b="1">
                <a:solidFill>
                  <a:schemeClr val="dk2"/>
                </a:solidFill>
                <a:latin typeface="Times New Roman"/>
                <a:ea typeface="Times New Roman"/>
                <a:cs typeface="Times New Roman"/>
                <a:sym typeface="Times New Roman"/>
              </a:rPr>
              <a:t>Goal</a:t>
            </a:r>
            <a:r>
              <a:rPr lang="en" sz="1300">
                <a:solidFill>
                  <a:schemeClr val="dk2"/>
                </a:solidFill>
                <a:latin typeface="Times New Roman"/>
                <a:ea typeface="Times New Roman"/>
                <a:cs typeface="Times New Roman"/>
                <a:sym typeface="Times New Roman"/>
              </a:rPr>
              <a:t>: Establish a baseline education for all individuals.</a:t>
            </a:r>
            <a:endParaRPr sz="1300">
              <a:solidFill>
                <a:schemeClr val="dk2"/>
              </a:solidFill>
              <a:latin typeface="Times New Roman"/>
              <a:ea typeface="Times New Roman"/>
              <a:cs typeface="Times New Roman"/>
              <a:sym typeface="Times New Roman"/>
            </a:endParaRPr>
          </a:p>
          <a:p>
            <a:pPr marL="457200" lvl="0" indent="0" algn="l" rtl="0">
              <a:spcBef>
                <a:spcPts val="1200"/>
              </a:spcBef>
              <a:spcAft>
                <a:spcPts val="0"/>
              </a:spcAft>
              <a:buNone/>
            </a:pPr>
            <a:endParaRPr sz="1200">
              <a:solidFill>
                <a:srgbClr val="666666"/>
              </a:solidFill>
              <a:latin typeface="Times New Roman"/>
              <a:ea typeface="Times New Roman"/>
              <a:cs typeface="Times New Roman"/>
              <a:sym typeface="Times New Roman"/>
            </a:endParaRPr>
          </a:p>
          <a:p>
            <a:pPr marL="0" lvl="0" indent="0" algn="l" rtl="0">
              <a:spcBef>
                <a:spcPts val="1200"/>
              </a:spcBef>
              <a:spcAft>
                <a:spcPts val="1200"/>
              </a:spcAft>
              <a:buNone/>
            </a:pPr>
            <a:endParaRPr sz="1200">
              <a:solidFill>
                <a:srgbClr val="000000"/>
              </a:solidFill>
              <a:latin typeface="Times New Roman"/>
              <a:ea typeface="Times New Roman"/>
              <a:cs typeface="Times New Roman"/>
              <a:sym typeface="Times New Roman"/>
            </a:endParaRPr>
          </a:p>
        </p:txBody>
      </p:sp>
      <p:pic>
        <p:nvPicPr>
          <p:cNvPr id="94" name="Google Shape;94;p14" title="Business growth png sticker, 3D | Premium PNG - rawpixel"/>
          <p:cNvPicPr preferRelativeResize="0"/>
          <p:nvPr/>
        </p:nvPicPr>
        <p:blipFill>
          <a:blip r:embed="rId3">
            <a:alphaModFix/>
          </a:blip>
          <a:stretch>
            <a:fillRect/>
          </a:stretch>
        </p:blipFill>
        <p:spPr>
          <a:xfrm>
            <a:off x="4737500" y="1423147"/>
            <a:ext cx="419700" cy="419700"/>
          </a:xfrm>
          <a:prstGeom prst="rect">
            <a:avLst/>
          </a:prstGeom>
          <a:noFill/>
          <a:ln>
            <a:noFill/>
          </a:ln>
        </p:spPr>
      </p:pic>
      <p:pic>
        <p:nvPicPr>
          <p:cNvPr id="95" name="Google Shape;95;p14" title="Graduated student | Free SVG"/>
          <p:cNvPicPr preferRelativeResize="0"/>
          <p:nvPr/>
        </p:nvPicPr>
        <p:blipFill>
          <a:blip r:embed="rId4">
            <a:alphaModFix/>
          </a:blip>
          <a:stretch>
            <a:fillRect/>
          </a:stretch>
        </p:blipFill>
        <p:spPr>
          <a:xfrm>
            <a:off x="3509375" y="1376400"/>
            <a:ext cx="419700" cy="419700"/>
          </a:xfrm>
          <a:prstGeom prst="rect">
            <a:avLst/>
          </a:prstGeom>
          <a:noFill/>
          <a:ln>
            <a:noFill/>
          </a:ln>
        </p:spPr>
      </p:pic>
      <p:pic>
        <p:nvPicPr>
          <p:cNvPr id="96" name="Google Shape;96;p14" title="File:Book-icon-bible.png - Wikimedia Commons"/>
          <p:cNvPicPr preferRelativeResize="0"/>
          <p:nvPr/>
        </p:nvPicPr>
        <p:blipFill>
          <a:blip r:embed="rId5">
            <a:alphaModFix/>
          </a:blip>
          <a:stretch>
            <a:fillRect/>
          </a:stretch>
        </p:blipFill>
        <p:spPr>
          <a:xfrm>
            <a:off x="2756475" y="1318650"/>
            <a:ext cx="535200" cy="535200"/>
          </a:xfrm>
          <a:prstGeom prst="rect">
            <a:avLst/>
          </a:prstGeom>
          <a:noFill/>
          <a:ln>
            <a:noFill/>
          </a:ln>
        </p:spPr>
      </p:pic>
      <p:pic>
        <p:nvPicPr>
          <p:cNvPr id="97" name="Google Shape;97;p14" title="Vector for free use: Flat calendar"/>
          <p:cNvPicPr preferRelativeResize="0"/>
          <p:nvPr/>
        </p:nvPicPr>
        <p:blipFill>
          <a:blip r:embed="rId6">
            <a:alphaModFix/>
          </a:blip>
          <a:stretch>
            <a:fillRect/>
          </a:stretch>
        </p:blipFill>
        <p:spPr>
          <a:xfrm>
            <a:off x="4080875" y="1434147"/>
            <a:ext cx="397676" cy="3976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5"/>
          <p:cNvSpPr txBox="1">
            <a:spLocks noGrp="1"/>
          </p:cNvSpPr>
          <p:nvPr>
            <p:ph type="title"/>
          </p:nvPr>
        </p:nvSpPr>
        <p:spPr>
          <a:xfrm>
            <a:off x="729450" y="1326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 (continued)</a:t>
            </a:r>
            <a:endParaRPr/>
          </a:p>
        </p:txBody>
      </p:sp>
      <p:sp>
        <p:nvSpPr>
          <p:cNvPr id="103" name="Google Shape;103;p15"/>
          <p:cNvSpPr txBox="1">
            <a:spLocks noGrp="1"/>
          </p:cNvSpPr>
          <p:nvPr>
            <p:ph type="body" idx="1"/>
          </p:nvPr>
        </p:nvSpPr>
        <p:spPr>
          <a:xfrm>
            <a:off x="474325" y="1988350"/>
            <a:ext cx="8221800" cy="2261100"/>
          </a:xfrm>
          <a:prstGeom prst="rect">
            <a:avLst/>
          </a:prstGeom>
        </p:spPr>
        <p:txBody>
          <a:bodyPr spcFirstLastPara="1" wrap="square" lIns="91425" tIns="91425" rIns="91425" bIns="91425" anchor="t" anchorCtr="0">
            <a:noAutofit/>
          </a:bodyPr>
          <a:lstStyle/>
          <a:p>
            <a:pPr marL="457200" lvl="0" indent="-317500" algn="l" rtl="0">
              <a:spcBef>
                <a:spcPts val="1200"/>
              </a:spcBef>
              <a:spcAft>
                <a:spcPts val="0"/>
              </a:spcAft>
              <a:buClr>
                <a:schemeClr val="dk2"/>
              </a:buClr>
              <a:buSzPts val="1400"/>
              <a:buFont typeface="Arial"/>
              <a:buChar char="●"/>
            </a:pPr>
            <a:r>
              <a:rPr lang="en" sz="1400" b="1">
                <a:solidFill>
                  <a:schemeClr val="dk2"/>
                </a:solidFill>
                <a:latin typeface="Times New Roman"/>
                <a:ea typeface="Times New Roman"/>
                <a:cs typeface="Times New Roman"/>
                <a:sym typeface="Times New Roman"/>
              </a:rPr>
              <a:t>Policy significance:</a:t>
            </a:r>
            <a:endParaRPr sz="1400">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Arial"/>
              <a:buChar char="○"/>
            </a:pPr>
            <a:r>
              <a:rPr lang="en" sz="1400">
                <a:solidFill>
                  <a:schemeClr val="dk2"/>
                </a:solidFill>
                <a:latin typeface="Times New Roman"/>
                <a:ea typeface="Times New Roman"/>
                <a:cs typeface="Times New Roman"/>
                <a:sym typeface="Times New Roman"/>
              </a:rPr>
              <a:t>Justifying and optimizing public expenditures on education.</a:t>
            </a:r>
            <a:endParaRPr sz="1400">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Necessitating adjustments in social policies including housing, welfare, and healthcare systems. </a:t>
            </a:r>
            <a:endParaRPr sz="1400">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Narrowing the gap of inequality by ensuring every child receives a fundamental level of education.</a:t>
            </a:r>
            <a:endParaRPr sz="1400">
              <a:solidFill>
                <a:schemeClr val="dk2"/>
              </a:solidFill>
              <a:latin typeface="Times New Roman"/>
              <a:ea typeface="Times New Roman"/>
              <a:cs typeface="Times New Roman"/>
              <a:sym typeface="Times New Roman"/>
            </a:endParaRPr>
          </a:p>
          <a:p>
            <a:pPr marL="457200" lvl="0" indent="-317500" algn="l" rtl="0">
              <a:spcBef>
                <a:spcPts val="0"/>
              </a:spcBef>
              <a:spcAft>
                <a:spcPts val="0"/>
              </a:spcAft>
              <a:buClr>
                <a:schemeClr val="dk2"/>
              </a:buClr>
              <a:buSzPts val="1400"/>
              <a:buFont typeface="Times New Roman"/>
              <a:buChar char="●"/>
            </a:pPr>
            <a:r>
              <a:rPr lang="en" sz="1400" b="1">
                <a:solidFill>
                  <a:schemeClr val="dk2"/>
                </a:solidFill>
                <a:latin typeface="Times New Roman"/>
                <a:ea typeface="Times New Roman"/>
                <a:cs typeface="Times New Roman"/>
                <a:sym typeface="Times New Roman"/>
              </a:rPr>
              <a:t>Endogeneity concerns:</a:t>
            </a:r>
            <a:endParaRPr sz="1400" b="1" u="sng">
              <a:solidFill>
                <a:schemeClr val="dk2"/>
              </a:solidFill>
              <a:highlight>
                <a:srgbClr val="FFFFFF"/>
              </a:highlight>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Self-selection bias</a:t>
            </a:r>
            <a:endParaRPr sz="1400">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The risk of reverse causality</a:t>
            </a:r>
            <a:endParaRPr sz="1400">
              <a:solidFill>
                <a:schemeClr val="dk2"/>
              </a:solidFill>
              <a:latin typeface="Times New Roman"/>
              <a:ea typeface="Times New Roman"/>
              <a:cs typeface="Times New Roman"/>
              <a:sym typeface="Times New Roman"/>
            </a:endParaRPr>
          </a:p>
          <a:p>
            <a:pPr marL="914400" lvl="1" indent="-317500" algn="l" rtl="0">
              <a:spcBef>
                <a:spcPts val="0"/>
              </a:spcBef>
              <a:spcAft>
                <a:spcPts val="0"/>
              </a:spcAft>
              <a:buClr>
                <a:schemeClr val="dk2"/>
              </a:buClr>
              <a:buSzPts val="1400"/>
              <a:buFont typeface="Times New Roman"/>
              <a:buChar char="○"/>
            </a:pPr>
            <a:r>
              <a:rPr lang="en" sz="1400">
                <a:solidFill>
                  <a:schemeClr val="dk2"/>
                </a:solidFill>
                <a:latin typeface="Times New Roman"/>
                <a:ea typeface="Times New Roman"/>
                <a:cs typeface="Times New Roman"/>
                <a:sym typeface="Times New Roman"/>
              </a:rPr>
              <a:t>Omitted variable bias</a:t>
            </a:r>
            <a:endParaRPr sz="1400">
              <a:solidFill>
                <a:schemeClr val="dk2"/>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6"/>
          <p:cNvSpPr txBox="1">
            <a:spLocks noGrp="1"/>
          </p:cNvSpPr>
          <p:nvPr>
            <p:ph type="title"/>
          </p:nvPr>
        </p:nvSpPr>
        <p:spPr>
          <a:xfrm>
            <a:off x="612075" y="12556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Design</a:t>
            </a:r>
            <a:endParaRPr/>
          </a:p>
        </p:txBody>
      </p:sp>
      <p:sp>
        <p:nvSpPr>
          <p:cNvPr id="109" name="Google Shape;109;p16"/>
          <p:cNvSpPr txBox="1">
            <a:spLocks noGrp="1"/>
          </p:cNvSpPr>
          <p:nvPr>
            <p:ph type="body" idx="1"/>
          </p:nvPr>
        </p:nvSpPr>
        <p:spPr>
          <a:xfrm>
            <a:off x="355575" y="1742650"/>
            <a:ext cx="8983500" cy="311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Fuzzy vs. Sharp RDD</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Fuzzy RDD accounts for imperfect compliance with the policy.</a:t>
            </a:r>
            <a:endParaRPr>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Times New Roman"/>
              <a:buChar char="●"/>
            </a:pPr>
            <a:r>
              <a:rPr lang="en" sz="1300">
                <a:solidFill>
                  <a:srgbClr val="000000"/>
                </a:solidFill>
                <a:latin typeface="Times New Roman"/>
                <a:ea typeface="Times New Roman"/>
                <a:cs typeface="Times New Roman"/>
                <a:sym typeface="Times New Roman"/>
              </a:rPr>
              <a:t>Unlike sharp RDD, the assignment to treatment at the cutoff is not strictly deterministic, allowing for variability.</a:t>
            </a:r>
            <a:endParaRPr sz="13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rgbClr val="000000"/>
                </a:solidFill>
                <a:latin typeface="Times New Roman"/>
                <a:ea typeface="Times New Roman"/>
                <a:cs typeface="Times New Roman"/>
                <a:sym typeface="Times New Roman"/>
              </a:rPr>
              <a:t>Instrumental Variable (IV) Approach &amp; Two-stage Least Squares (2SLS Estimation):</a:t>
            </a:r>
            <a:endParaRPr b="1">
              <a:solidFill>
                <a:srgbClr val="000000"/>
              </a:solidFill>
              <a:latin typeface="Times New Roman"/>
              <a:ea typeface="Times New Roman"/>
              <a:cs typeface="Times New Roman"/>
              <a:sym typeface="Times New Roman"/>
            </a:endParaRPr>
          </a:p>
          <a:p>
            <a:pPr marL="457200" lvl="0" indent="-311150" algn="l" rtl="0">
              <a:spcBef>
                <a:spcPts val="120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Definition and Role</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Z (Instrument)</a:t>
            </a:r>
            <a:r>
              <a:rPr lang="en" sz="1300">
                <a:solidFill>
                  <a:srgbClr val="000000"/>
                </a:solidFill>
                <a:latin typeface="Times New Roman"/>
                <a:ea typeface="Times New Roman"/>
                <a:cs typeface="Times New Roman"/>
                <a:sym typeface="Times New Roman"/>
              </a:rPr>
              <a:t>: The cutoff date (September 1, 1951) acts as an instrument.</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X (Treatment Variable)</a:t>
            </a:r>
            <a:r>
              <a:rPr lang="en" sz="1300">
                <a:solidFill>
                  <a:srgbClr val="000000"/>
                </a:solidFill>
                <a:latin typeface="Times New Roman"/>
                <a:ea typeface="Times New Roman"/>
                <a:cs typeface="Times New Roman"/>
                <a:sym typeface="Times New Roman"/>
              </a:rPr>
              <a:t>: Indicates whether a student left school at or after age 16.</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Y (Outcome Variables)</a:t>
            </a:r>
            <a:r>
              <a:rPr lang="en" sz="1300">
                <a:solidFill>
                  <a:srgbClr val="000000"/>
                </a:solidFill>
                <a:latin typeface="Times New Roman"/>
                <a:ea typeface="Times New Roman"/>
                <a:cs typeface="Times New Roman"/>
                <a:sym typeface="Times New Roman"/>
              </a:rPr>
              <a:t>: Focus on log earnings, marital status, parental status at age 45, and years of schooling attained.</a:t>
            </a:r>
            <a:endParaRPr sz="1300">
              <a:solidFill>
                <a:srgbClr val="000000"/>
              </a:solidFill>
              <a:latin typeface="Times New Roman"/>
              <a:ea typeface="Times New Roman"/>
              <a:cs typeface="Times New Roman"/>
              <a:sym typeface="Times New Roman"/>
            </a:endParaRPr>
          </a:p>
          <a:p>
            <a:pPr marL="457200" lvl="0" indent="-311150" algn="l" rtl="0">
              <a:spcBef>
                <a:spcPts val="0"/>
              </a:spcBef>
              <a:spcAft>
                <a:spcPts val="0"/>
              </a:spcAft>
              <a:buClr>
                <a:srgbClr val="000000"/>
              </a:buClr>
              <a:buSzPts val="1300"/>
              <a:buFont typeface="Arial"/>
              <a:buChar char="●"/>
            </a:pPr>
            <a:r>
              <a:rPr lang="en" b="1">
                <a:solidFill>
                  <a:srgbClr val="000000"/>
                </a:solidFill>
                <a:latin typeface="Times New Roman"/>
                <a:ea typeface="Times New Roman"/>
                <a:cs typeface="Times New Roman"/>
                <a:sym typeface="Times New Roman"/>
              </a:rPr>
              <a:t>IV Conditions</a:t>
            </a:r>
            <a:r>
              <a:rPr lang="en">
                <a:solidFill>
                  <a:srgbClr val="000000"/>
                </a:solidFill>
                <a:latin typeface="Times New Roman"/>
                <a:ea typeface="Times New Roman"/>
                <a:cs typeface="Times New Roman"/>
                <a:sym typeface="Times New Roman"/>
              </a:rPr>
              <a:t>:</a:t>
            </a:r>
            <a:endParaRPr>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Inclusion Condition</a:t>
            </a:r>
            <a:r>
              <a:rPr lang="en" sz="1300">
                <a:solidFill>
                  <a:srgbClr val="000000"/>
                </a:solidFill>
                <a:latin typeface="Times New Roman"/>
                <a:ea typeface="Times New Roman"/>
                <a:cs typeface="Times New Roman"/>
                <a:sym typeface="Times New Roman"/>
              </a:rPr>
              <a:t>: Strong predictor of the treatment, ensuring that the instrument affects the treated group.</a:t>
            </a:r>
            <a:endParaRPr sz="1300">
              <a:solidFill>
                <a:srgbClr val="000000"/>
              </a:solidFill>
              <a:latin typeface="Times New Roman"/>
              <a:ea typeface="Times New Roman"/>
              <a:cs typeface="Times New Roman"/>
              <a:sym typeface="Times New Roman"/>
            </a:endParaRPr>
          </a:p>
          <a:p>
            <a:pPr marL="914400" lvl="1" indent="-311150" algn="l" rtl="0">
              <a:spcBef>
                <a:spcPts val="0"/>
              </a:spcBef>
              <a:spcAft>
                <a:spcPts val="0"/>
              </a:spcAft>
              <a:buClr>
                <a:srgbClr val="000000"/>
              </a:buClr>
              <a:buSzPts val="1300"/>
              <a:buFont typeface="Arial"/>
              <a:buChar char="●"/>
            </a:pPr>
            <a:r>
              <a:rPr lang="en" sz="1300" b="1">
                <a:solidFill>
                  <a:srgbClr val="000000"/>
                </a:solidFill>
                <a:latin typeface="Times New Roman"/>
                <a:ea typeface="Times New Roman"/>
                <a:cs typeface="Times New Roman"/>
                <a:sym typeface="Times New Roman"/>
              </a:rPr>
              <a:t>Exclusion Condition</a:t>
            </a:r>
            <a:r>
              <a:rPr lang="en" sz="1300">
                <a:solidFill>
                  <a:srgbClr val="000000"/>
                </a:solidFill>
                <a:latin typeface="Times New Roman"/>
                <a:ea typeface="Times New Roman"/>
                <a:cs typeface="Times New Roman"/>
                <a:sym typeface="Times New Roman"/>
              </a:rPr>
              <a:t>: Ensures the instrument affects the outcome only through the treatment.</a:t>
            </a:r>
            <a:endParaRPr sz="1300" b="1">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Research Design (continued)</a:t>
            </a:r>
            <a:endParaRPr/>
          </a:p>
        </p:txBody>
      </p:sp>
      <p:sp>
        <p:nvSpPr>
          <p:cNvPr id="115" name="Google Shape;115;p17"/>
          <p:cNvSpPr txBox="1">
            <a:spLocks noGrp="1"/>
          </p:cNvSpPr>
          <p:nvPr>
            <p:ph type="body" idx="1"/>
          </p:nvPr>
        </p:nvSpPr>
        <p:spPr>
          <a:xfrm>
            <a:off x="671125" y="1853850"/>
            <a:ext cx="8554800" cy="31110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Control vs. Treatment Groups:</a:t>
            </a:r>
            <a:endParaRPr b="1">
              <a:solidFill>
                <a:schemeClr val="dk2"/>
              </a:solidFill>
              <a:latin typeface="Times New Roman"/>
              <a:ea typeface="Times New Roman"/>
              <a:cs typeface="Times New Roman"/>
              <a:sym typeface="Times New Roman"/>
            </a:endParaRPr>
          </a:p>
          <a:p>
            <a:pPr marL="457200" lvl="0" indent="-311150" algn="l" rtl="0">
              <a:spcBef>
                <a:spcPts val="1200"/>
              </a:spcBef>
              <a:spcAft>
                <a:spcPts val="0"/>
              </a:spcAft>
              <a:buClr>
                <a:schemeClr val="dk2"/>
              </a:buClr>
              <a:buSzPts val="1300"/>
              <a:buFont typeface="Arial"/>
              <a:buChar char="●"/>
            </a:pPr>
            <a:r>
              <a:rPr lang="en" b="1">
                <a:solidFill>
                  <a:schemeClr val="dk2"/>
                </a:solidFill>
                <a:latin typeface="Times New Roman"/>
                <a:ea typeface="Times New Roman"/>
                <a:cs typeface="Times New Roman"/>
                <a:sym typeface="Times New Roman"/>
              </a:rPr>
              <a:t>Segmentation Based on Cutoff</a:t>
            </a:r>
            <a:r>
              <a:rPr lang="en">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Control Group: Born before September 1, 1951.</a:t>
            </a:r>
            <a:endParaRPr sz="1300">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Treatment Group: Born on or after September 1, 1951.</a:t>
            </a:r>
            <a:endParaRPr sz="1300">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Assumes comparability for those near the cutoff, differing only in policy impact.</a:t>
            </a:r>
            <a:endParaRPr sz="1300">
              <a:solidFill>
                <a:schemeClr val="dk2"/>
              </a:solidFill>
              <a:latin typeface="Times New Roman"/>
              <a:ea typeface="Times New Roman"/>
              <a:cs typeface="Times New Roman"/>
              <a:sym typeface="Times New Roman"/>
            </a:endParaRPr>
          </a:p>
          <a:p>
            <a:pPr marL="0" lvl="0" indent="0" algn="l" rtl="0">
              <a:spcBef>
                <a:spcPts val="1200"/>
              </a:spcBef>
              <a:spcAft>
                <a:spcPts val="0"/>
              </a:spcAft>
              <a:buNone/>
            </a:pPr>
            <a:r>
              <a:rPr lang="en" b="1">
                <a:solidFill>
                  <a:schemeClr val="dk2"/>
                </a:solidFill>
                <a:latin typeface="Times New Roman"/>
                <a:ea typeface="Times New Roman"/>
                <a:cs typeface="Times New Roman"/>
                <a:sym typeface="Times New Roman"/>
              </a:rPr>
              <a:t>Construction of the Running Variable:</a:t>
            </a:r>
            <a:endParaRPr b="1">
              <a:solidFill>
                <a:schemeClr val="dk2"/>
              </a:solidFill>
              <a:latin typeface="Times New Roman"/>
              <a:ea typeface="Times New Roman"/>
              <a:cs typeface="Times New Roman"/>
              <a:sym typeface="Times New Roman"/>
            </a:endParaRPr>
          </a:p>
          <a:p>
            <a:pPr marL="457200" lvl="0" indent="-311150" algn="l" rtl="0">
              <a:spcBef>
                <a:spcPts val="1200"/>
              </a:spcBef>
              <a:spcAft>
                <a:spcPts val="0"/>
              </a:spcAft>
              <a:buClr>
                <a:schemeClr val="dk2"/>
              </a:buClr>
              <a:buSzPts val="1300"/>
              <a:buFont typeface="Arial"/>
              <a:buChar char="●"/>
            </a:pPr>
            <a:r>
              <a:rPr lang="en" b="1">
                <a:solidFill>
                  <a:schemeClr val="dk2"/>
                </a:solidFill>
                <a:latin typeface="Times New Roman"/>
                <a:ea typeface="Times New Roman"/>
                <a:cs typeface="Times New Roman"/>
                <a:sym typeface="Times New Roman"/>
              </a:rPr>
              <a:t>Definition</a:t>
            </a:r>
            <a:r>
              <a:rPr lang="en">
                <a:solidFill>
                  <a:schemeClr val="dk2"/>
                </a:solidFill>
                <a:latin typeface="Times New Roman"/>
                <a:ea typeface="Times New Roman"/>
                <a:cs typeface="Times New Roman"/>
                <a:sym typeface="Times New Roman"/>
              </a:rPr>
              <a:t>: Measures days between each individual's birthdate and the policy implementation date.</a:t>
            </a:r>
            <a:endParaRPr>
              <a:solidFill>
                <a:schemeClr val="dk2"/>
              </a:solidFill>
              <a:latin typeface="Times New Roman"/>
              <a:ea typeface="Times New Roman"/>
              <a:cs typeface="Times New Roman"/>
              <a:sym typeface="Times New Roman"/>
            </a:endParaRPr>
          </a:p>
          <a:p>
            <a:pPr marL="457200" lvl="0" indent="-311150" algn="l" rtl="0">
              <a:spcBef>
                <a:spcPts val="0"/>
              </a:spcBef>
              <a:spcAft>
                <a:spcPts val="0"/>
              </a:spcAft>
              <a:buClr>
                <a:schemeClr val="dk2"/>
              </a:buClr>
              <a:buSzPts val="1300"/>
              <a:buFont typeface="Arial"/>
              <a:buChar char="●"/>
            </a:pPr>
            <a:r>
              <a:rPr lang="en" b="1">
                <a:solidFill>
                  <a:schemeClr val="dk2"/>
                </a:solidFill>
                <a:latin typeface="Times New Roman"/>
                <a:ea typeface="Times New Roman"/>
                <a:cs typeface="Times New Roman"/>
                <a:sym typeface="Times New Roman"/>
              </a:rPr>
              <a:t>Binning for Analysis</a:t>
            </a:r>
            <a:r>
              <a:rPr lang="en">
                <a:solidFill>
                  <a:schemeClr val="dk2"/>
                </a:solidFill>
                <a:latin typeface="Times New Roman"/>
                <a:ea typeface="Times New Roman"/>
                <a:cs typeface="Times New Roman"/>
                <a:sym typeface="Times New Roman"/>
              </a:rPr>
              <a:t>:</a:t>
            </a:r>
            <a:endParaRPr>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It is segmented into 90-day intervals around the cutoff.</a:t>
            </a:r>
            <a:endParaRPr sz="1300">
              <a:solidFill>
                <a:schemeClr val="dk2"/>
              </a:solidFill>
              <a:latin typeface="Times New Roman"/>
              <a:ea typeface="Times New Roman"/>
              <a:cs typeface="Times New Roman"/>
              <a:sym typeface="Times New Roman"/>
            </a:endParaRPr>
          </a:p>
          <a:p>
            <a:pPr marL="914400" lvl="1" indent="-311150" algn="l" rtl="0">
              <a:spcBef>
                <a:spcPts val="0"/>
              </a:spcBef>
              <a:spcAft>
                <a:spcPts val="0"/>
              </a:spcAft>
              <a:buClr>
                <a:schemeClr val="dk2"/>
              </a:buClr>
              <a:buSzPts val="1300"/>
              <a:buFont typeface="Times New Roman"/>
              <a:buChar char="●"/>
            </a:pPr>
            <a:r>
              <a:rPr lang="en" sz="1300">
                <a:solidFill>
                  <a:schemeClr val="dk2"/>
                </a:solidFill>
                <a:latin typeface="Times New Roman"/>
                <a:ea typeface="Times New Roman"/>
                <a:cs typeface="Times New Roman"/>
                <a:sym typeface="Times New Roman"/>
              </a:rPr>
              <a:t>Enhances analysis precision and handles data granularity.</a:t>
            </a:r>
            <a:endParaRPr sz="1300" b="1">
              <a:solidFill>
                <a:schemeClr val="dk2"/>
              </a:solidFill>
              <a:latin typeface="Times New Roman"/>
              <a:ea typeface="Times New Roman"/>
              <a:cs typeface="Times New Roman"/>
              <a:sym typeface="Times New Roman"/>
            </a:endParaRPr>
          </a:p>
          <a:p>
            <a:pPr marL="0" lvl="0" indent="0" algn="l" rtl="0">
              <a:spcBef>
                <a:spcPts val="1200"/>
              </a:spcBef>
              <a:spcAft>
                <a:spcPts val="1200"/>
              </a:spcAft>
              <a:buNone/>
            </a:pPr>
            <a:endParaRPr sz="1100">
              <a:solidFill>
                <a:schemeClr val="dk2"/>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8"/>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Stage </a:t>
            </a:r>
            <a:endParaRPr/>
          </a:p>
        </p:txBody>
      </p:sp>
      <p:sp>
        <p:nvSpPr>
          <p:cNvPr id="121" name="Google Shape;121;p18"/>
          <p:cNvSpPr txBox="1">
            <a:spLocks noGrp="1"/>
          </p:cNvSpPr>
          <p:nvPr>
            <p:ph type="body" idx="1"/>
          </p:nvPr>
        </p:nvSpPr>
        <p:spPr>
          <a:xfrm>
            <a:off x="277000" y="1909225"/>
            <a:ext cx="8688300" cy="2198400"/>
          </a:xfrm>
          <a:prstGeom prst="rect">
            <a:avLst/>
          </a:prstGeom>
        </p:spPr>
        <p:txBody>
          <a:bodyPr spcFirstLastPara="1" wrap="square" lIns="91425" tIns="91425" rIns="91425" bIns="91425" anchor="t" anchorCtr="0">
            <a:noAutofit/>
          </a:bodyPr>
          <a:lstStyle/>
          <a:p>
            <a:pPr marL="0" lvl="0" indent="0" algn="l" rtl="0">
              <a:spcBef>
                <a:spcPts val="1200"/>
              </a:spcBef>
              <a:spcAft>
                <a:spcPts val="0"/>
              </a:spcAft>
              <a:buNone/>
            </a:pPr>
            <a:r>
              <a:rPr lang="en" sz="1400" b="1">
                <a:solidFill>
                  <a:srgbClr val="000000"/>
                </a:solidFill>
                <a:latin typeface="Times New Roman"/>
                <a:ea typeface="Times New Roman"/>
                <a:cs typeface="Times New Roman"/>
                <a:sym typeface="Times New Roman"/>
              </a:rPr>
              <a:t>First Stage Analysis:</a:t>
            </a: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OLS Specification</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0"/>
              </a:spcAft>
              <a:buNone/>
            </a:pPr>
            <a:endParaRPr sz="1400" b="1">
              <a:solidFill>
                <a:srgbClr val="000000"/>
              </a:solidFill>
              <a:latin typeface="Times New Roman"/>
              <a:ea typeface="Times New Roman"/>
              <a:cs typeface="Times New Roman"/>
              <a:sym typeface="Times New Roman"/>
            </a:endParaRPr>
          </a:p>
          <a:p>
            <a:pPr marL="457200" lvl="0" indent="-317500" algn="l" rtl="0">
              <a:spcBef>
                <a:spcPts val="120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Regression Results</a:t>
            </a:r>
            <a:r>
              <a:rPr lang="en" sz="1400">
                <a:solidFill>
                  <a:srgbClr val="000000"/>
                </a:solidFill>
                <a:latin typeface="Times New Roman"/>
                <a:ea typeface="Times New Roman"/>
                <a:cs typeface="Times New Roman"/>
                <a:sym typeface="Times New Roman"/>
              </a:rPr>
              <a:t>:</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Findings</a:t>
            </a:r>
            <a:r>
              <a:rPr lang="en" sz="1400">
                <a:solidFill>
                  <a:srgbClr val="000000"/>
                </a:solidFill>
                <a:latin typeface="Times New Roman"/>
                <a:ea typeface="Times New Roman"/>
                <a:cs typeface="Times New Roman"/>
                <a:sym typeface="Times New Roman"/>
              </a:rPr>
              <a:t>: Students that were subject to the policy were 13.1% more likely to leave school at age 16 or later (p &lt; 0.001).</a:t>
            </a:r>
            <a:endParaRPr sz="1400">
              <a:solidFill>
                <a:srgbClr val="000000"/>
              </a:solidFill>
              <a:latin typeface="Times New Roman"/>
              <a:ea typeface="Times New Roman"/>
              <a:cs typeface="Times New Roman"/>
              <a:sym typeface="Times New Roman"/>
            </a:endParaRPr>
          </a:p>
          <a:p>
            <a:pPr marL="914400" lvl="1" indent="-317500" algn="l" rtl="0">
              <a:spcBef>
                <a:spcPts val="0"/>
              </a:spcBef>
              <a:spcAft>
                <a:spcPts val="0"/>
              </a:spcAft>
              <a:buClr>
                <a:srgbClr val="000000"/>
              </a:buClr>
              <a:buSzPts val="1400"/>
              <a:buFont typeface="Arial"/>
              <a:buChar char="●"/>
            </a:pPr>
            <a:r>
              <a:rPr lang="en" sz="1400" b="1">
                <a:solidFill>
                  <a:srgbClr val="000000"/>
                </a:solidFill>
                <a:latin typeface="Times New Roman"/>
                <a:ea typeface="Times New Roman"/>
                <a:cs typeface="Times New Roman"/>
                <a:sym typeface="Times New Roman"/>
              </a:rPr>
              <a:t>Statistical Evidence</a:t>
            </a:r>
            <a:r>
              <a:rPr lang="en" sz="1400">
                <a:solidFill>
                  <a:srgbClr val="000000"/>
                </a:solidFill>
                <a:latin typeface="Times New Roman"/>
                <a:ea typeface="Times New Roman"/>
                <a:cs typeface="Times New Roman"/>
                <a:sym typeface="Times New Roman"/>
              </a:rPr>
              <a:t>: T-statistic on the policy indicator is 71.03, indicating a robust first-stage relationship.</a:t>
            </a:r>
            <a:endParaRPr sz="1400">
              <a:solidFill>
                <a:srgbClr val="000000"/>
              </a:solidFill>
              <a:latin typeface="Times New Roman"/>
              <a:ea typeface="Times New Roman"/>
              <a:cs typeface="Times New Roman"/>
              <a:sym typeface="Times New Roman"/>
            </a:endParaRPr>
          </a:p>
          <a:p>
            <a:pPr marL="0" lvl="0" indent="0" algn="l" rtl="0">
              <a:spcBef>
                <a:spcPts val="1200"/>
              </a:spcBef>
              <a:spcAft>
                <a:spcPts val="1200"/>
              </a:spcAft>
              <a:buNone/>
            </a:pPr>
            <a:endParaRPr sz="1100">
              <a:latin typeface="Times New Roman"/>
              <a:ea typeface="Times New Roman"/>
              <a:cs typeface="Times New Roman"/>
              <a:sym typeface="Times New Roman"/>
            </a:endParaRPr>
          </a:p>
        </p:txBody>
      </p:sp>
      <p:pic>
        <p:nvPicPr>
          <p:cNvPr id="122" name="Google Shape;122;p18"/>
          <p:cNvPicPr preferRelativeResize="0"/>
          <p:nvPr/>
        </p:nvPicPr>
        <p:blipFill>
          <a:blip r:embed="rId3">
            <a:alphaModFix/>
          </a:blip>
          <a:stretch>
            <a:fillRect/>
          </a:stretch>
        </p:blipFill>
        <p:spPr>
          <a:xfrm>
            <a:off x="3763325" y="1318641"/>
            <a:ext cx="4419599" cy="1095584"/>
          </a:xfrm>
          <a:prstGeom prst="rect">
            <a:avLst/>
          </a:prstGeom>
          <a:noFill/>
          <a:ln w="25400" cap="flat" cmpd="sng">
            <a:solidFill>
              <a:srgbClr val="000000"/>
            </a:solidFill>
            <a:prstDash val="solid"/>
            <a:miter lim="8000"/>
            <a:headEnd type="none" w="sm" len="sm"/>
            <a:tailEnd type="none" w="sm" len="sm"/>
          </a:ln>
        </p:spPr>
      </p:pic>
      <p:pic>
        <p:nvPicPr>
          <p:cNvPr id="123" name="Google Shape;123;p18"/>
          <p:cNvPicPr preferRelativeResize="0"/>
          <p:nvPr/>
        </p:nvPicPr>
        <p:blipFill>
          <a:blip r:embed="rId4">
            <a:alphaModFix/>
          </a:blip>
          <a:stretch>
            <a:fillRect/>
          </a:stretch>
        </p:blipFill>
        <p:spPr>
          <a:xfrm>
            <a:off x="778500" y="2661125"/>
            <a:ext cx="7987075" cy="3448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9"/>
          <p:cNvSpPr txBox="1">
            <a:spLocks noGrp="1"/>
          </p:cNvSpPr>
          <p:nvPr>
            <p:ph type="title"/>
          </p:nvPr>
        </p:nvSpPr>
        <p:spPr>
          <a:xfrm>
            <a:off x="727650" y="128290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Stage Visual Assessments</a:t>
            </a:r>
            <a:endParaRPr/>
          </a:p>
        </p:txBody>
      </p:sp>
      <p:pic>
        <p:nvPicPr>
          <p:cNvPr id="129" name="Google Shape;129;p19"/>
          <p:cNvPicPr preferRelativeResize="0"/>
          <p:nvPr/>
        </p:nvPicPr>
        <p:blipFill rotWithShape="1">
          <a:blip r:embed="rId3">
            <a:alphaModFix/>
          </a:blip>
          <a:srcRect/>
          <a:stretch/>
        </p:blipFill>
        <p:spPr>
          <a:xfrm>
            <a:off x="467150" y="2061800"/>
            <a:ext cx="3202750" cy="2297900"/>
          </a:xfrm>
          <a:prstGeom prst="rect">
            <a:avLst/>
          </a:prstGeom>
          <a:noFill/>
          <a:ln>
            <a:noFill/>
          </a:ln>
        </p:spPr>
      </p:pic>
      <p:pic>
        <p:nvPicPr>
          <p:cNvPr id="130" name="Google Shape;130;p19"/>
          <p:cNvPicPr preferRelativeResize="0"/>
          <p:nvPr/>
        </p:nvPicPr>
        <p:blipFill>
          <a:blip r:embed="rId4">
            <a:alphaModFix/>
          </a:blip>
          <a:stretch>
            <a:fillRect/>
          </a:stretch>
        </p:blipFill>
        <p:spPr>
          <a:xfrm>
            <a:off x="4957124" y="2022725"/>
            <a:ext cx="3750831" cy="2297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0"/>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Stage: Assumptions</a:t>
            </a:r>
            <a:endParaRPr/>
          </a:p>
        </p:txBody>
      </p:sp>
      <p:pic>
        <p:nvPicPr>
          <p:cNvPr id="136" name="Google Shape;136;p20"/>
          <p:cNvPicPr preferRelativeResize="0"/>
          <p:nvPr/>
        </p:nvPicPr>
        <p:blipFill>
          <a:blip r:embed="rId3">
            <a:alphaModFix/>
          </a:blip>
          <a:stretch>
            <a:fillRect/>
          </a:stretch>
        </p:blipFill>
        <p:spPr>
          <a:xfrm>
            <a:off x="818678" y="2335475"/>
            <a:ext cx="3262250" cy="2320650"/>
          </a:xfrm>
          <a:prstGeom prst="rect">
            <a:avLst/>
          </a:prstGeom>
          <a:noFill/>
          <a:ln>
            <a:noFill/>
          </a:ln>
        </p:spPr>
      </p:pic>
      <p:sp>
        <p:nvSpPr>
          <p:cNvPr id="137" name="Google Shape;137;p20"/>
          <p:cNvSpPr txBox="1"/>
          <p:nvPr/>
        </p:nvSpPr>
        <p:spPr>
          <a:xfrm>
            <a:off x="1061400" y="1901325"/>
            <a:ext cx="2321400" cy="828300"/>
          </a:xfrm>
          <a:prstGeom prst="rect">
            <a:avLst/>
          </a:prstGeom>
          <a:noFill/>
          <a:ln>
            <a:noFill/>
          </a:ln>
        </p:spPr>
        <p:txBody>
          <a:bodyPr spcFirstLastPara="1" wrap="square" lIns="91425" tIns="91425" rIns="91425" bIns="91425" anchor="t" anchorCtr="0">
            <a:noAutofit/>
          </a:bodyPr>
          <a:lstStyle/>
          <a:p>
            <a:pPr marL="457200" lvl="0" indent="-311150" algn="l" rtl="0">
              <a:spcBef>
                <a:spcPts val="0"/>
              </a:spcBef>
              <a:spcAft>
                <a:spcPts val="0"/>
              </a:spcAft>
              <a:buClr>
                <a:schemeClr val="dk2"/>
              </a:buClr>
              <a:buSzPts val="1300"/>
              <a:buFont typeface="Lato"/>
              <a:buAutoNum type="arabicParenBoth"/>
            </a:pPr>
            <a:r>
              <a:rPr lang="en" sz="1300" b="1">
                <a:solidFill>
                  <a:schemeClr val="dk2"/>
                </a:solidFill>
                <a:latin typeface="Lato"/>
                <a:ea typeface="Lato"/>
                <a:cs typeface="Lato"/>
                <a:sym typeface="Lato"/>
              </a:rPr>
              <a:t>No bunching</a:t>
            </a:r>
            <a:endParaRPr sz="1300" b="1">
              <a:solidFill>
                <a:schemeClr val="dk2"/>
              </a:solidFill>
              <a:latin typeface="Lato"/>
              <a:ea typeface="Lato"/>
              <a:cs typeface="Lato"/>
              <a:sym typeface="Lato"/>
            </a:endParaRPr>
          </a:p>
        </p:txBody>
      </p:sp>
      <p:sp>
        <p:nvSpPr>
          <p:cNvPr id="138" name="Google Shape;138;p20"/>
          <p:cNvSpPr txBox="1"/>
          <p:nvPr/>
        </p:nvSpPr>
        <p:spPr>
          <a:xfrm>
            <a:off x="4317075" y="1901325"/>
            <a:ext cx="4507800" cy="828300"/>
          </a:xfrm>
          <a:prstGeom prst="rect">
            <a:avLst/>
          </a:prstGeom>
          <a:noFill/>
          <a:ln>
            <a:noFill/>
          </a:ln>
        </p:spPr>
        <p:txBody>
          <a:bodyPr spcFirstLastPara="1" wrap="square" lIns="91425" tIns="91425" rIns="91425" bIns="91425" anchor="t" anchorCtr="0">
            <a:noAutofit/>
          </a:bodyPr>
          <a:lstStyle/>
          <a:p>
            <a:pPr marL="457200" lvl="0" indent="0" algn="l" rtl="0">
              <a:spcBef>
                <a:spcPts val="0"/>
              </a:spcBef>
              <a:spcAft>
                <a:spcPts val="0"/>
              </a:spcAft>
              <a:buNone/>
            </a:pPr>
            <a:r>
              <a:rPr lang="en" sz="1300" b="1">
                <a:solidFill>
                  <a:schemeClr val="dk2"/>
                </a:solidFill>
                <a:latin typeface="Lato"/>
                <a:ea typeface="Lato"/>
                <a:cs typeface="Lato"/>
                <a:sym typeface="Lato"/>
              </a:rPr>
              <a:t>(2) No other discontinuous changes at the cutoff</a:t>
            </a:r>
            <a:endParaRPr sz="1300" b="1">
              <a:solidFill>
                <a:schemeClr val="dk2"/>
              </a:solidFill>
              <a:latin typeface="Lato"/>
              <a:ea typeface="Lato"/>
              <a:cs typeface="Lato"/>
              <a:sym typeface="Lato"/>
            </a:endParaRPr>
          </a:p>
          <a:p>
            <a:pPr marL="457200" lvl="0" indent="0" algn="l" rtl="0">
              <a:spcBef>
                <a:spcPts val="0"/>
              </a:spcBef>
              <a:spcAft>
                <a:spcPts val="0"/>
              </a:spcAft>
              <a:buNone/>
            </a:pPr>
            <a:endParaRPr sz="1300" b="1">
              <a:solidFill>
                <a:schemeClr val="dk2"/>
              </a:solidFill>
              <a:latin typeface="Lato"/>
              <a:ea typeface="Lato"/>
              <a:cs typeface="Lato"/>
              <a:sym typeface="Lato"/>
            </a:endParaRPr>
          </a:p>
          <a:p>
            <a:pPr marL="457200" lvl="0" indent="0" algn="l" rtl="0">
              <a:spcBef>
                <a:spcPts val="0"/>
              </a:spcBef>
              <a:spcAft>
                <a:spcPts val="0"/>
              </a:spcAft>
              <a:buNone/>
            </a:pPr>
            <a:r>
              <a:rPr lang="en" sz="1300" b="1" i="1">
                <a:solidFill>
                  <a:schemeClr val="dk2"/>
                </a:solidFill>
                <a:latin typeface="Lato"/>
                <a:ea typeface="Lato"/>
                <a:cs typeface="Lato"/>
                <a:sym typeface="Lato"/>
              </a:rPr>
              <a:t>No covariates in our analysis</a:t>
            </a:r>
            <a:endParaRPr sz="1300" b="1" i="1">
              <a:solidFill>
                <a:schemeClr val="dk2"/>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1"/>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First Stage: Permutation Test </a:t>
            </a:r>
            <a:endParaRPr/>
          </a:p>
        </p:txBody>
      </p:sp>
      <p:pic>
        <p:nvPicPr>
          <p:cNvPr id="144" name="Google Shape;144;p21" title="Figure 4"/>
          <p:cNvPicPr preferRelativeResize="0"/>
          <p:nvPr/>
        </p:nvPicPr>
        <p:blipFill>
          <a:blip r:embed="rId3">
            <a:alphaModFix/>
          </a:blip>
          <a:stretch>
            <a:fillRect/>
          </a:stretch>
        </p:blipFill>
        <p:spPr>
          <a:xfrm>
            <a:off x="2472837" y="1951000"/>
            <a:ext cx="4198325" cy="2990425"/>
          </a:xfrm>
          <a:prstGeom prst="rect">
            <a:avLst/>
          </a:prstGeom>
          <a:noFill/>
          <a:ln>
            <a:noFill/>
          </a:ln>
        </p:spPr>
      </p:pic>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2370</Words>
  <Application>Microsoft Macintosh PowerPoint</Application>
  <PresentationFormat>On-screen Show (16:9)</PresentationFormat>
  <Paragraphs>149</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Lato</vt:lpstr>
      <vt:lpstr>Arial</vt:lpstr>
      <vt:lpstr>Raleway</vt:lpstr>
      <vt:lpstr>Times New Roman</vt:lpstr>
      <vt:lpstr>Streamline</vt:lpstr>
      <vt:lpstr>Impact of Compulsory Schooling on Socioeconomic Outcomes  An Analysis Using Regression Discontinuity Design </vt:lpstr>
      <vt:lpstr>Introduction </vt:lpstr>
      <vt:lpstr>Introduction (continued)</vt:lpstr>
      <vt:lpstr>Research Design</vt:lpstr>
      <vt:lpstr>Research Design (continued)</vt:lpstr>
      <vt:lpstr>First Stage </vt:lpstr>
      <vt:lpstr>First Stage Visual Assessments</vt:lpstr>
      <vt:lpstr>First Stage: Assumptions</vt:lpstr>
      <vt:lpstr>First Stage: Permutation Test </vt:lpstr>
      <vt:lpstr>Years of Schooling </vt:lpstr>
      <vt:lpstr>Earnings </vt:lpstr>
      <vt:lpstr>Earnings </vt:lpstr>
      <vt:lpstr>Marital Status</vt:lpstr>
      <vt:lpstr>Marital Status</vt:lpstr>
      <vt:lpstr>Children</vt:lpstr>
      <vt:lpstr>Children</vt:lpstr>
      <vt:lpstr>Permutation Test</vt:lpstr>
      <vt:lpstr>Permutation Test</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Jia, Jasmine</cp:lastModifiedBy>
  <cp:revision>1</cp:revision>
  <dcterms:modified xsi:type="dcterms:W3CDTF">2025-01-30T19:37:02Z</dcterms:modified>
</cp:coreProperties>
</file>