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65" r:id="rId5"/>
    <p:sldId id="266" r:id="rId6"/>
    <p:sldId id="267" r:id="rId7"/>
    <p:sldId id="272" r:id="rId8"/>
    <p:sldId id="268" r:id="rId9"/>
    <p:sldId id="270" r:id="rId10"/>
    <p:sldId id="273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1"/>
    <p:restoredTop sz="95909"/>
  </p:normalViewPr>
  <p:slideViewPr>
    <p:cSldViewPr snapToGrid="0" snapToObjects="1" showGuides="1">
      <p:cViewPr varScale="1">
        <p:scale>
          <a:sx n="114" d="100"/>
          <a:sy n="114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ito logo">
            <a:extLst>
              <a:ext uri="{FF2B5EF4-FFF2-40B4-BE49-F238E27FC236}">
                <a16:creationId xmlns:a16="http://schemas.microsoft.com/office/drawing/2014/main" id="{61C1301B-AB19-6E4A-AA91-96F7EB49F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921" y="5744944"/>
            <a:ext cx="1195080" cy="76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663164" y="1466963"/>
            <a:ext cx="8637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882EA9-555F-FE43-97A6-D230EE613BC1}"/>
              </a:ext>
            </a:extLst>
          </p:cNvPr>
          <p:cNvSpPr/>
          <p:nvPr userDrawn="1"/>
        </p:nvSpPr>
        <p:spPr>
          <a:xfrm>
            <a:off x="-11576" y="6539696"/>
            <a:ext cx="12203575" cy="318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06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7E4D7EE-4BF6-7149-940C-5B9A6B87ACD1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82F28B88-F0E9-AB43-98BF-11EF235324C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85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7E4D7EE-4BF6-7149-940C-5B9A6B87ACD1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82F28B88-F0E9-AB43-98BF-11EF235324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2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958596" y="1516888"/>
            <a:ext cx="96075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BE5676-A362-5C46-A31A-B591BA8D736D}"/>
              </a:ext>
            </a:extLst>
          </p:cNvPr>
          <p:cNvSpPr/>
          <p:nvPr userDrawn="1"/>
        </p:nvSpPr>
        <p:spPr>
          <a:xfrm>
            <a:off x="-11576" y="6558945"/>
            <a:ext cx="12203575" cy="318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8EF03-7782-0347-B471-8C1892B08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78949" y="5755370"/>
            <a:ext cx="1193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7E4D7EE-4BF6-7149-940C-5B9A6B87ACD1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82F28B88-F0E9-AB43-98BF-11EF235324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54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7E4D7EE-4BF6-7149-940C-5B9A6B87ACD1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82F28B88-F0E9-AB43-98BF-11EF235324C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7E4D7EE-4BF6-7149-940C-5B9A6B87ACD1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82F28B88-F0E9-AB43-98BF-11EF235324C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5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7E4D7EE-4BF6-7149-940C-5B9A6B87ACD1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82F28B88-F0E9-AB43-98BF-11EF235324C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4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7E4D7EE-4BF6-7149-940C-5B9A6B87ACD1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82F28B88-F0E9-AB43-98BF-11EF2353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9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7E4D7EE-4BF6-7149-940C-5B9A6B87ACD1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82F28B88-F0E9-AB43-98BF-11EF235324C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8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7E4D7EE-4BF6-7149-940C-5B9A6B87ACD1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82F28B88-F0E9-AB43-98BF-11EF235324C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7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/>
          <p:cNvCxnSpPr/>
          <p:nvPr/>
        </p:nvCxnSpPr>
        <p:spPr>
          <a:xfrm>
            <a:off x="821802" y="685800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32386D-C1F2-4744-9430-795583F91EE0}"/>
              </a:ext>
            </a:extLst>
          </p:cNvPr>
          <p:cNvCxnSpPr/>
          <p:nvPr userDrawn="1"/>
        </p:nvCxnSpPr>
        <p:spPr>
          <a:xfrm>
            <a:off x="1777464" y="3540117"/>
            <a:ext cx="8637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56116AF-81AF-0545-87D5-813AED5E697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728098" y="125904"/>
            <a:ext cx="2921000" cy="2209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1E9806-F148-544C-BFBD-7A8BA08E8A4A}"/>
              </a:ext>
            </a:extLst>
          </p:cNvPr>
          <p:cNvSpPr/>
          <p:nvPr userDrawn="1"/>
        </p:nvSpPr>
        <p:spPr>
          <a:xfrm>
            <a:off x="-11576" y="6539696"/>
            <a:ext cx="12203575" cy="318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1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hyperlink" Target="https://youtu.be/ms2W7HdwB4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smineo1.github.io/index.html" TargetMode="External"/><Relationship Id="rId5" Type="http://schemas.openxmlformats.org/officeDocument/2006/relationships/hyperlink" Target="https://github.com/jasmineo1/CaseStudy2DDS.git" TargetMode="External"/><Relationship Id="rId4" Type="http://schemas.openxmlformats.org/officeDocument/2006/relationships/hyperlink" Target="mailto:jasmineo@smu.ed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000logos.net/frito-lay-log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FE6B6-7F9C-1D48-94E7-4485268B86C2}"/>
              </a:ext>
            </a:extLst>
          </p:cNvPr>
          <p:cNvSpPr txBox="1"/>
          <p:nvPr/>
        </p:nvSpPr>
        <p:spPr>
          <a:xfrm>
            <a:off x="1376738" y="2598138"/>
            <a:ext cx="970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HR ATTRITION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6F067-8223-3B40-9F30-7B9570040514}"/>
              </a:ext>
            </a:extLst>
          </p:cNvPr>
          <p:cNvSpPr txBox="1"/>
          <p:nvPr/>
        </p:nvSpPr>
        <p:spPr>
          <a:xfrm>
            <a:off x="1694238" y="3733637"/>
            <a:ext cx="798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FINDINGS AND RECOMMENDATIONS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ANALYSIS AND PRESENTATION BY: JASMINE O’NEAL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B2E2D-8D63-C248-9BBC-98CE0FCDAC01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62DC07A7-56F7-0D45-BE94-6FBB226CE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DEDCE4-63BC-C944-B5A7-9D665207BA34}"/>
              </a:ext>
            </a:extLst>
          </p:cNvPr>
          <p:cNvSpPr txBox="1"/>
          <p:nvPr/>
        </p:nvSpPr>
        <p:spPr>
          <a:xfrm>
            <a:off x="11708112" y="65281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753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3F97E-F33B-9043-A126-46D8EA75E9E9}"/>
              </a:ext>
            </a:extLst>
          </p:cNvPr>
          <p:cNvSpPr txBox="1"/>
          <p:nvPr/>
        </p:nvSpPr>
        <p:spPr>
          <a:xfrm>
            <a:off x="11652248" y="65789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5" name="Graphic 4" descr="Badge Tm outline">
            <a:extLst>
              <a:ext uri="{FF2B5EF4-FFF2-40B4-BE49-F238E27FC236}">
                <a16:creationId xmlns:a16="http://schemas.microsoft.com/office/drawing/2014/main" id="{BCD54E0F-8B68-AF41-8A41-EFD1A8BB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37" y="6246673"/>
            <a:ext cx="201770" cy="20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5299-9E53-1D40-ABE8-CC644C3B32AB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8CB5E87B-6B00-2643-9582-196FE51A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11A51-FB95-7848-B5D3-4E31A71EC34B}"/>
              </a:ext>
            </a:extLst>
          </p:cNvPr>
          <p:cNvSpPr txBox="1"/>
          <p:nvPr/>
        </p:nvSpPr>
        <p:spPr>
          <a:xfrm>
            <a:off x="844552" y="650857"/>
            <a:ext cx="9937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72F143-8570-F740-963A-93C6B4D48B6F}"/>
              </a:ext>
            </a:extLst>
          </p:cNvPr>
          <p:cNvSpPr txBox="1">
            <a:spLocks/>
          </p:cNvSpPr>
          <p:nvPr/>
        </p:nvSpPr>
        <p:spPr>
          <a:xfrm>
            <a:off x="819152" y="1670832"/>
            <a:ext cx="10229848" cy="4223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Should offer flexible work options for employees that left due to business travel or overtime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Since younger employees are more likely to leave early in their career for other opportunities or better compensation, should offer higher salaries in entry level roles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Should assess job satisfaction of department/roles in more detail to understand if conditions or performance expectations can be improved to lesson attrition</a:t>
            </a:r>
          </a:p>
        </p:txBody>
      </p:sp>
    </p:spTree>
    <p:extLst>
      <p:ext uri="{BB962C8B-B14F-4D97-AF65-F5344CB8AC3E}">
        <p14:creationId xmlns:p14="http://schemas.microsoft.com/office/powerpoint/2010/main" val="288741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3F97E-F33B-9043-A126-46D8EA75E9E9}"/>
              </a:ext>
            </a:extLst>
          </p:cNvPr>
          <p:cNvSpPr txBox="1"/>
          <p:nvPr/>
        </p:nvSpPr>
        <p:spPr>
          <a:xfrm>
            <a:off x="11652248" y="65789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" name="Graphic 4" descr="Badge Tm outline">
            <a:extLst>
              <a:ext uri="{FF2B5EF4-FFF2-40B4-BE49-F238E27FC236}">
                <a16:creationId xmlns:a16="http://schemas.microsoft.com/office/drawing/2014/main" id="{BCD54E0F-8B68-AF41-8A41-EFD1A8BB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37" y="6246673"/>
            <a:ext cx="201770" cy="20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5299-9E53-1D40-ABE8-CC644C3B32AB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8CB5E87B-6B00-2643-9582-196FE51A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EED69-C0B9-0342-A798-810C893BF60F}"/>
              </a:ext>
            </a:extLst>
          </p:cNvPr>
          <p:cNvSpPr txBox="1"/>
          <p:nvPr/>
        </p:nvSpPr>
        <p:spPr>
          <a:xfrm>
            <a:off x="844552" y="650857"/>
            <a:ext cx="850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8E6026-F1E3-964B-80F8-C8EA2A190896}"/>
              </a:ext>
            </a:extLst>
          </p:cNvPr>
          <p:cNvSpPr txBox="1">
            <a:spLocks/>
          </p:cNvSpPr>
          <p:nvPr/>
        </p:nvSpPr>
        <p:spPr>
          <a:xfrm>
            <a:off x="844552" y="1781501"/>
            <a:ext cx="9927526" cy="4425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Additional questions can be directed towards: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jasmineo@smu.edu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Documentation: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https://github.com/jasmineo1/CaseStudy2DDS.git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Site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https://jasmineo1.github.io/index.html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YouTube Presentation: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https://youtu.be/ms2W7HdwB4o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5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3F97E-F33B-9043-A126-46D8EA75E9E9}"/>
              </a:ext>
            </a:extLst>
          </p:cNvPr>
          <p:cNvSpPr txBox="1"/>
          <p:nvPr/>
        </p:nvSpPr>
        <p:spPr>
          <a:xfrm>
            <a:off x="11652248" y="65789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5" name="Graphic 4" descr="Badge Tm outline">
            <a:extLst>
              <a:ext uri="{FF2B5EF4-FFF2-40B4-BE49-F238E27FC236}">
                <a16:creationId xmlns:a16="http://schemas.microsoft.com/office/drawing/2014/main" id="{BCD54E0F-8B68-AF41-8A41-EFD1A8BB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37" y="6246673"/>
            <a:ext cx="201770" cy="20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5299-9E53-1D40-ABE8-CC644C3B32AB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8CB5E87B-6B00-2643-9582-196FE51A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EED69-C0B9-0342-A798-810C893BF60F}"/>
              </a:ext>
            </a:extLst>
          </p:cNvPr>
          <p:cNvSpPr txBox="1"/>
          <p:nvPr/>
        </p:nvSpPr>
        <p:spPr>
          <a:xfrm>
            <a:off x="844552" y="650857"/>
            <a:ext cx="850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BF4F12-CEEE-384B-90BB-42920D4C0D77}"/>
              </a:ext>
            </a:extLst>
          </p:cNvPr>
          <p:cNvSpPr txBox="1">
            <a:spLocks/>
          </p:cNvSpPr>
          <p:nvPr/>
        </p:nvSpPr>
        <p:spPr>
          <a:xfrm>
            <a:off x="844552" y="1781501"/>
            <a:ext cx="10058400" cy="3760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Logo: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https://1000logos.net/frito-lay-logo/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3F97E-F33B-9043-A126-46D8EA75E9E9}"/>
              </a:ext>
            </a:extLst>
          </p:cNvPr>
          <p:cNvSpPr txBox="1"/>
          <p:nvPr/>
        </p:nvSpPr>
        <p:spPr>
          <a:xfrm>
            <a:off x="11652248" y="65789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Graphic 4" descr="Badge Tm outline">
            <a:extLst>
              <a:ext uri="{FF2B5EF4-FFF2-40B4-BE49-F238E27FC236}">
                <a16:creationId xmlns:a16="http://schemas.microsoft.com/office/drawing/2014/main" id="{BCD54E0F-8B68-AF41-8A41-EFD1A8BB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37" y="6246673"/>
            <a:ext cx="201770" cy="20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5299-9E53-1D40-ABE8-CC644C3B32AB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8CB5E87B-6B00-2643-9582-196FE51A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0FC884-A06E-A343-AE55-93C3D23CA4F6}"/>
              </a:ext>
            </a:extLst>
          </p:cNvPr>
          <p:cNvSpPr txBox="1"/>
          <p:nvPr/>
        </p:nvSpPr>
        <p:spPr>
          <a:xfrm>
            <a:off x="844552" y="650857"/>
            <a:ext cx="850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Data Disclaimer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0D728E-608A-4C4B-80CF-EB85616E1D2B}"/>
              </a:ext>
            </a:extLst>
          </p:cNvPr>
          <p:cNvSpPr txBox="1">
            <a:spLocks/>
          </p:cNvSpPr>
          <p:nvPr/>
        </p:nvSpPr>
        <p:spPr>
          <a:xfrm>
            <a:off x="844552" y="1577807"/>
            <a:ext cx="10807696" cy="4629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Employee attrition breakdown imbalanced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84% compared to Yes at 16%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Options considered on how to handle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Remove No’s to make analysis balanced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Perform analysis as-is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Up-sampling for classification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750A53-C4B7-D04C-B3BF-C7CEA647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55" y="1577807"/>
            <a:ext cx="4507602" cy="41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3F97E-F33B-9043-A126-46D8EA75E9E9}"/>
              </a:ext>
            </a:extLst>
          </p:cNvPr>
          <p:cNvSpPr txBox="1"/>
          <p:nvPr/>
        </p:nvSpPr>
        <p:spPr>
          <a:xfrm>
            <a:off x="11652248" y="65789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Graphic 4" descr="Badge Tm outline">
            <a:extLst>
              <a:ext uri="{FF2B5EF4-FFF2-40B4-BE49-F238E27FC236}">
                <a16:creationId xmlns:a16="http://schemas.microsoft.com/office/drawing/2014/main" id="{BCD54E0F-8B68-AF41-8A41-EFD1A8BB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37" y="6246673"/>
            <a:ext cx="201770" cy="20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5299-9E53-1D40-ABE8-CC644C3B32AB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8CB5E87B-6B00-2643-9582-196FE51A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11A51-FB95-7848-B5D3-4E31A71EC34B}"/>
              </a:ext>
            </a:extLst>
          </p:cNvPr>
          <p:cNvSpPr txBox="1"/>
          <p:nvPr/>
        </p:nvSpPr>
        <p:spPr>
          <a:xfrm>
            <a:off x="844552" y="650857"/>
            <a:ext cx="850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Turnover: Work/Life Balance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403383-5DE1-A041-9229-339F27C77AA4}"/>
              </a:ext>
            </a:extLst>
          </p:cNvPr>
          <p:cNvSpPr txBox="1">
            <a:spLocks/>
          </p:cNvSpPr>
          <p:nvPr/>
        </p:nvSpPr>
        <p:spPr>
          <a:xfrm>
            <a:off x="717552" y="1681665"/>
            <a:ext cx="10229848" cy="4223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Employees that travel frequently had a higher attrition rate at 22% 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compared to those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that didn’t travel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Employees that travel rarely had the second highest attrition rate at 15%</a:t>
            </a: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EA46C9-4E13-5040-9B90-635841659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596" y="2823419"/>
            <a:ext cx="4258087" cy="37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3F97E-F33B-9043-A126-46D8EA75E9E9}"/>
              </a:ext>
            </a:extLst>
          </p:cNvPr>
          <p:cNvSpPr txBox="1"/>
          <p:nvPr/>
        </p:nvSpPr>
        <p:spPr>
          <a:xfrm>
            <a:off x="11652248" y="65789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5" name="Graphic 4" descr="Badge Tm outline">
            <a:extLst>
              <a:ext uri="{FF2B5EF4-FFF2-40B4-BE49-F238E27FC236}">
                <a16:creationId xmlns:a16="http://schemas.microsoft.com/office/drawing/2014/main" id="{BCD54E0F-8B68-AF41-8A41-EFD1A8BB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37" y="6246673"/>
            <a:ext cx="201770" cy="20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5299-9E53-1D40-ABE8-CC644C3B32AB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8CB5E87B-6B00-2643-9582-196FE51A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11A51-FB95-7848-B5D3-4E31A71EC34B}"/>
              </a:ext>
            </a:extLst>
          </p:cNvPr>
          <p:cNvSpPr txBox="1"/>
          <p:nvPr/>
        </p:nvSpPr>
        <p:spPr>
          <a:xfrm>
            <a:off x="844552" y="650857"/>
            <a:ext cx="850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Turnover: Work/Life Balance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2F9F95-8793-ED47-BBF3-81BCF6512BD1}"/>
              </a:ext>
            </a:extLst>
          </p:cNvPr>
          <p:cNvSpPr txBox="1">
            <a:spLocks/>
          </p:cNvSpPr>
          <p:nvPr/>
        </p:nvSpPr>
        <p:spPr>
          <a:xfrm>
            <a:off x="819152" y="1670832"/>
            <a:ext cx="10229848" cy="4223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Employees that worked overtime had a higher rate of attrition at 32% compared to those that didn’t work overtime at 10%</a:t>
            </a: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508B03-D83D-2148-ADDE-DF9715DD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0" y="2215343"/>
            <a:ext cx="4231222" cy="36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2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3F97E-F33B-9043-A126-46D8EA75E9E9}"/>
              </a:ext>
            </a:extLst>
          </p:cNvPr>
          <p:cNvSpPr txBox="1"/>
          <p:nvPr/>
        </p:nvSpPr>
        <p:spPr>
          <a:xfrm>
            <a:off x="11652248" y="65789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5" name="Graphic 4" descr="Badge Tm outline">
            <a:extLst>
              <a:ext uri="{FF2B5EF4-FFF2-40B4-BE49-F238E27FC236}">
                <a16:creationId xmlns:a16="http://schemas.microsoft.com/office/drawing/2014/main" id="{BCD54E0F-8B68-AF41-8A41-EFD1A8BB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37" y="6246673"/>
            <a:ext cx="201770" cy="20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5299-9E53-1D40-ABE8-CC644C3B32AB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8CB5E87B-6B00-2643-9582-196FE51A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11A51-FB95-7848-B5D3-4E31A71EC34B}"/>
              </a:ext>
            </a:extLst>
          </p:cNvPr>
          <p:cNvSpPr txBox="1"/>
          <p:nvPr/>
        </p:nvSpPr>
        <p:spPr>
          <a:xfrm>
            <a:off x="844552" y="650857"/>
            <a:ext cx="850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Turnover: Compensation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72F143-8570-F740-963A-93C6B4D48B6F}"/>
              </a:ext>
            </a:extLst>
          </p:cNvPr>
          <p:cNvSpPr txBox="1">
            <a:spLocks/>
          </p:cNvSpPr>
          <p:nvPr/>
        </p:nvSpPr>
        <p:spPr>
          <a:xfrm>
            <a:off x="819152" y="1670832"/>
            <a:ext cx="10229848" cy="4223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Monthly Income varies among different job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Could these discrepancies lead to attrition as employees pursue higher compensation?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CB68F-20DC-8D43-B1C6-C5075EB10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99" y="2590282"/>
            <a:ext cx="4495802" cy="391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3F97E-F33B-9043-A126-46D8EA75E9E9}"/>
              </a:ext>
            </a:extLst>
          </p:cNvPr>
          <p:cNvSpPr txBox="1"/>
          <p:nvPr/>
        </p:nvSpPr>
        <p:spPr>
          <a:xfrm>
            <a:off x="11652248" y="65789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5" name="Graphic 4" descr="Badge Tm outline">
            <a:extLst>
              <a:ext uri="{FF2B5EF4-FFF2-40B4-BE49-F238E27FC236}">
                <a16:creationId xmlns:a16="http://schemas.microsoft.com/office/drawing/2014/main" id="{BCD54E0F-8B68-AF41-8A41-EFD1A8BB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37" y="6246673"/>
            <a:ext cx="201770" cy="20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5299-9E53-1D40-ABE8-CC644C3B32AB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8CB5E87B-6B00-2643-9582-196FE51A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11A51-FB95-7848-B5D3-4E31A71EC34B}"/>
              </a:ext>
            </a:extLst>
          </p:cNvPr>
          <p:cNvSpPr txBox="1"/>
          <p:nvPr/>
        </p:nvSpPr>
        <p:spPr>
          <a:xfrm>
            <a:off x="844552" y="650857"/>
            <a:ext cx="850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Turnover: Compensation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72F143-8570-F740-963A-93C6B4D48B6F}"/>
              </a:ext>
            </a:extLst>
          </p:cNvPr>
          <p:cNvSpPr txBox="1">
            <a:spLocks/>
          </p:cNvSpPr>
          <p:nvPr/>
        </p:nvSpPr>
        <p:spPr>
          <a:xfrm>
            <a:off x="819152" y="1670832"/>
            <a:ext cx="10229848" cy="4223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Employees in lower job levels experience more attrition compared those in higher job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Job level 5 has a higher attrition rate at 10% compared to Job Level 4 at 5%</a:t>
            </a:r>
          </a:p>
          <a:p>
            <a:pPr marL="0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AD13E4-5F6A-3749-81E9-D284FB0AC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088" y="2455672"/>
            <a:ext cx="4337824" cy="39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5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3F97E-F33B-9043-A126-46D8EA75E9E9}"/>
              </a:ext>
            </a:extLst>
          </p:cNvPr>
          <p:cNvSpPr txBox="1"/>
          <p:nvPr/>
        </p:nvSpPr>
        <p:spPr>
          <a:xfrm>
            <a:off x="11652248" y="65789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5" name="Graphic 4" descr="Badge Tm outline">
            <a:extLst>
              <a:ext uri="{FF2B5EF4-FFF2-40B4-BE49-F238E27FC236}">
                <a16:creationId xmlns:a16="http://schemas.microsoft.com/office/drawing/2014/main" id="{BCD54E0F-8B68-AF41-8A41-EFD1A8BB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37" y="6246673"/>
            <a:ext cx="201770" cy="20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5299-9E53-1D40-ABE8-CC644C3B32AB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8CB5E87B-6B00-2643-9582-196FE51A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11A51-FB95-7848-B5D3-4E31A71EC34B}"/>
              </a:ext>
            </a:extLst>
          </p:cNvPr>
          <p:cNvSpPr txBox="1"/>
          <p:nvPr/>
        </p:nvSpPr>
        <p:spPr>
          <a:xfrm>
            <a:off x="844552" y="650857"/>
            <a:ext cx="850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Turnover: Based on Department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72F143-8570-F740-963A-93C6B4D48B6F}"/>
              </a:ext>
            </a:extLst>
          </p:cNvPr>
          <p:cNvSpPr txBox="1">
            <a:spLocks/>
          </p:cNvSpPr>
          <p:nvPr/>
        </p:nvSpPr>
        <p:spPr>
          <a:xfrm>
            <a:off x="819152" y="1670832"/>
            <a:ext cx="10229848" cy="4223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Sales department has the highest attrition rate at 21% followed by Human Resources at 17%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These departments may experience more attrition due to performance expectations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45BF8-05BB-924D-9502-903217639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6" y="2598911"/>
            <a:ext cx="4000500" cy="36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3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3F97E-F33B-9043-A126-46D8EA75E9E9}"/>
              </a:ext>
            </a:extLst>
          </p:cNvPr>
          <p:cNvSpPr txBox="1"/>
          <p:nvPr/>
        </p:nvSpPr>
        <p:spPr>
          <a:xfrm>
            <a:off x="11652248" y="65789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5" name="Graphic 4" descr="Badge Tm outline">
            <a:extLst>
              <a:ext uri="{FF2B5EF4-FFF2-40B4-BE49-F238E27FC236}">
                <a16:creationId xmlns:a16="http://schemas.microsoft.com/office/drawing/2014/main" id="{BCD54E0F-8B68-AF41-8A41-EFD1A8BB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37" y="6246673"/>
            <a:ext cx="201770" cy="20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5299-9E53-1D40-ABE8-CC644C3B32AB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8CB5E87B-6B00-2643-9582-196FE51A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11A51-FB95-7848-B5D3-4E31A71EC34B}"/>
              </a:ext>
            </a:extLst>
          </p:cNvPr>
          <p:cNvSpPr txBox="1"/>
          <p:nvPr/>
        </p:nvSpPr>
        <p:spPr>
          <a:xfrm>
            <a:off x="844552" y="650857"/>
            <a:ext cx="9937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Mean Monthly Income by Job Role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72F143-8570-F740-963A-93C6B4D48B6F}"/>
              </a:ext>
            </a:extLst>
          </p:cNvPr>
          <p:cNvSpPr txBox="1">
            <a:spLocks/>
          </p:cNvSpPr>
          <p:nvPr/>
        </p:nvSpPr>
        <p:spPr>
          <a:xfrm>
            <a:off x="819152" y="1670832"/>
            <a:ext cx="10229848" cy="4223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Employees in management roles tend to have higher income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Employees in individual contributor roles tend to have lower income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ACA24-2707-FC48-8AE7-984839836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613" y="2626063"/>
            <a:ext cx="4272926" cy="38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BDBC5D-5FB9-4E4B-901B-8CE78E42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38" y="3269406"/>
            <a:ext cx="4679061" cy="3287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C3F97E-F33B-9043-A126-46D8EA75E9E9}"/>
              </a:ext>
            </a:extLst>
          </p:cNvPr>
          <p:cNvSpPr txBox="1"/>
          <p:nvPr/>
        </p:nvSpPr>
        <p:spPr>
          <a:xfrm>
            <a:off x="11652248" y="6578995"/>
            <a:ext cx="56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5" name="Graphic 4" descr="Badge Tm outline">
            <a:extLst>
              <a:ext uri="{FF2B5EF4-FFF2-40B4-BE49-F238E27FC236}">
                <a16:creationId xmlns:a16="http://schemas.microsoft.com/office/drawing/2014/main" id="{BCD54E0F-8B68-AF41-8A41-EFD1A8BB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37" y="6246673"/>
            <a:ext cx="201770" cy="20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5299-9E53-1D40-ABE8-CC644C3B32AB}"/>
              </a:ext>
            </a:extLst>
          </p:cNvPr>
          <p:cNvSpPr txBox="1"/>
          <p:nvPr/>
        </p:nvSpPr>
        <p:spPr>
          <a:xfrm>
            <a:off x="266700" y="6589751"/>
            <a:ext cx="40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FRITO LAY       PROPERTY INFORMATION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8CB5E87B-6B00-2643-9582-196FE51AB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552" y="6528195"/>
            <a:ext cx="201770" cy="20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11A51-FB95-7848-B5D3-4E31A71EC34B}"/>
              </a:ext>
            </a:extLst>
          </p:cNvPr>
          <p:cNvSpPr txBox="1"/>
          <p:nvPr/>
        </p:nvSpPr>
        <p:spPr>
          <a:xfrm>
            <a:off x="844552" y="650857"/>
            <a:ext cx="9937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Stay or Leave?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72F143-8570-F740-963A-93C6B4D48B6F}"/>
              </a:ext>
            </a:extLst>
          </p:cNvPr>
          <p:cNvSpPr txBox="1">
            <a:spLocks/>
          </p:cNvSpPr>
          <p:nvPr/>
        </p:nvSpPr>
        <p:spPr>
          <a:xfrm>
            <a:off x="819152" y="1670832"/>
            <a:ext cx="10229848" cy="4223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Older employees more likely to have higher income and stay compared to younger employees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Younger employees more likely to leave in order to pursue higher income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Able to predict classification of attrition with 64% accuracy</a:t>
            </a:r>
          </a:p>
        </p:txBody>
      </p:sp>
    </p:spTree>
    <p:extLst>
      <p:ext uri="{BB962C8B-B14F-4D97-AF65-F5344CB8AC3E}">
        <p14:creationId xmlns:p14="http://schemas.microsoft.com/office/powerpoint/2010/main" val="2989175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C11130CD-1BF3-1249-9879-A5D6621364C1}" vid="{1AE25900-9197-5F40-BDB4-CA2BA5CF83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2479</TotalTime>
  <Words>458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Segoe UI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O'Neal</dc:creator>
  <cp:lastModifiedBy>Jasmine O'Neal</cp:lastModifiedBy>
  <cp:revision>37</cp:revision>
  <dcterms:created xsi:type="dcterms:W3CDTF">2021-11-29T22:10:32Z</dcterms:created>
  <dcterms:modified xsi:type="dcterms:W3CDTF">2021-12-04T23:44:13Z</dcterms:modified>
</cp:coreProperties>
</file>