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9" r:id="rId10"/>
    <p:sldId id="271" r:id="rId11"/>
    <p:sldId id="27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545" autoAdjust="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E1A489-2B3D-4B6A-A66A-C9946AF5F5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AAED2-989A-4AB7-9631-DC27080AC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218C5-0BB6-4995-8DAA-D346651F51C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EDD91-18DC-43E4-80BC-ACF30E70D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0DFEB-85D8-49D3-AFDB-0C97A98EB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857AB-DCFC-4D07-A4CF-DA17CB7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8B0B-D7DD-40DB-9E17-8519B83281D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7FB5D-8CA6-4FDB-92C2-8BDD2899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Montana, Dakotas, Vermont, New Hampshire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Chicago’s Goose Island and Seattle’s Elysian Brewing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9C1-A036-4E40-94B4-3B864CB5D019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Budweiser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28A6DDCC-EC52-4288-9CEC-E18391DF64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03" y="108422"/>
            <a:ext cx="4683379" cy="15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973-9597-4F43-B326-9638F0FDDA54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6F44-51A4-40B5-9813-C1FFFA4CC5A3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7B77-4C52-42B0-A867-F28C6060A529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7B6-E350-4F5B-933C-F52804DE975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BC6-5C6E-43FF-BD12-F0727C60A0D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EE3C-7E1D-41CC-A4B5-64C2ED8573E5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08A4-D485-45E6-8484-3BB1020CBAFB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D280-E3C7-4C53-95AD-8A7489109173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2869ED9-A7D8-44A5-AF1A-3CC1B99BDCB9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09996-ECD2-4766-BA45-18612FB92227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96A6A59-1624-4610-BF7E-59693CECB2E4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FCA36257-BE19-4F1E-80C2-C7BF72451B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15" y="186264"/>
            <a:ext cx="2483922" cy="8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asmineo@smu.edu" TargetMode="External"/><Relationship Id="rId2" Type="http://schemas.openxmlformats.org/officeDocument/2006/relationships/hyperlink" Target="mailto:dobbs@smu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B4LbjSFX9-A" TargetMode="External"/><Relationship Id="rId4" Type="http://schemas.openxmlformats.org/officeDocument/2006/relationships/hyperlink" Target="https://github.com/connordobbs/DDSProjectOn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tgbrewery.com/" TargetMode="External"/><Relationship Id="rId2" Type="http://schemas.openxmlformats.org/officeDocument/2006/relationships/hyperlink" Target="https://us.budweis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niaaa.nih.gov/publications/surveillance115/tab2_18.htm" TargetMode="External"/><Relationship Id="rId5" Type="http://schemas.openxmlformats.org/officeDocument/2006/relationships/hyperlink" Target="https://www.brewbound.com/news/anheuser-buschs-craft-division-bets-on-new-ipas-from-goose-island-elysian-in-2020/" TargetMode="External"/><Relationship Id="rId4" Type="http://schemas.openxmlformats.org/officeDocument/2006/relationships/hyperlink" Target="https://astoriabrewingcompan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0C03F-7C81-4A77-A898-EE857D90D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Beers and Brewery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CF56B6-66E6-4F70-8266-415614BE6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Findings and Recommendations</a:t>
            </a:r>
          </a:p>
          <a:p>
            <a:r>
              <a:rPr lang="en-US" sz="1100" dirty="0"/>
              <a:t>Presented by: Jasmine O’Neal</a:t>
            </a:r>
          </a:p>
          <a:p>
            <a:r>
              <a:rPr lang="en-US" sz="1100" dirty="0"/>
              <a:t>Analysis By: Jasmine O’Neal and Connor Dobbs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5EDE-0311-49BA-956F-DF9FE90B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</a:t>
            </a:r>
            <a:r>
              <a:rPr lang="en-US" baseline="30000"/>
              <a:t>®</a:t>
            </a:r>
            <a:r>
              <a:rPr lang="en-US"/>
              <a:t> Propriety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BA008-5CDE-4992-ABA8-6DEC1FD8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11469DD-3503-4AC2-93D0-C0EF0B4124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2646" y="3541334"/>
            <a:ext cx="4892040" cy="2734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Beer, More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Compared alcohol consumption data to beer offerings by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Found insufficient evidence of correlation between more local beer offerings and increased consumption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D5786-1CE6-45C6-B0E8-21C91F96683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35830" y="3611382"/>
            <a:ext cx="4892040" cy="27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5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Increasing local beer offerings likely won’t lead to an increase in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Instead – capture more market share by continuing to acquire local craft breweries that offer IPAs in areas that prefer more bitter beer to appeal to unique market preferences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2A9696-451D-4F03-94D1-D361C10D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43" y="3617494"/>
            <a:ext cx="4733276" cy="24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67B-70FF-4377-9081-95DAF07C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7811-B0DB-4E0D-B512-67343D86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questions can be directed towards </a:t>
            </a:r>
          </a:p>
          <a:p>
            <a:pPr lvl="1"/>
            <a:r>
              <a:rPr lang="en-US" dirty="0">
                <a:hlinkClick r:id="rId2"/>
              </a:rPr>
              <a:t>dobbs@smu.edu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jasmineo@smu.edu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Documentation:</a:t>
            </a:r>
          </a:p>
          <a:p>
            <a:pPr lvl="1"/>
            <a:r>
              <a:rPr lang="en-US" dirty="0">
                <a:hlinkClick r:id="rId4"/>
              </a:rPr>
              <a:t>https://github.com/connordobbs/DDSProjectOne</a:t>
            </a:r>
            <a:endParaRPr lang="en-US" dirty="0"/>
          </a:p>
          <a:p>
            <a:r>
              <a:rPr lang="en-US" dirty="0"/>
              <a:t>YouTube Presentation:</a:t>
            </a:r>
          </a:p>
          <a:p>
            <a:pPr lvl="1"/>
            <a:r>
              <a:rPr lang="en-US" dirty="0">
                <a:hlinkClick r:id="rId5"/>
              </a:rPr>
              <a:t>https://youtu.be/B4LbjSFX9-A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42D2-C85A-470C-A5EF-A2FBC269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81A2-6F58-460E-8B98-636C1AA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8C8-F108-4505-83F1-C524022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F6AB-5B45-4F6B-BBFE-FBD47518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Logos from: </a:t>
            </a:r>
          </a:p>
          <a:p>
            <a:pPr lvl="1"/>
            <a:r>
              <a:rPr lang="en-US" dirty="0">
                <a:hlinkClick r:id="rId2"/>
              </a:rPr>
              <a:t>https://us.budweiser.com/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https://atgbrewery.com/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https://astoriabrewingcompany.com/</a:t>
            </a:r>
            <a:endParaRPr lang="en-US" dirty="0"/>
          </a:p>
          <a:p>
            <a:r>
              <a:rPr lang="en-US" dirty="0"/>
              <a:t>Info on recent craft brewery acquisitions and image:</a:t>
            </a:r>
          </a:p>
          <a:p>
            <a:pPr lvl="1"/>
            <a:r>
              <a:rPr lang="en-US" dirty="0">
                <a:hlinkClick r:id="rId5"/>
              </a:rPr>
              <a:t>https://www.brewbound.com/news/anheuser-buschs-craft-division-bets-on-new-ipas-from-goose-island-elysian-in-2020/</a:t>
            </a:r>
            <a:endParaRPr lang="en-US" dirty="0"/>
          </a:p>
          <a:p>
            <a:r>
              <a:rPr lang="en-US" dirty="0"/>
              <a:t>National Institute on Alcohol Abuse and Alcoholism Consumption Data</a:t>
            </a:r>
          </a:p>
          <a:p>
            <a:pPr lvl="1"/>
            <a:r>
              <a:rPr lang="en-US" dirty="0">
                <a:hlinkClick r:id="rId6"/>
              </a:rPr>
              <a:t>https://pubs.niaaa.nih.gov/publications/surveillance115/tab2_18.htm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4A6AE-4B26-49F2-8C2B-A31ED0CE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52FD-0004-47A4-9252-2F1A044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5292-6190-42DB-ACF5-A998D0A7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0CDA-9235-45F2-9923-AF20A569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were roughly 1000 missing IBU values for beers across the country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options considered on how to handle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Find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Replace missing values with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from related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8D36-30DC-4D68-9BBB-3ACA5FA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CCD4C-27E7-4533-A2F4-F61B282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0BDD-D62D-4713-9AD0-261A7C85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52AC-81D5-4F6B-A2CA-F4FE41F7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19 States had 10 or more unique breweries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Colorado has the most unique breweries at 47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C9D23-25C2-4DAF-AF2C-2CF3C22F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F6319-D76B-4E53-BD9A-D0FD8A1F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D3E10-6160-47B8-ABD4-D844B3A6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52" y="3097906"/>
            <a:ext cx="5649364" cy="3142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D8CE2-D7A4-40AC-906A-DCEEF16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223" y="3429000"/>
            <a:ext cx="1847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7BDE-4BF8-4CC0-A8A4-2E7F5929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State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9254-9A53-4C01-A110-CD6D54AA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 Alcohol content of beer varieties level between most states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Utah unsurprisingly the lowest due to legal limit of 4% by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F4DBF-62CD-4B50-9E8E-52DF4C65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062BD-3F82-4C73-B673-9953787F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63DA4-8BBE-4ACC-A30C-BFCF171E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87" y="3086100"/>
            <a:ext cx="5166425" cy="31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CAA2-7BF7-4A93-90D5-E823F2F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State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CFF5-2B9B-4762-AD80-CE118269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Larger variance than ABV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Maine has more than triple the median IBU than the lowest median state, Wisconsin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3D0D7-34C5-434E-9509-838CD05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8B355-1B66-461D-9F51-654CFD3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931A-2547-447D-BB84-752A508270E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3085253"/>
            <a:ext cx="51663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BEE2-B332-49A8-A654-70E3977A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36BD-74AE-4E1C-8BC8-8B2149E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Against the Grain Brewery in Kentucky has the highest ABV beer offering at .125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Astoria Brewing Company in Oregon has the highest IBU beer offering at 138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5590C-3A87-4B5B-8202-0BFA1321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2C27-40FA-4802-82EB-A63F1926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E7FA1-3F35-4A59-8561-AAD75E93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3584223"/>
            <a:ext cx="4358084" cy="210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39DC6-4B75-4F38-AC03-30C181B6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63" y="3264613"/>
            <a:ext cx="2747052" cy="27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B16-D9F4-4E64-B52D-FCAE0D88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B428-AF5D-44A1-8277-76EB6085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Distribution is slightly right skewed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Median: .057	Mean: .059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Half of the values fall between .05 and .068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Lowest ABV: .027	Highest ABV: .125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8935-65B6-47D9-964C-430BB6C6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18F26-3AE3-424C-8434-ADDB1AEA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1CFE5-56AC-454B-88F4-29EE971B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8" y="2647950"/>
            <a:ext cx="5923277" cy="36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Apparent correlation visible between ABV and IBU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one increases the other tends to as well, particularly between an ABV of ~.05 and ~.08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C69D8-8539-43A8-9AED-73CE539D0CD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3085253"/>
            <a:ext cx="51663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 or IPA?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IPAs tend to have a higher ABV and IBU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us to predict the classification of an unknown beer with 85%+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E51B9-9D95-462E-8A03-EA33C1E2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87" y="3071108"/>
            <a:ext cx="5314386" cy="32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18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{2FF56F9A-8475-4F51-9726-CBADCF93DD95}tf56160789_win32</Template>
  <TotalTime>408</TotalTime>
  <Words>515</Words>
  <Application>Microsoft Macintosh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Beers and Brewery Data Analysis</vt:lpstr>
      <vt:lpstr>Data Disclaimer</vt:lpstr>
      <vt:lpstr>Breweries</vt:lpstr>
      <vt:lpstr>Median ABV State Trends</vt:lpstr>
      <vt:lpstr>Median IBU State Trends</vt:lpstr>
      <vt:lpstr>The Extremes</vt:lpstr>
      <vt:lpstr>Alcohol Content Variability</vt:lpstr>
      <vt:lpstr>ABV vs IBU</vt:lpstr>
      <vt:lpstr>Ale or IPA?</vt:lpstr>
      <vt:lpstr>More Beer, More Better?</vt:lpstr>
      <vt:lpstr>So, what next? 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Brewery Data Analysis</dc:title>
  <dc:creator>Connor Dobbs</dc:creator>
  <cp:lastModifiedBy>Jasmine O'Neal</cp:lastModifiedBy>
  <cp:revision>57</cp:revision>
  <dcterms:created xsi:type="dcterms:W3CDTF">2021-10-10T15:44:39Z</dcterms:created>
  <dcterms:modified xsi:type="dcterms:W3CDTF">2021-10-23T20:43:33Z</dcterms:modified>
</cp:coreProperties>
</file>