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556F3-C068-AEDF-860F-FF2E1D207175}" v="1404" dt="2025-04-01T10:47:46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53CC1-9E33-4902-B440-547B7DF201F2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2EB287BF-A617-48FF-93BB-FA42DE36D3E2}">
      <dgm:prSet/>
      <dgm:spPr/>
      <dgm:t>
        <a:bodyPr/>
        <a:lstStyle/>
        <a:p>
          <a:r>
            <a:rPr lang="en-US"/>
            <a:t>In mod formal, modelul probabilistic este definit ca un 3-tuplu</a:t>
          </a:r>
        </a:p>
      </dgm:t>
    </dgm:pt>
    <dgm:pt modelId="{E1EFB3C7-2217-4974-8382-D83C20F90E29}" type="parTrans" cxnId="{F77357CE-F1BA-4F99-BEC7-F8D412534FAD}">
      <dgm:prSet/>
      <dgm:spPr/>
      <dgm:t>
        <a:bodyPr/>
        <a:lstStyle/>
        <a:p>
          <a:endParaRPr lang="en-US"/>
        </a:p>
      </dgm:t>
    </dgm:pt>
    <dgm:pt modelId="{53F27688-8E6F-4AC4-9E94-87BC499A2C41}" type="sibTrans" cxnId="{F77357CE-F1BA-4F99-BEC7-F8D412534FAD}">
      <dgm:prSet/>
      <dgm:spPr/>
      <dgm:t>
        <a:bodyPr/>
        <a:lstStyle/>
        <a:p>
          <a:endParaRPr lang="en-US"/>
        </a:p>
      </dgm:t>
    </dgm:pt>
    <dgm:pt modelId="{2C8F1C64-9A8F-4278-9399-1F36C378678F}">
      <dgm:prSet/>
      <dgm:spPr/>
      <dgm:t>
        <a:bodyPr/>
        <a:lstStyle/>
        <a:p>
          <a:r>
            <a:rPr lang="en-US"/>
            <a:t>M = (ε, Α, δ), unde :</a:t>
          </a:r>
        </a:p>
      </dgm:t>
    </dgm:pt>
    <dgm:pt modelId="{9E516D7F-65A0-4548-989D-01B4EB90CAC3}" type="parTrans" cxnId="{E2D351D5-E318-4C34-AF4B-B0A274CF7E54}">
      <dgm:prSet/>
      <dgm:spPr/>
      <dgm:t>
        <a:bodyPr/>
        <a:lstStyle/>
        <a:p>
          <a:endParaRPr lang="en-US"/>
        </a:p>
      </dgm:t>
    </dgm:pt>
    <dgm:pt modelId="{F7444B80-5047-469D-B3F5-FD63D87C70FD}" type="sibTrans" cxnId="{E2D351D5-E318-4C34-AF4B-B0A274CF7E54}">
      <dgm:prSet/>
      <dgm:spPr/>
      <dgm:t>
        <a:bodyPr/>
        <a:lstStyle/>
        <a:p>
          <a:endParaRPr lang="en-US"/>
        </a:p>
      </dgm:t>
    </dgm:pt>
    <dgm:pt modelId="{2570F733-B6FD-4C0A-A4C7-FAB2960B5CAD}">
      <dgm:prSet/>
      <dgm:spPr/>
      <dgm:t>
        <a:bodyPr/>
        <a:lstStyle/>
        <a:p>
          <a:r>
            <a:rPr lang="en-US"/>
            <a:t>ε este multimea hyper-events-urilor create din widget-urile interfetei</a:t>
          </a:r>
        </a:p>
      </dgm:t>
    </dgm:pt>
    <dgm:pt modelId="{803584E8-3911-43DC-80CB-1DA571D3A043}" type="parTrans" cxnId="{12C10425-723A-4F64-A651-DDD40CBC6DA7}">
      <dgm:prSet/>
      <dgm:spPr/>
      <dgm:t>
        <a:bodyPr/>
        <a:lstStyle/>
        <a:p>
          <a:endParaRPr lang="en-US"/>
        </a:p>
      </dgm:t>
    </dgm:pt>
    <dgm:pt modelId="{BABD17DD-24E5-49D6-B7B7-CF530FDB91A8}" type="sibTrans" cxnId="{12C10425-723A-4F64-A651-DDD40CBC6DA7}">
      <dgm:prSet/>
      <dgm:spPr/>
      <dgm:t>
        <a:bodyPr/>
        <a:lstStyle/>
        <a:p>
          <a:endParaRPr lang="en-US"/>
        </a:p>
      </dgm:t>
    </dgm:pt>
    <dgm:pt modelId="{9B4BADC8-24AD-4A61-AE49-49C0CDD308EB}">
      <dgm:prSet/>
      <dgm:spPr/>
      <dgm:t>
        <a:bodyPr/>
        <a:lstStyle/>
        <a:p>
          <a:r>
            <a:rPr lang="en-US"/>
            <a:t>Α este multimea activitatilor ce sunt supuse testarii</a:t>
          </a:r>
        </a:p>
      </dgm:t>
    </dgm:pt>
    <dgm:pt modelId="{9D75053F-76F1-4DD9-9C9B-625F1CCC732F}" type="parTrans" cxnId="{C5B05D0E-A9D3-40BE-9AEB-2FC9E2D35512}">
      <dgm:prSet/>
      <dgm:spPr/>
      <dgm:t>
        <a:bodyPr/>
        <a:lstStyle/>
        <a:p>
          <a:endParaRPr lang="en-US"/>
        </a:p>
      </dgm:t>
    </dgm:pt>
    <dgm:pt modelId="{C0127EB4-A24A-4132-B875-D06DE81F3EAF}" type="sibTrans" cxnId="{C5B05D0E-A9D3-40BE-9AEB-2FC9E2D35512}">
      <dgm:prSet/>
      <dgm:spPr/>
      <dgm:t>
        <a:bodyPr/>
        <a:lstStyle/>
        <a:p>
          <a:endParaRPr lang="en-US"/>
        </a:p>
      </dgm:t>
    </dgm:pt>
    <dgm:pt modelId="{7C09E1E7-657E-454F-BB9C-4F1D4CDD42DD}">
      <dgm:prSet/>
      <dgm:spPr/>
      <dgm:t>
        <a:bodyPr/>
        <a:lstStyle/>
        <a:p>
          <a:r>
            <a:rPr lang="en-US"/>
            <a:t>δ este functia de tranzitie care mapeaza fiecare hyper-event la o actiune cu o anumita probabilitate E→P(A×[0,1])</a:t>
          </a:r>
        </a:p>
      </dgm:t>
    </dgm:pt>
    <dgm:pt modelId="{F81B410D-631C-4565-AC3C-143C0B3E8EA6}" type="parTrans" cxnId="{A1B64893-AB43-492A-AC08-EE57EE941627}">
      <dgm:prSet/>
      <dgm:spPr/>
      <dgm:t>
        <a:bodyPr/>
        <a:lstStyle/>
        <a:p>
          <a:endParaRPr lang="en-US"/>
        </a:p>
      </dgm:t>
    </dgm:pt>
    <dgm:pt modelId="{A56CF49F-0DA3-4B37-862C-55942F8A7519}" type="sibTrans" cxnId="{A1B64893-AB43-492A-AC08-EE57EE941627}">
      <dgm:prSet/>
      <dgm:spPr/>
      <dgm:t>
        <a:bodyPr/>
        <a:lstStyle/>
        <a:p>
          <a:endParaRPr lang="en-US"/>
        </a:p>
      </dgm:t>
    </dgm:pt>
    <dgm:pt modelId="{BBA1FCBC-6CEE-45D4-BBB1-220A6B556E2D}" type="pres">
      <dgm:prSet presAssocID="{AFB53CC1-9E33-4902-B440-547B7DF201F2}" presName="Name0" presStyleCnt="0">
        <dgm:presLayoutVars>
          <dgm:dir/>
          <dgm:resizeHandles val="exact"/>
        </dgm:presLayoutVars>
      </dgm:prSet>
      <dgm:spPr/>
    </dgm:pt>
    <dgm:pt modelId="{26D2EE9D-0DED-41B7-9985-F18A09432DB3}" type="pres">
      <dgm:prSet presAssocID="{2EB287BF-A617-48FF-93BB-FA42DE36D3E2}" presName="node" presStyleLbl="node1" presStyleIdx="0" presStyleCnt="5">
        <dgm:presLayoutVars>
          <dgm:bulletEnabled val="1"/>
        </dgm:presLayoutVars>
      </dgm:prSet>
      <dgm:spPr/>
    </dgm:pt>
    <dgm:pt modelId="{9502F994-A03A-4E2D-974B-8DE41D0E3338}" type="pres">
      <dgm:prSet presAssocID="{53F27688-8E6F-4AC4-9E94-87BC499A2C41}" presName="sibTrans" presStyleLbl="sibTrans1D1" presStyleIdx="0" presStyleCnt="4"/>
      <dgm:spPr/>
    </dgm:pt>
    <dgm:pt modelId="{3B6AEDCF-FDBF-4822-92CB-5268FEC74CEA}" type="pres">
      <dgm:prSet presAssocID="{53F27688-8E6F-4AC4-9E94-87BC499A2C41}" presName="connectorText" presStyleLbl="sibTrans1D1" presStyleIdx="0" presStyleCnt="4"/>
      <dgm:spPr/>
    </dgm:pt>
    <dgm:pt modelId="{2429952B-6C89-47D1-AB11-156E5BE2AE56}" type="pres">
      <dgm:prSet presAssocID="{2C8F1C64-9A8F-4278-9399-1F36C378678F}" presName="node" presStyleLbl="node1" presStyleIdx="1" presStyleCnt="5">
        <dgm:presLayoutVars>
          <dgm:bulletEnabled val="1"/>
        </dgm:presLayoutVars>
      </dgm:prSet>
      <dgm:spPr/>
    </dgm:pt>
    <dgm:pt modelId="{A45CA319-8097-4EA0-8276-C48449868A77}" type="pres">
      <dgm:prSet presAssocID="{F7444B80-5047-469D-B3F5-FD63D87C70FD}" presName="sibTrans" presStyleLbl="sibTrans1D1" presStyleIdx="1" presStyleCnt="4"/>
      <dgm:spPr/>
    </dgm:pt>
    <dgm:pt modelId="{09656B34-CB46-406D-8F01-5389C7D9611C}" type="pres">
      <dgm:prSet presAssocID="{F7444B80-5047-469D-B3F5-FD63D87C70FD}" presName="connectorText" presStyleLbl="sibTrans1D1" presStyleIdx="1" presStyleCnt="4"/>
      <dgm:spPr/>
    </dgm:pt>
    <dgm:pt modelId="{B888BE6E-3D01-4CDA-9A74-71C87B1D1676}" type="pres">
      <dgm:prSet presAssocID="{2570F733-B6FD-4C0A-A4C7-FAB2960B5CAD}" presName="node" presStyleLbl="node1" presStyleIdx="2" presStyleCnt="5">
        <dgm:presLayoutVars>
          <dgm:bulletEnabled val="1"/>
        </dgm:presLayoutVars>
      </dgm:prSet>
      <dgm:spPr/>
    </dgm:pt>
    <dgm:pt modelId="{10AD4D4A-F6D6-43D8-9E52-2BBFF839B579}" type="pres">
      <dgm:prSet presAssocID="{BABD17DD-24E5-49D6-B7B7-CF530FDB91A8}" presName="sibTrans" presStyleLbl="sibTrans1D1" presStyleIdx="2" presStyleCnt="4"/>
      <dgm:spPr/>
    </dgm:pt>
    <dgm:pt modelId="{D87ECE3D-0E8F-421D-92A9-45768EF12882}" type="pres">
      <dgm:prSet presAssocID="{BABD17DD-24E5-49D6-B7B7-CF530FDB91A8}" presName="connectorText" presStyleLbl="sibTrans1D1" presStyleIdx="2" presStyleCnt="4"/>
      <dgm:spPr/>
    </dgm:pt>
    <dgm:pt modelId="{01871B54-C476-4066-9405-157FE36934AF}" type="pres">
      <dgm:prSet presAssocID="{9B4BADC8-24AD-4A61-AE49-49C0CDD308EB}" presName="node" presStyleLbl="node1" presStyleIdx="3" presStyleCnt="5">
        <dgm:presLayoutVars>
          <dgm:bulletEnabled val="1"/>
        </dgm:presLayoutVars>
      </dgm:prSet>
      <dgm:spPr/>
    </dgm:pt>
    <dgm:pt modelId="{47729DC5-A109-4C3D-9860-1B907417DA2D}" type="pres">
      <dgm:prSet presAssocID="{C0127EB4-A24A-4132-B875-D06DE81F3EAF}" presName="sibTrans" presStyleLbl="sibTrans1D1" presStyleIdx="3" presStyleCnt="4"/>
      <dgm:spPr/>
    </dgm:pt>
    <dgm:pt modelId="{68F09442-C81A-4005-9405-BC8561C1F8EB}" type="pres">
      <dgm:prSet presAssocID="{C0127EB4-A24A-4132-B875-D06DE81F3EAF}" presName="connectorText" presStyleLbl="sibTrans1D1" presStyleIdx="3" presStyleCnt="4"/>
      <dgm:spPr/>
    </dgm:pt>
    <dgm:pt modelId="{C71C80F2-CAD5-4D30-A451-1AFAC4731E2E}" type="pres">
      <dgm:prSet presAssocID="{7C09E1E7-657E-454F-BB9C-4F1D4CDD42DD}" presName="node" presStyleLbl="node1" presStyleIdx="4" presStyleCnt="5">
        <dgm:presLayoutVars>
          <dgm:bulletEnabled val="1"/>
        </dgm:presLayoutVars>
      </dgm:prSet>
      <dgm:spPr/>
    </dgm:pt>
  </dgm:ptLst>
  <dgm:cxnLst>
    <dgm:cxn modelId="{C5B05D0E-A9D3-40BE-9AEB-2FC9E2D35512}" srcId="{AFB53CC1-9E33-4902-B440-547B7DF201F2}" destId="{9B4BADC8-24AD-4A61-AE49-49C0CDD308EB}" srcOrd="3" destOrd="0" parTransId="{9D75053F-76F1-4DD9-9C9B-625F1CCC732F}" sibTransId="{C0127EB4-A24A-4132-B875-D06DE81F3EAF}"/>
    <dgm:cxn modelId="{D15AB80E-2592-4F8F-A0B9-529A3061FE67}" type="presOf" srcId="{2EB287BF-A617-48FF-93BB-FA42DE36D3E2}" destId="{26D2EE9D-0DED-41B7-9985-F18A09432DB3}" srcOrd="0" destOrd="0" presId="urn:microsoft.com/office/officeart/2016/7/layout/RepeatingBendingProcessNew"/>
    <dgm:cxn modelId="{2C1BFA13-8CE1-4D36-A7AE-71B348364EF9}" type="presOf" srcId="{C0127EB4-A24A-4132-B875-D06DE81F3EAF}" destId="{68F09442-C81A-4005-9405-BC8561C1F8EB}" srcOrd="1" destOrd="0" presId="urn:microsoft.com/office/officeart/2016/7/layout/RepeatingBendingProcessNew"/>
    <dgm:cxn modelId="{A8A7721F-2F1C-41B4-9F4A-F8B50053E2E1}" type="presOf" srcId="{2570F733-B6FD-4C0A-A4C7-FAB2960B5CAD}" destId="{B888BE6E-3D01-4CDA-9A74-71C87B1D1676}" srcOrd="0" destOrd="0" presId="urn:microsoft.com/office/officeart/2016/7/layout/RepeatingBendingProcessNew"/>
    <dgm:cxn modelId="{12C10425-723A-4F64-A651-DDD40CBC6DA7}" srcId="{AFB53CC1-9E33-4902-B440-547B7DF201F2}" destId="{2570F733-B6FD-4C0A-A4C7-FAB2960B5CAD}" srcOrd="2" destOrd="0" parTransId="{803584E8-3911-43DC-80CB-1DA571D3A043}" sibTransId="{BABD17DD-24E5-49D6-B7B7-CF530FDB91A8}"/>
    <dgm:cxn modelId="{B13B222B-06D4-4072-93BA-E9DCB68918B7}" type="presOf" srcId="{F7444B80-5047-469D-B3F5-FD63D87C70FD}" destId="{09656B34-CB46-406D-8F01-5389C7D9611C}" srcOrd="1" destOrd="0" presId="urn:microsoft.com/office/officeart/2016/7/layout/RepeatingBendingProcessNew"/>
    <dgm:cxn modelId="{323E9166-BF06-4E81-BF85-A657DEE1C1A8}" type="presOf" srcId="{9B4BADC8-24AD-4A61-AE49-49C0CDD308EB}" destId="{01871B54-C476-4066-9405-157FE36934AF}" srcOrd="0" destOrd="0" presId="urn:microsoft.com/office/officeart/2016/7/layout/RepeatingBendingProcessNew"/>
    <dgm:cxn modelId="{8DB98F86-4C9A-422E-BD83-B4F9D0708FFE}" type="presOf" srcId="{BABD17DD-24E5-49D6-B7B7-CF530FDB91A8}" destId="{D87ECE3D-0E8F-421D-92A9-45768EF12882}" srcOrd="1" destOrd="0" presId="urn:microsoft.com/office/officeart/2016/7/layout/RepeatingBendingProcessNew"/>
    <dgm:cxn modelId="{84ABCA8D-281F-41E3-8791-1E920592A7D0}" type="presOf" srcId="{F7444B80-5047-469D-B3F5-FD63D87C70FD}" destId="{A45CA319-8097-4EA0-8276-C48449868A77}" srcOrd="0" destOrd="0" presId="urn:microsoft.com/office/officeart/2016/7/layout/RepeatingBendingProcessNew"/>
    <dgm:cxn modelId="{A1B64893-AB43-492A-AC08-EE57EE941627}" srcId="{AFB53CC1-9E33-4902-B440-547B7DF201F2}" destId="{7C09E1E7-657E-454F-BB9C-4F1D4CDD42DD}" srcOrd="4" destOrd="0" parTransId="{F81B410D-631C-4565-AC3C-143C0B3E8EA6}" sibTransId="{A56CF49F-0DA3-4B37-862C-55942F8A7519}"/>
    <dgm:cxn modelId="{037B1A94-E100-49E3-8F3B-FB79DA6F2A24}" type="presOf" srcId="{53F27688-8E6F-4AC4-9E94-87BC499A2C41}" destId="{3B6AEDCF-FDBF-4822-92CB-5268FEC74CEA}" srcOrd="1" destOrd="0" presId="urn:microsoft.com/office/officeart/2016/7/layout/RepeatingBendingProcessNew"/>
    <dgm:cxn modelId="{6E344E95-F046-488B-BC90-89514B92F45E}" type="presOf" srcId="{7C09E1E7-657E-454F-BB9C-4F1D4CDD42DD}" destId="{C71C80F2-CAD5-4D30-A451-1AFAC4731E2E}" srcOrd="0" destOrd="0" presId="urn:microsoft.com/office/officeart/2016/7/layout/RepeatingBendingProcessNew"/>
    <dgm:cxn modelId="{D149BE95-82E7-4CBC-ACC9-37E0AEE72D7E}" type="presOf" srcId="{AFB53CC1-9E33-4902-B440-547B7DF201F2}" destId="{BBA1FCBC-6CEE-45D4-BBB1-220A6B556E2D}" srcOrd="0" destOrd="0" presId="urn:microsoft.com/office/officeart/2016/7/layout/RepeatingBendingProcessNew"/>
    <dgm:cxn modelId="{F77357CE-F1BA-4F99-BEC7-F8D412534FAD}" srcId="{AFB53CC1-9E33-4902-B440-547B7DF201F2}" destId="{2EB287BF-A617-48FF-93BB-FA42DE36D3E2}" srcOrd="0" destOrd="0" parTransId="{E1EFB3C7-2217-4974-8382-D83C20F90E29}" sibTransId="{53F27688-8E6F-4AC4-9E94-87BC499A2C41}"/>
    <dgm:cxn modelId="{1806EBD1-31D4-483C-AFCD-D4830CF5FD4A}" type="presOf" srcId="{BABD17DD-24E5-49D6-B7B7-CF530FDB91A8}" destId="{10AD4D4A-F6D6-43D8-9E52-2BBFF839B579}" srcOrd="0" destOrd="0" presId="urn:microsoft.com/office/officeart/2016/7/layout/RepeatingBendingProcessNew"/>
    <dgm:cxn modelId="{E2D351D5-E318-4C34-AF4B-B0A274CF7E54}" srcId="{AFB53CC1-9E33-4902-B440-547B7DF201F2}" destId="{2C8F1C64-9A8F-4278-9399-1F36C378678F}" srcOrd="1" destOrd="0" parTransId="{9E516D7F-65A0-4548-989D-01B4EB90CAC3}" sibTransId="{F7444B80-5047-469D-B3F5-FD63D87C70FD}"/>
    <dgm:cxn modelId="{914693DC-647B-44A1-A199-19D5C94CB42C}" type="presOf" srcId="{2C8F1C64-9A8F-4278-9399-1F36C378678F}" destId="{2429952B-6C89-47D1-AB11-156E5BE2AE56}" srcOrd="0" destOrd="0" presId="urn:microsoft.com/office/officeart/2016/7/layout/RepeatingBendingProcessNew"/>
    <dgm:cxn modelId="{9B084FE8-33DC-4D26-A753-393EB83E9114}" type="presOf" srcId="{C0127EB4-A24A-4132-B875-D06DE81F3EAF}" destId="{47729DC5-A109-4C3D-9860-1B907417DA2D}" srcOrd="0" destOrd="0" presId="urn:microsoft.com/office/officeart/2016/7/layout/RepeatingBendingProcessNew"/>
    <dgm:cxn modelId="{788A8AF9-3C36-4BD4-AF75-38A9C0F75F8C}" type="presOf" srcId="{53F27688-8E6F-4AC4-9E94-87BC499A2C41}" destId="{9502F994-A03A-4E2D-974B-8DE41D0E3338}" srcOrd="0" destOrd="0" presId="urn:microsoft.com/office/officeart/2016/7/layout/RepeatingBendingProcessNew"/>
    <dgm:cxn modelId="{DE23A440-99B6-4255-8501-3351C8C221D0}" type="presParOf" srcId="{BBA1FCBC-6CEE-45D4-BBB1-220A6B556E2D}" destId="{26D2EE9D-0DED-41B7-9985-F18A09432DB3}" srcOrd="0" destOrd="0" presId="urn:microsoft.com/office/officeart/2016/7/layout/RepeatingBendingProcessNew"/>
    <dgm:cxn modelId="{9DA4C664-4AFA-4C77-902B-93AF98FC4E57}" type="presParOf" srcId="{BBA1FCBC-6CEE-45D4-BBB1-220A6B556E2D}" destId="{9502F994-A03A-4E2D-974B-8DE41D0E3338}" srcOrd="1" destOrd="0" presId="urn:microsoft.com/office/officeart/2016/7/layout/RepeatingBendingProcessNew"/>
    <dgm:cxn modelId="{39673424-3457-492F-AD09-E1D25CCF4DA5}" type="presParOf" srcId="{9502F994-A03A-4E2D-974B-8DE41D0E3338}" destId="{3B6AEDCF-FDBF-4822-92CB-5268FEC74CEA}" srcOrd="0" destOrd="0" presId="urn:microsoft.com/office/officeart/2016/7/layout/RepeatingBendingProcessNew"/>
    <dgm:cxn modelId="{9FF105E8-0A8E-4700-8D25-849AFBA883E8}" type="presParOf" srcId="{BBA1FCBC-6CEE-45D4-BBB1-220A6B556E2D}" destId="{2429952B-6C89-47D1-AB11-156E5BE2AE56}" srcOrd="2" destOrd="0" presId="urn:microsoft.com/office/officeart/2016/7/layout/RepeatingBendingProcessNew"/>
    <dgm:cxn modelId="{91F595D1-B399-4CD8-AC58-1D1147493C54}" type="presParOf" srcId="{BBA1FCBC-6CEE-45D4-BBB1-220A6B556E2D}" destId="{A45CA319-8097-4EA0-8276-C48449868A77}" srcOrd="3" destOrd="0" presId="urn:microsoft.com/office/officeart/2016/7/layout/RepeatingBendingProcessNew"/>
    <dgm:cxn modelId="{406FD532-F553-408E-860A-622EB515B8AC}" type="presParOf" srcId="{A45CA319-8097-4EA0-8276-C48449868A77}" destId="{09656B34-CB46-406D-8F01-5389C7D9611C}" srcOrd="0" destOrd="0" presId="urn:microsoft.com/office/officeart/2016/7/layout/RepeatingBendingProcessNew"/>
    <dgm:cxn modelId="{88040BFB-5A62-48F9-B26D-5CE1A18FE1AD}" type="presParOf" srcId="{BBA1FCBC-6CEE-45D4-BBB1-220A6B556E2D}" destId="{B888BE6E-3D01-4CDA-9A74-71C87B1D1676}" srcOrd="4" destOrd="0" presId="urn:microsoft.com/office/officeart/2016/7/layout/RepeatingBendingProcessNew"/>
    <dgm:cxn modelId="{F4B670B2-FBA5-4BEF-BCC0-E7CBC15A7FCF}" type="presParOf" srcId="{BBA1FCBC-6CEE-45D4-BBB1-220A6B556E2D}" destId="{10AD4D4A-F6D6-43D8-9E52-2BBFF839B579}" srcOrd="5" destOrd="0" presId="urn:microsoft.com/office/officeart/2016/7/layout/RepeatingBendingProcessNew"/>
    <dgm:cxn modelId="{5604D265-DB31-4562-AB5A-32A26AD0B834}" type="presParOf" srcId="{10AD4D4A-F6D6-43D8-9E52-2BBFF839B579}" destId="{D87ECE3D-0E8F-421D-92A9-45768EF12882}" srcOrd="0" destOrd="0" presId="urn:microsoft.com/office/officeart/2016/7/layout/RepeatingBendingProcessNew"/>
    <dgm:cxn modelId="{93655CE0-3843-4F3F-B178-E789BCB0F6A3}" type="presParOf" srcId="{BBA1FCBC-6CEE-45D4-BBB1-220A6B556E2D}" destId="{01871B54-C476-4066-9405-157FE36934AF}" srcOrd="6" destOrd="0" presId="urn:microsoft.com/office/officeart/2016/7/layout/RepeatingBendingProcessNew"/>
    <dgm:cxn modelId="{A079E8FC-102F-4E99-A9A9-AC62D22B4989}" type="presParOf" srcId="{BBA1FCBC-6CEE-45D4-BBB1-220A6B556E2D}" destId="{47729DC5-A109-4C3D-9860-1B907417DA2D}" srcOrd="7" destOrd="0" presId="urn:microsoft.com/office/officeart/2016/7/layout/RepeatingBendingProcessNew"/>
    <dgm:cxn modelId="{A17F1480-3057-46C1-A197-137C0A8FCC80}" type="presParOf" srcId="{47729DC5-A109-4C3D-9860-1B907417DA2D}" destId="{68F09442-C81A-4005-9405-BC8561C1F8EB}" srcOrd="0" destOrd="0" presId="urn:microsoft.com/office/officeart/2016/7/layout/RepeatingBendingProcessNew"/>
    <dgm:cxn modelId="{60CA2FDA-6D59-4FF4-AD68-6519A75B1763}" type="presParOf" srcId="{BBA1FCBC-6CEE-45D4-BBB1-220A6B556E2D}" destId="{C71C80F2-CAD5-4D30-A451-1AFAC4731E2E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2F994-A03A-4E2D-974B-8DE41D0E3338}">
      <dsp:nvSpPr>
        <dsp:cNvPr id="0" name=""/>
        <dsp:cNvSpPr/>
      </dsp:nvSpPr>
      <dsp:spPr>
        <a:xfrm>
          <a:off x="3197525" y="729929"/>
          <a:ext cx="563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19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4276" y="772680"/>
        <a:ext cx="29689" cy="5937"/>
      </dsp:txXfrm>
    </dsp:sp>
    <dsp:sp modelId="{26D2EE9D-0DED-41B7-9985-F18A09432DB3}">
      <dsp:nvSpPr>
        <dsp:cNvPr id="0" name=""/>
        <dsp:cNvSpPr/>
      </dsp:nvSpPr>
      <dsp:spPr>
        <a:xfrm>
          <a:off x="617622" y="1138"/>
          <a:ext cx="2581702" cy="154902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6506" tIns="132790" rIns="126506" bIns="13279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 mod formal, modelul probabilistic este definit ca un 3-tuplu</a:t>
          </a:r>
        </a:p>
      </dsp:txBody>
      <dsp:txXfrm>
        <a:off x="617622" y="1138"/>
        <a:ext cx="2581702" cy="1549021"/>
      </dsp:txXfrm>
    </dsp:sp>
    <dsp:sp modelId="{A45CA319-8097-4EA0-8276-C48449868A77}">
      <dsp:nvSpPr>
        <dsp:cNvPr id="0" name=""/>
        <dsp:cNvSpPr/>
      </dsp:nvSpPr>
      <dsp:spPr>
        <a:xfrm>
          <a:off x="6373019" y="729929"/>
          <a:ext cx="563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19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253076"/>
              <a:satOff val="-4542"/>
              <a:lumOff val="13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39770" y="772680"/>
        <a:ext cx="29689" cy="5937"/>
      </dsp:txXfrm>
    </dsp:sp>
    <dsp:sp modelId="{2429952B-6C89-47D1-AB11-156E5BE2AE56}">
      <dsp:nvSpPr>
        <dsp:cNvPr id="0" name=""/>
        <dsp:cNvSpPr/>
      </dsp:nvSpPr>
      <dsp:spPr>
        <a:xfrm>
          <a:off x="3793117" y="1138"/>
          <a:ext cx="2581702" cy="154902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6506" tIns="132790" rIns="126506" bIns="13279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 = (ε, Α, δ), unde :</a:t>
          </a:r>
        </a:p>
      </dsp:txBody>
      <dsp:txXfrm>
        <a:off x="3793117" y="1138"/>
        <a:ext cx="2581702" cy="1549021"/>
      </dsp:txXfrm>
    </dsp:sp>
    <dsp:sp modelId="{10AD4D4A-F6D6-43D8-9E52-2BBFF839B579}">
      <dsp:nvSpPr>
        <dsp:cNvPr id="0" name=""/>
        <dsp:cNvSpPr/>
      </dsp:nvSpPr>
      <dsp:spPr>
        <a:xfrm>
          <a:off x="1908474" y="1548360"/>
          <a:ext cx="6350988" cy="563191"/>
        </a:xfrm>
        <a:custGeom>
          <a:avLst/>
          <a:gdLst/>
          <a:ahLst/>
          <a:cxnLst/>
          <a:rect l="0" t="0" r="0" b="0"/>
          <a:pathLst>
            <a:path>
              <a:moveTo>
                <a:pt x="6350988" y="0"/>
              </a:moveTo>
              <a:lnTo>
                <a:pt x="6350988" y="298695"/>
              </a:lnTo>
              <a:lnTo>
                <a:pt x="0" y="298695"/>
              </a:lnTo>
              <a:lnTo>
                <a:pt x="0" y="563191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506153"/>
              <a:satOff val="-9084"/>
              <a:lumOff val="26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4501" y="1826987"/>
        <a:ext cx="318934" cy="5937"/>
      </dsp:txXfrm>
    </dsp:sp>
    <dsp:sp modelId="{B888BE6E-3D01-4CDA-9A74-71C87B1D1676}">
      <dsp:nvSpPr>
        <dsp:cNvPr id="0" name=""/>
        <dsp:cNvSpPr/>
      </dsp:nvSpPr>
      <dsp:spPr>
        <a:xfrm>
          <a:off x="6968611" y="1138"/>
          <a:ext cx="2581702" cy="154902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6506" tIns="132790" rIns="126506" bIns="13279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ε este multimea hyper-events-urilor create din widget-urile interfetei</a:t>
          </a:r>
        </a:p>
      </dsp:txBody>
      <dsp:txXfrm>
        <a:off x="6968611" y="1138"/>
        <a:ext cx="2581702" cy="1549021"/>
      </dsp:txXfrm>
    </dsp:sp>
    <dsp:sp modelId="{47729DC5-A109-4C3D-9860-1B907417DA2D}">
      <dsp:nvSpPr>
        <dsp:cNvPr id="0" name=""/>
        <dsp:cNvSpPr/>
      </dsp:nvSpPr>
      <dsp:spPr>
        <a:xfrm>
          <a:off x="3197525" y="2872742"/>
          <a:ext cx="563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3191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759229"/>
              <a:satOff val="-13626"/>
              <a:lumOff val="3994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4276" y="2915493"/>
        <a:ext cx="29689" cy="5937"/>
      </dsp:txXfrm>
    </dsp:sp>
    <dsp:sp modelId="{01871B54-C476-4066-9405-157FE36934AF}">
      <dsp:nvSpPr>
        <dsp:cNvPr id="0" name=""/>
        <dsp:cNvSpPr/>
      </dsp:nvSpPr>
      <dsp:spPr>
        <a:xfrm>
          <a:off x="617622" y="2143951"/>
          <a:ext cx="2581702" cy="154902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6506" tIns="132790" rIns="126506" bIns="13279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Α este multimea activitatilor ce sunt supuse testarii</a:t>
          </a:r>
        </a:p>
      </dsp:txBody>
      <dsp:txXfrm>
        <a:off x="617622" y="2143951"/>
        <a:ext cx="2581702" cy="1549021"/>
      </dsp:txXfrm>
    </dsp:sp>
    <dsp:sp modelId="{C71C80F2-CAD5-4D30-A451-1AFAC4731E2E}">
      <dsp:nvSpPr>
        <dsp:cNvPr id="0" name=""/>
        <dsp:cNvSpPr/>
      </dsp:nvSpPr>
      <dsp:spPr>
        <a:xfrm>
          <a:off x="3793117" y="2143951"/>
          <a:ext cx="2581702" cy="1549021"/>
        </a:xfrm>
        <a:prstGeom prst="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6506" tIns="132790" rIns="126506" bIns="13279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δ este functia de tranzitie care mapeaza fiecare hyper-event la o actiune cu o anumita probabilitate E→P(A×[0,1])</a:t>
          </a:r>
        </a:p>
      </dsp:txBody>
      <dsp:txXfrm>
        <a:off x="3793117" y="2143951"/>
        <a:ext cx="2581702" cy="154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114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4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5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7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7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gsu.github.io/files/ASE22-industry-Fastbot.pdf" TargetMode="External"/><Relationship Id="rId2" Type="http://schemas.openxmlformats.org/officeDocument/2006/relationships/hyperlink" Target="https://github.com/bytedance/Fastbot_Android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524000" y="220687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GUI Testing cu FastBot2 pentru aplicatia MoneyMap</a:t>
            </a:r>
          </a:p>
          <a:p>
            <a:pPr algn="ctr"/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524000" y="4588124"/>
            <a:ext cx="9144000" cy="1563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90000"/>
              </a:lnSpc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Popa </a:t>
            </a:r>
            <a:r>
              <a:rPr lang="en-US" sz="2400" dirty="0"/>
              <a:t>Jasmine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                                                                      </a:t>
            </a:r>
            <a:r>
              <a:rPr lang="en-US" sz="2400" kern="1200" err="1">
                <a:latin typeface="+mn-lt"/>
                <a:ea typeface="+mn-ea"/>
                <a:cs typeface="+mn-cs"/>
              </a:rPr>
              <a:t>Popeanga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dirty="0"/>
              <a:t>                 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Antonia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B1C58-07ED-F9BB-DC6B-07B7926762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Descrierea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BCA3-30A3-B4B9-0EA8-12908FC6D4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MoneyMap este o aplicatie simpla si intuitiva pentru gestionarea finantelor personale</a:t>
            </a:r>
          </a:p>
          <a:p>
            <a:pPr marL="0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Aceasta ii ajuta pe utilizatori sa isi monitorizeze cheltuielile, sa planifice bugete si sa inteleaga obiceiurile lor financiare. </a:t>
            </a:r>
          </a:p>
          <a:p>
            <a:pPr marL="0">
              <a:lnSpc>
                <a:spcPct val="90000"/>
              </a:lnSpc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820BA-83C3-E3C5-0581-66959686FA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Functionalitatile de baza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 app&#10;&#10;AI-generated content may be incorrect.">
            <a:extLst>
              <a:ext uri="{FF2B5EF4-FFF2-40B4-BE49-F238E27FC236}">
                <a16:creationId xmlns:a16="http://schemas.microsoft.com/office/drawing/2014/main" id="{01EF26F4-C10B-1EFC-9713-D75BC66CAD5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t="5414" b="1210"/>
          <a:stretch/>
        </p:blipFill>
        <p:spPr>
          <a:xfrm>
            <a:off x="1337397" y="219941"/>
            <a:ext cx="3217596" cy="641646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E31E-1A46-C998-5496-E7AECA58FFE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1"/>
              <a:t>Urmarirea cheltuielilor</a:t>
            </a:r>
            <a:r>
              <a:rPr lang="en-US" sz="1800"/>
              <a:t>: inregistreaza cheltuielile pe categorii, afisand detalii zilnice/lunare</a:t>
            </a:r>
          </a:p>
          <a:p>
            <a:pPr marL="0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 b="1"/>
              <a:t>Bugete inteligente</a:t>
            </a:r>
            <a:r>
              <a:rPr lang="en-US" sz="1800"/>
              <a:t>: Seteaza limite lunare pentru fiecare categorie, cu bare de progres care arata cat ai cheltuit fata de buget.</a:t>
            </a:r>
          </a:p>
          <a:p>
            <a:pPr marL="0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 b="1"/>
              <a:t>Categorii personalizate</a:t>
            </a:r>
            <a:r>
              <a:rPr lang="en-US" sz="1800"/>
              <a:t>: Sistem colorat și editabil pentru organizare flexibila.</a:t>
            </a:r>
          </a:p>
          <a:p>
            <a:pPr marL="0"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 b="1"/>
              <a:t>Statistici utile</a:t>
            </a:r>
            <a:r>
              <a:rPr lang="en-US" sz="1800"/>
              <a:t>: Calendare vizuale si grafice care arata distributia cheltuielilor</a:t>
            </a:r>
          </a:p>
          <a:p>
            <a:pPr>
              <a:lnSpc>
                <a:spcPct val="9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008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0B327777-50CC-B59B-EE6B-778CE495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76" r="-368" b="4155"/>
          <a:stretch/>
        </p:blipFill>
        <p:spPr>
          <a:xfrm>
            <a:off x="1080374" y="872793"/>
            <a:ext cx="2461932" cy="48097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A6ECE70-1488-2F0C-1F84-8D83661ABE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rcRect t="3643" r="-376" b="1051"/>
          <a:stretch/>
        </p:blipFill>
        <p:spPr>
          <a:xfrm>
            <a:off x="4908019" y="872793"/>
            <a:ext cx="2368171" cy="480974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116B4B8F-CD6D-7814-E5B1-E8AB9EA04AE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/>
          <a:srcRect l="-75" t="4571" r="-373" b="2059"/>
          <a:stretch/>
        </p:blipFill>
        <p:spPr>
          <a:xfrm>
            <a:off x="8671156" y="872793"/>
            <a:ext cx="2419006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9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7977A-339E-F778-349B-A6934F95F9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DEMO-ul aplicatiei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A3E9-4AFD-7C99-F2DD-928560F392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0" y="3803712"/>
            <a:ext cx="9144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https://www.youtube.com/watch?v=JFgs0fpXWsM</a:t>
            </a:r>
          </a:p>
        </p:txBody>
      </p:sp>
    </p:spTree>
    <p:extLst>
      <p:ext uri="{BB962C8B-B14F-4D97-AF65-F5344CB8AC3E}">
        <p14:creationId xmlns:p14="http://schemas.microsoft.com/office/powerpoint/2010/main" val="84272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0CC00-456A-115E-505A-F8ACF63215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Configurarea cu FastBot2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A8EDC-7A60-2F0C-CCD0-488AD92631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Am configurat mediul de lucru prin instalarea Android Command Line Tools si setarea environement variables necesare in WSL (Windows Subsystem for Linux). </a:t>
            </a:r>
          </a:p>
          <a:p>
            <a:pPr marL="0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Am instalat componentele SDK, inclusiv platform-tools, build-tools, CMake si NDK, pentru a asigura compatibilitatea. Apoi, am compilat bibliotecile native si fisierele JAR ale FastBot2 folosind scripturile dedicate.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25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616C6-E39B-5341-3E67-F3CDF412B1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Comenzile utilizate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39E58-F32D-BC62-12AE-567D518CBB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Am pregstit un emulator Android si am utilizat ADB pentru a transfera fisierele necesare pe dispozitiv, inclusiv bibliotecile native (libfastbot.so) si modulele FastBot2 (monkeyq.jar).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Testarea propriu-zisa fost lansata prin comenzi ADB, cu parametri precum</a:t>
            </a:r>
          </a:p>
          <a:p>
            <a:pPr lvl="1">
              <a:lnSpc>
                <a:spcPct val="90000"/>
              </a:lnSpc>
            </a:pPr>
            <a:r>
              <a:rPr lang="en-US"/>
              <a:t> durata de execuție (60 de minute) </a:t>
            </a:r>
          </a:p>
          <a:p>
            <a:pPr lvl="1">
              <a:lnSpc>
                <a:spcPct val="90000"/>
              </a:lnSpc>
            </a:pPr>
            <a:r>
              <a:rPr lang="en-US"/>
              <a:t>intervalul dintre acțiuni (300 ms)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16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09B82-F399-3F0E-0599-DD47BD9C6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Rezultatele testarii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67D6-FC97-26B6-E875-994C796229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Log-urile de testare relevă trei categorii principale de probleme: </a:t>
            </a:r>
          </a:p>
          <a:p>
            <a:pPr marL="0">
              <a:lnSpc>
                <a:spcPct val="90000"/>
              </a:lnSpc>
            </a:pP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/>
              <a:t>(1) Crash-uri în MainActivity  datorită unui delay de 126ms pe UI thread, unde sistemul a forțat închiderea activității și a afișat dialogul de crash;</a:t>
            </a:r>
          </a:p>
          <a:p>
            <a:pPr marL="457200" lvl="1">
              <a:lnSpc>
                <a:spcPct val="90000"/>
              </a:lnSpc>
            </a:pP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/>
              <a:t> (2) Excepții NullPointerException în două scenarii diferite - una la accesarea unui PackageManager null și alta la setarea resursei de fundal a unui buton null în AddCategoryActivity.java:77;</a:t>
            </a:r>
          </a:p>
          <a:p>
            <a:pPr marL="457200" lvl="1">
              <a:lnSpc>
                <a:spcPct val="90000"/>
              </a:lnSpc>
            </a:pPr>
            <a:endParaRPr lang="en-US" sz="1900"/>
          </a:p>
          <a:p>
            <a:pPr lvl="1">
              <a:lnSpc>
                <a:spcPct val="90000"/>
              </a:lnSpc>
            </a:pPr>
            <a:r>
              <a:rPr lang="en-US" sz="1900"/>
              <a:t> (3) Erori repetitive de tip null reference în activități diferite, sugerând o problemă la gestionarea lifecycle-ului componentelor sau de inițializare a view-urilor.</a:t>
            </a:r>
          </a:p>
          <a:p>
            <a:pPr>
              <a:lnSpc>
                <a:spcPct val="9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74251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52D1B0-2A3F-77B0-257B-C9394F2D7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9" y="432839"/>
            <a:ext cx="12192000" cy="2892116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A0C5A-7176-F964-7952-F6AAC80D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110"/>
            <a:ext cx="12192000" cy="247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56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A236F-A6A8-8FED-8EB4-4170C348C2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Rezumatul testarii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EFB2-866B-428B-7312-A8605EBCB16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Sesiunea de testare a generat </a:t>
            </a:r>
            <a:r>
              <a:rPr lang="en-US" sz="1700" b="1"/>
              <a:t>28.981 de evenimente</a:t>
            </a:r>
            <a:r>
              <a:rPr lang="en-US" sz="1700"/>
              <a:t> (clicuri, swipe-uri, input), acoperind </a:t>
            </a:r>
            <a:r>
              <a:rPr lang="en-US" sz="1700" b="1"/>
              <a:t>50% din activități</a:t>
            </a:r>
            <a:r>
              <a:rPr lang="en-US" sz="1700"/>
              <a:t> (8 din 16 ecrane). </a:t>
            </a:r>
          </a:p>
          <a:p>
            <a:pPr>
              <a:lnSpc>
                <a:spcPct val="90000"/>
              </a:lnSpc>
            </a:pPr>
            <a:r>
              <a:rPr lang="en-US" sz="1700"/>
              <a:t>Au fost identificate </a:t>
            </a:r>
            <a:r>
              <a:rPr lang="en-US" sz="1700" b="1"/>
              <a:t>4 crash-uri</a:t>
            </a:r>
            <a:r>
              <a:rPr lang="en-US" sz="1700"/>
              <a:t> ( NullPointerException), în AddCategoryActivity (linia 77) și MainActivity. </a:t>
            </a:r>
          </a:p>
          <a:p>
            <a:pPr>
              <a:lnSpc>
                <a:spcPct val="90000"/>
              </a:lnSpc>
            </a:pPr>
            <a:r>
              <a:rPr lang="en-US" sz="1700"/>
              <a:t>FastBot2 a explorat cu succes fluxurile principale (bugete, cheltuieli, categorii), dar a omis ecrane secundare (înregistrare, selecție avatar) și unele activități Firebase.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endParaRPr lang="en-US" sz="1700"/>
          </a:p>
        </p:txBody>
      </p:sp>
      <p:pic>
        <p:nvPicPr>
          <p:cNvPr id="5" name="Picture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75F4174-7BF1-250E-ECC9-076456AB3FA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26378" r="26378"/>
          <a:stretch/>
        </p:blipFill>
        <p:spPr>
          <a:xfrm>
            <a:off x="5317620" y="1796688"/>
            <a:ext cx="6539806" cy="44394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A8F90-723B-0F90-F84E-10EA6F3B91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Sugestii de remediere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A2B0-4113-E633-BA79-7253F321709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err="1"/>
              <a:t>Pentru</a:t>
            </a:r>
            <a:r>
              <a:rPr lang="en-US" sz="2400"/>
              <a:t> </a:t>
            </a:r>
            <a:r>
              <a:rPr lang="en-US" sz="2400" err="1"/>
              <a:t>remedierea</a:t>
            </a:r>
            <a:r>
              <a:rPr lang="en-US" sz="2400"/>
              <a:t> </a:t>
            </a:r>
            <a:r>
              <a:rPr lang="en-US" sz="2400" err="1"/>
              <a:t>problemelor</a:t>
            </a:r>
            <a:r>
              <a:rPr lang="en-US" sz="2400"/>
              <a:t> </a:t>
            </a:r>
            <a:r>
              <a:rPr lang="en-US" sz="2400" err="1"/>
              <a:t>detectate</a:t>
            </a:r>
            <a:r>
              <a:rPr lang="en-US" sz="2400"/>
              <a:t> de </a:t>
            </a:r>
            <a:r>
              <a:rPr lang="en-US" sz="2400" err="1"/>
              <a:t>FastBot</a:t>
            </a:r>
            <a:r>
              <a:rPr lang="en-US" sz="2400"/>
              <a:t>, </a:t>
            </a:r>
            <a:r>
              <a:rPr lang="en-US" sz="2400" err="1"/>
              <a:t>este</a:t>
            </a:r>
            <a:r>
              <a:rPr lang="en-US" sz="2400"/>
              <a:t> </a:t>
            </a:r>
            <a:r>
              <a:rPr lang="en-US" sz="2400" err="1"/>
              <a:t>necesara</a:t>
            </a:r>
            <a:r>
              <a:rPr lang="en-US" sz="2400"/>
              <a:t>:</a:t>
            </a:r>
            <a:endParaRPr lang="en-US"/>
          </a:p>
          <a:p>
            <a:pPr marL="0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dirty="0" err="1"/>
              <a:t>Revizuirea</a:t>
            </a:r>
            <a:r>
              <a:rPr lang="en-US" dirty="0"/>
              <a:t> </a:t>
            </a:r>
            <a:r>
              <a:rPr lang="en-US" dirty="0" err="1"/>
              <a:t>initializarii</a:t>
            </a:r>
            <a:r>
              <a:rPr lang="en-US" dirty="0"/>
              <a:t> view-</a:t>
            </a:r>
            <a:r>
              <a:rPr lang="en-US" dirty="0" err="1"/>
              <a:t>urilor</a:t>
            </a:r>
            <a:r>
              <a:rPr lang="en-US" dirty="0"/>
              <a:t> in AddCategoryActivity.java:77.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cazurilor</a:t>
            </a:r>
            <a:r>
              <a:rPr lang="en-US" dirty="0"/>
              <a:t> de null  in </a:t>
            </a:r>
            <a:r>
              <a:rPr lang="en-US" dirty="0" err="1"/>
              <a:t>MainActivity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Extinderea</a:t>
            </a:r>
            <a:r>
              <a:rPr lang="en-US" dirty="0"/>
              <a:t> </a:t>
            </a:r>
            <a:r>
              <a:rPr lang="en-US" dirty="0" err="1"/>
              <a:t>testarii</a:t>
            </a:r>
            <a:r>
              <a:rPr lang="en-US" dirty="0"/>
              <a:t> pe </a:t>
            </a:r>
            <a:r>
              <a:rPr lang="en-US" dirty="0" err="1"/>
              <a:t>ecranele</a:t>
            </a:r>
            <a:r>
              <a:rPr lang="en-US" dirty="0"/>
              <a:t> </a:t>
            </a:r>
            <a:r>
              <a:rPr lang="en-US" dirty="0" err="1"/>
              <a:t>neacoperite</a:t>
            </a:r>
            <a:r>
              <a:rPr lang="en-US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6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4E13F-B626-7B88-6C75-DDB4F666AB7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8D4F-B859-5556-1E26-D5BBB74598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La </a:t>
            </a:r>
            <a:r>
              <a:rPr lang="en-US" sz="2200" dirty="0" err="1"/>
              <a:t>momentul</a:t>
            </a:r>
            <a:r>
              <a:rPr lang="en-US" sz="2200" dirty="0"/>
              <a:t> actual </a:t>
            </a:r>
            <a:r>
              <a:rPr lang="en-US" sz="2200" dirty="0" err="1"/>
              <a:t>exista</a:t>
            </a:r>
            <a:r>
              <a:rPr lang="en-US" sz="2200" dirty="0"/>
              <a:t> o </a:t>
            </a:r>
            <a:r>
              <a:rPr lang="en-US" sz="2200" dirty="0" err="1"/>
              <a:t>abundenta</a:t>
            </a:r>
            <a:r>
              <a:rPr lang="en-US" sz="2200" dirty="0"/>
              <a:t> de </a:t>
            </a:r>
            <a:r>
              <a:rPr lang="en-US" sz="2200" dirty="0" err="1"/>
              <a:t>aplicatii</a:t>
            </a:r>
            <a:r>
              <a:rPr lang="en-US" sz="2200" dirty="0"/>
              <a:t> pe </a:t>
            </a:r>
            <a:r>
              <a:rPr lang="en-US" sz="2200" dirty="0" err="1"/>
              <a:t>piata</a:t>
            </a:r>
            <a:r>
              <a:rPr lang="en-US" sz="2200" dirty="0"/>
              <a:t> care sunt </a:t>
            </a:r>
            <a:r>
              <a:rPr lang="en-US" sz="2200" dirty="0" err="1"/>
              <a:t>gandite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</a:t>
            </a:r>
            <a:r>
              <a:rPr lang="en-US" sz="2200" dirty="0" err="1"/>
              <a:t>rezolva</a:t>
            </a:r>
            <a:r>
              <a:rPr lang="en-US" sz="2200" dirty="0"/>
              <a:t> </a:t>
            </a:r>
            <a:r>
              <a:rPr lang="en-US" sz="2200" dirty="0" err="1"/>
              <a:t>diferite</a:t>
            </a:r>
            <a:r>
              <a:rPr lang="en-US" sz="2200" dirty="0"/>
              <a:t> </a:t>
            </a:r>
            <a:r>
              <a:rPr lang="en-US" sz="2200" dirty="0" err="1"/>
              <a:t>probleme</a:t>
            </a:r>
            <a:r>
              <a:rPr lang="en-US" sz="2200" dirty="0"/>
              <a:t> ale </a:t>
            </a:r>
            <a:r>
              <a:rPr lang="en-US" sz="2200" dirty="0" err="1"/>
              <a:t>unui</a:t>
            </a:r>
            <a:r>
              <a:rPr lang="en-US" sz="2200" dirty="0"/>
              <a:t> potential user.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 dirty="0" err="1"/>
              <a:t>Testarea</a:t>
            </a:r>
            <a:r>
              <a:rPr lang="en-US" sz="2200" dirty="0"/>
              <a:t> </a:t>
            </a:r>
            <a:r>
              <a:rPr lang="en-US" sz="2200" dirty="0" err="1"/>
              <a:t>interfetei</a:t>
            </a:r>
            <a:r>
              <a:rPr lang="en-US" sz="2200" dirty="0"/>
              <a:t> </a:t>
            </a:r>
            <a:r>
              <a:rPr lang="en-US" sz="2200" dirty="0" err="1"/>
              <a:t>aplicatiei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un </a:t>
            </a:r>
            <a:r>
              <a:rPr lang="en-US" sz="2200" dirty="0" err="1"/>
              <a:t>proces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dura o </a:t>
            </a:r>
            <a:r>
              <a:rPr lang="en-US" sz="2200" dirty="0" err="1"/>
              <a:t>perioada</a:t>
            </a:r>
            <a:r>
              <a:rPr lang="en-US" sz="2200" dirty="0"/>
              <a:t> </a:t>
            </a:r>
            <a:r>
              <a:rPr lang="en-US" sz="2200" dirty="0" err="1"/>
              <a:t>lunga</a:t>
            </a:r>
            <a:r>
              <a:rPr lang="en-US" sz="2200" dirty="0"/>
              <a:t> de </a:t>
            </a:r>
            <a:r>
              <a:rPr lang="en-US" sz="2200" dirty="0" err="1"/>
              <a:t>timp</a:t>
            </a:r>
            <a:r>
              <a:rPr lang="en-US" sz="2200" dirty="0"/>
              <a:t>, </a:t>
            </a:r>
            <a:r>
              <a:rPr lang="en-US" sz="2200" dirty="0" err="1"/>
              <a:t>insa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absolut</a:t>
            </a:r>
            <a:r>
              <a:rPr lang="en-US" sz="2200" dirty="0"/>
              <a:t> </a:t>
            </a:r>
            <a:r>
              <a:rPr lang="en-US" sz="2200" dirty="0" err="1"/>
              <a:t>necesara</a:t>
            </a:r>
            <a:r>
              <a:rPr lang="en-US" sz="2200" dirty="0"/>
              <a:t> </a:t>
            </a:r>
            <a:r>
              <a:rPr lang="en-US" sz="2200" dirty="0" err="1"/>
              <a:t>pentru</a:t>
            </a:r>
            <a:r>
              <a:rPr lang="en-US" sz="2200" dirty="0"/>
              <a:t> a fi </a:t>
            </a:r>
            <a:r>
              <a:rPr lang="en-US" sz="2200" dirty="0" err="1"/>
              <a:t>siguri</a:t>
            </a:r>
            <a:r>
              <a:rPr lang="en-US" sz="2200" dirty="0"/>
              <a:t> ca user-ii nu </a:t>
            </a:r>
            <a:r>
              <a:rPr lang="en-US" sz="2200" dirty="0" err="1"/>
              <a:t>vor</a:t>
            </a:r>
            <a:r>
              <a:rPr lang="en-US" sz="2200" dirty="0"/>
              <a:t> </a:t>
            </a:r>
            <a:r>
              <a:rPr lang="en-US" sz="2200" dirty="0" err="1"/>
              <a:t>experimenta</a:t>
            </a:r>
            <a:r>
              <a:rPr lang="en-US" sz="2200" dirty="0"/>
              <a:t> bug-</a:t>
            </a:r>
            <a:r>
              <a:rPr lang="en-US" sz="2200" dirty="0" err="1"/>
              <a:t>uri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crash-</a:t>
            </a:r>
            <a:r>
              <a:rPr lang="en-US" sz="2200" dirty="0" err="1"/>
              <a:t>uri</a:t>
            </a:r>
            <a:r>
              <a:rPr lang="en-US" sz="2200" dirty="0"/>
              <a:t> ale </a:t>
            </a:r>
            <a:r>
              <a:rPr lang="en-US" sz="2200" dirty="0" err="1"/>
              <a:t>aplicatiei</a:t>
            </a:r>
            <a:r>
              <a:rPr lang="en-US" sz="2200" dirty="0"/>
              <a:t>.</a:t>
            </a:r>
          </a:p>
          <a:p>
            <a:pPr>
              <a:lnSpc>
                <a:spcPct val="90000"/>
              </a:lnSpc>
            </a:pPr>
            <a:endParaRPr lang="en-US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10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CF5C6-8B91-4E58-63A2-A64B06BFDB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BAFA-9457-177C-B826-E5F9C3421F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Integrarea FastBot2 in procesul de testare al aplicatiilor Android demonstreaza avantajele utilizarii unui model probabilistic combinat cu reinforcement learning pentru optimizarea explorarii interfetei. </a:t>
            </a:r>
          </a:p>
          <a:p>
            <a:pPr marL="0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Rezultatele testarii asupra aplicatiei MoneyMap au evidentiat capacitatea FastBot2 de a detecta crash-uri si probleme legate de gestionarea ciclului de viata al componentelor UI, asigurand o acoperire extinsa a scenariilor de utilizare.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0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D92E-B271-F68E-C06F-8D8AE3AE4C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65B6-320C-28C4-33C6-BC9AE0265B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hlinkClick r:id="rId2"/>
              </a:rPr>
              <a:t>https://github.com/bytedance/Fastbot_Android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hlinkClick r:id="rId3"/>
              </a:rPr>
              <a:t>https://tingsu.github.io/files/ASE22-industry-Fastbot.pdf</a:t>
            </a: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6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A567DB-F7A2-6C62-40D4-855A722D8B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Multumim!!!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0FF20-6C05-A3C0-1653-117EE8DFFE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FastBot2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33AC-6740-9551-E875-142C1EFDDB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 Pentru a eficientiza acest process cei de la ByteDance au introdus un model automat de testare pentru aplicatiile Android: FastBot2. </a:t>
            </a:r>
          </a:p>
          <a:p>
            <a:pPr marL="0">
              <a:lnSpc>
                <a:spcPct val="90000"/>
              </a:lnSpc>
            </a:pPr>
            <a:endParaRPr lang="en-US" sz="2400"/>
          </a:p>
          <a:p>
            <a:pPr marL="0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FastBot2 a evoluat mai bine ca alte tool-uri de testare precum Monkey, Ape si Stoat, iar de la implementarea sa in procesul de testare al companiei ByteDance a reportat in jur de 50.8% bug-uri in aplicatii.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7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7F586-41E0-AC63-07CA-2A4ADF4B20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Principalele functionalitati ale FastBot2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B7B2D-E926-E3E4-448E-C87DCAA1CE5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045028" y="3037842"/>
            <a:ext cx="9941319" cy="310433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 err="1"/>
              <a:t>Modelul</a:t>
            </a:r>
            <a:r>
              <a:rPr lang="en-US" sz="2400" dirty="0"/>
              <a:t> probabilistic </a:t>
            </a:r>
            <a:r>
              <a:rPr lang="en-US" sz="2400" dirty="0" err="1"/>
              <a:t>stocheaza</a:t>
            </a:r>
            <a:r>
              <a:rPr lang="en-US" sz="2400" dirty="0"/>
              <a:t> </a:t>
            </a:r>
            <a:r>
              <a:rPr lang="en-US" sz="2400" dirty="0" err="1"/>
              <a:t>probabilitatea</a:t>
            </a:r>
            <a:r>
              <a:rPr lang="en-US" sz="2400" dirty="0"/>
              <a:t> </a:t>
            </a:r>
            <a:r>
              <a:rPr lang="en-US" sz="2400" dirty="0" err="1"/>
              <a:t>calculata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executiile</a:t>
            </a:r>
            <a:r>
              <a:rPr lang="en-US" sz="2400" dirty="0"/>
              <a:t> </a:t>
            </a:r>
            <a:r>
              <a:rPr lang="en-US" sz="2400" dirty="0" err="1"/>
              <a:t>anterioare</a:t>
            </a:r>
            <a:r>
              <a:rPr lang="en-US" sz="2400" dirty="0"/>
              <a:t> ca un </a:t>
            </a:r>
            <a:r>
              <a:rPr lang="en-US" sz="2400" dirty="0" err="1"/>
              <a:t>anumit</a:t>
            </a:r>
            <a:r>
              <a:rPr lang="en-US" sz="2400" dirty="0"/>
              <a:t> hyper-event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ajunga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en-US" sz="2400" dirty="0"/>
              <a:t>-o </a:t>
            </a:r>
            <a:r>
              <a:rPr lang="en-US" sz="2400" dirty="0" err="1"/>
              <a:t>anumita</a:t>
            </a:r>
            <a:r>
              <a:rPr lang="en-US" sz="2400" dirty="0"/>
              <a:t> </a:t>
            </a:r>
            <a:r>
              <a:rPr lang="en-US" sz="2400" dirty="0" err="1"/>
              <a:t>activitate</a:t>
            </a:r>
            <a:r>
              <a:rPr lang="en-US" sz="2400" dirty="0"/>
              <a:t> sub forma </a:t>
            </a:r>
            <a:r>
              <a:rPr lang="en-US" sz="2400" dirty="0" err="1"/>
              <a:t>unei</a:t>
            </a:r>
            <a:r>
              <a:rPr lang="en-US" sz="2400" dirty="0"/>
              <a:t> </a:t>
            </a:r>
            <a:r>
              <a:rPr lang="en-US" sz="2400" dirty="0" err="1"/>
              <a:t>functii</a:t>
            </a:r>
            <a:r>
              <a:rPr lang="en-US" sz="2400" dirty="0"/>
              <a:t> de </a:t>
            </a:r>
            <a:r>
              <a:rPr lang="en-US" sz="2400" dirty="0" err="1"/>
              <a:t>tranzitie</a:t>
            </a:r>
            <a:r>
              <a:rPr lang="en-US" sz="2400" dirty="0"/>
              <a:t> </a:t>
            </a:r>
            <a:endParaRPr lang="en-US" sz="2400"/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err="1"/>
              <a:t>Pentru</a:t>
            </a:r>
            <a:r>
              <a:rPr lang="en-US" sz="2400" dirty="0"/>
              <a:t> </a:t>
            </a:r>
            <a:r>
              <a:rPr lang="en-US" sz="2400" err="1"/>
              <a:t>ghidarea</a:t>
            </a:r>
            <a:r>
              <a:rPr lang="en-US" sz="2400" dirty="0"/>
              <a:t> </a:t>
            </a:r>
            <a:r>
              <a:rPr lang="en-US" sz="2400" err="1"/>
              <a:t>testarii</a:t>
            </a:r>
            <a:r>
              <a:rPr lang="en-US" sz="2400" dirty="0"/>
              <a:t> pe </a:t>
            </a:r>
            <a:r>
              <a:rPr lang="en-US" sz="2400" err="1"/>
              <a:t>mai</a:t>
            </a:r>
            <a:r>
              <a:rPr lang="en-US" sz="2400" dirty="0"/>
              <a:t> multi </a:t>
            </a:r>
            <a:r>
              <a:rPr lang="en-US" sz="2400" err="1"/>
              <a:t>pasi</a:t>
            </a:r>
            <a:r>
              <a:rPr lang="en-US" sz="2400" dirty="0"/>
              <a:t> a </a:t>
            </a:r>
            <a:r>
              <a:rPr lang="en-US" sz="2400" err="1"/>
              <a:t>fost</a:t>
            </a:r>
            <a:r>
              <a:rPr lang="en-US" sz="2400" dirty="0"/>
              <a:t> </a:t>
            </a:r>
            <a:r>
              <a:rPr lang="en-US" sz="2400" err="1"/>
              <a:t>introdus</a:t>
            </a:r>
            <a:r>
              <a:rPr lang="en-US" sz="2400" dirty="0"/>
              <a:t> un agent de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/>
              <a:t>reiforcement</a:t>
            </a:r>
            <a:r>
              <a:rPr lang="en-US" sz="2400" dirty="0"/>
              <a:t> learning.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0">
              <a:lnSpc>
                <a:spcPct val="90000"/>
              </a:lnSpc>
            </a:pPr>
            <a:endParaRPr lang="en-US" sz="2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7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59E638-42F6-2633-53B9-911ED7DB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817" r="9085" b="179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4C08FF-2FC7-3D7A-0480-4E4A5196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probabilistic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81CC9B-EC33-CE47-5B13-182034A746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911965"/>
              </p:ext>
            </p:extLst>
          </p:nvPr>
        </p:nvGraphicFramePr>
        <p:xfrm>
          <a:off x="1116013" y="2478088"/>
          <a:ext cx="10167937" cy="3694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575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D3879-8547-4469-0123-08B01C02E3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Cum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functioneaza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modelul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probabilistic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9F850-7468-A65D-6F68-6015F5BCC772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 dirty="0" err="1"/>
              <a:t>Calcularea</a:t>
            </a:r>
            <a:r>
              <a:rPr lang="en-US" sz="2000" dirty="0"/>
              <a:t> </a:t>
            </a:r>
            <a:r>
              <a:rPr lang="en-US" sz="2000" dirty="0" err="1"/>
              <a:t>probabilitatilor</a:t>
            </a:r>
            <a:r>
              <a:rPr lang="en-US" sz="2000" dirty="0"/>
              <a:t> se face pe </a:t>
            </a:r>
            <a:r>
              <a:rPr lang="en-US" sz="2000" dirty="0" err="1"/>
              <a:t>baza</a:t>
            </a:r>
            <a:r>
              <a:rPr lang="en-US" sz="2000" dirty="0"/>
              <a:t> </a:t>
            </a:r>
            <a:r>
              <a:rPr lang="en-US" sz="2000" dirty="0" err="1"/>
              <a:t>formulei</a:t>
            </a:r>
            <a:r>
              <a:rPr lang="en-US" sz="2000" dirty="0"/>
              <a:t> </a:t>
            </a:r>
            <a:endParaRPr lang="en-US" sz="200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   P(e, A</a:t>
            </a:r>
            <a:r>
              <a:rPr lang="en-US" sz="2000" baseline="-25000" dirty="0"/>
              <a:t>i </a:t>
            </a:r>
            <a:r>
              <a:rPr lang="en-US" sz="2000" dirty="0"/>
              <a:t>)= N(e, A</a:t>
            </a:r>
            <a:r>
              <a:rPr lang="en-US" sz="2000" baseline="-25000" dirty="0"/>
              <a:t>i</a:t>
            </a:r>
            <a:r>
              <a:rPr lang="en-US" sz="2000" dirty="0"/>
              <a:t>)/N(e)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 N(e, A</a:t>
            </a:r>
            <a:r>
              <a:rPr lang="en-US" sz="2000" baseline="-25000" dirty="0"/>
              <a:t>i</a:t>
            </a:r>
            <a:r>
              <a:rPr lang="en-US" sz="2000" dirty="0"/>
              <a:t>)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numarul</a:t>
            </a:r>
            <a:r>
              <a:rPr lang="en-US" sz="2000" dirty="0"/>
              <a:t> de </a:t>
            </a:r>
            <a:r>
              <a:rPr lang="en-US" sz="2000" dirty="0" err="1"/>
              <a:t>ori</a:t>
            </a:r>
            <a:r>
              <a:rPr lang="en-US" sz="2000" dirty="0"/>
              <a:t> in care </a:t>
            </a:r>
            <a:r>
              <a:rPr lang="en-US" sz="2000" dirty="0" err="1"/>
              <a:t>selectarea</a:t>
            </a:r>
            <a:r>
              <a:rPr lang="en-US" sz="2000" dirty="0"/>
              <a:t> </a:t>
            </a:r>
            <a:r>
              <a:rPr lang="en-US" sz="2000" dirty="0" err="1"/>
              <a:t>evnimentului</a:t>
            </a:r>
            <a:r>
              <a:rPr lang="en-US" sz="2000" dirty="0"/>
              <a:t> e a </a:t>
            </a:r>
            <a:r>
              <a:rPr lang="en-US" sz="2000" dirty="0" err="1"/>
              <a:t>condus</a:t>
            </a:r>
            <a:r>
              <a:rPr lang="en-US" sz="2000" dirty="0"/>
              <a:t> la </a:t>
            </a:r>
            <a:r>
              <a:rPr lang="en-US" sz="2000" dirty="0" err="1"/>
              <a:t>actiunea</a:t>
            </a:r>
            <a:r>
              <a:rPr lang="en-US" sz="2000" dirty="0"/>
              <a:t> A</a:t>
            </a:r>
            <a:r>
              <a:rPr lang="en-US" sz="2000" baseline="-25000" dirty="0"/>
              <a:t>i 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 N(e)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totalul</a:t>
            </a:r>
            <a:r>
              <a:rPr lang="en-US" sz="2000" dirty="0"/>
              <a:t> </a:t>
            </a:r>
            <a:r>
              <a:rPr lang="en-US" sz="2000" dirty="0" err="1"/>
              <a:t>executiilor</a:t>
            </a:r>
            <a:r>
              <a:rPr lang="en-US" sz="2000" dirty="0"/>
              <a:t> </a:t>
            </a:r>
            <a:r>
              <a:rPr lang="en-US" sz="2000" dirty="0" err="1"/>
              <a:t>lui</a:t>
            </a:r>
            <a:r>
              <a:rPr lang="en-US" sz="2000" dirty="0"/>
              <a:t> e </a:t>
            </a:r>
          </a:p>
          <a:p>
            <a:pPr>
              <a:lnSpc>
                <a:spcPct val="90000"/>
              </a:lnSpc>
            </a:pPr>
            <a:r>
              <a:rPr lang="en-US" sz="2000" err="1"/>
              <a:t>Probabilitatile</a:t>
            </a:r>
            <a:r>
              <a:rPr lang="en-US" sz="2000" dirty="0"/>
              <a:t> se </a:t>
            </a:r>
            <a:r>
              <a:rPr lang="en-US" sz="2000" err="1"/>
              <a:t>actualizeaza</a:t>
            </a:r>
            <a:r>
              <a:rPr lang="en-US" sz="2000" dirty="0"/>
              <a:t> </a:t>
            </a:r>
            <a:r>
              <a:rPr lang="en-US" sz="2000" err="1"/>
              <a:t>dupa</a:t>
            </a:r>
            <a:r>
              <a:rPr lang="en-US" sz="2000" dirty="0"/>
              <a:t> </a:t>
            </a:r>
            <a:r>
              <a:rPr lang="en-US" sz="2000" err="1"/>
              <a:t>fiecare</a:t>
            </a:r>
            <a:r>
              <a:rPr lang="en-US" sz="2000" dirty="0"/>
              <a:t> </a:t>
            </a:r>
            <a:r>
              <a:rPr lang="en-US" sz="2000" err="1"/>
              <a:t>executie</a:t>
            </a:r>
            <a:endParaRPr lang="en-US" sz="2000" dirty="0" err="1"/>
          </a:p>
        </p:txBody>
      </p:sp>
      <p:pic>
        <p:nvPicPr>
          <p:cNvPr id="5" name="Picture Placeholder 4" descr="A diagram of a mobile device&#10;&#10;AI-generated content may be incorrect.">
            <a:extLst>
              <a:ext uri="{FF2B5EF4-FFF2-40B4-BE49-F238E27FC236}">
                <a16:creationId xmlns:a16="http://schemas.microsoft.com/office/drawing/2014/main" id="{C9F5B538-3A21-09FE-0B42-86BCB0172F3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-678" t="7" r="847" b="25901"/>
          <a:stretch/>
        </p:blipFill>
        <p:spPr>
          <a:xfrm>
            <a:off x="6099616" y="1468255"/>
            <a:ext cx="5170349" cy="51772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5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C9154-6DBC-D0F6-9D57-74EFC69450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model-based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83FEB-03E5-EF54-932A-059552F35B48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289304" y="2902913"/>
            <a:ext cx="9849751" cy="30321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1CA77-271B-9364-E751-31E9232ABBB2}"/>
              </a:ext>
            </a:extLst>
          </p:cNvPr>
          <p:cNvSpPr txBox="1"/>
          <p:nvPr/>
        </p:nvSpPr>
        <p:spPr>
          <a:xfrm>
            <a:off x="1158240" y="2702560"/>
            <a:ext cx="10342880" cy="4267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75"/>
              </a:lnSpc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lnSpc>
                <a:spcPts val="1575"/>
              </a:lnSpc>
            </a:pPr>
            <a:r>
              <a:rPr lang="en-US" sz="2800" b="1" dirty="0">
                <a:latin typeface="Calibri"/>
                <a:ea typeface="Calibri"/>
                <a:cs typeface="Calibri"/>
              </a:rPr>
              <a:t>Model expansion</a:t>
            </a: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575"/>
              </a:lnSpc>
            </a:pP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ts val="1050"/>
              </a:lnSpc>
              <a:buFont typeface="Arial"/>
              <a:buChar char="•"/>
            </a:pPr>
            <a:r>
              <a:rPr lang="en-US" sz="2400" err="1">
                <a:latin typeface="Calibri"/>
                <a:ea typeface="Calibri"/>
                <a:cs typeface="Calibri"/>
              </a:rPr>
              <a:t>FastBot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selecteaza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aleatoriu</a:t>
            </a:r>
            <a:r>
              <a:rPr lang="en-US" sz="2400" dirty="0">
                <a:latin typeface="Calibri"/>
                <a:ea typeface="Calibri"/>
                <a:cs typeface="Calibri"/>
              </a:rPr>
              <a:t> un hyper-event care nu a </a:t>
            </a:r>
            <a:r>
              <a:rPr lang="en-US" sz="2400" err="1">
                <a:latin typeface="Calibri"/>
                <a:ea typeface="Calibri"/>
                <a:cs typeface="Calibri"/>
              </a:rPr>
              <a:t>mai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fost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testat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pana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ts val="1050"/>
              </a:lnSpc>
              <a:buFont typeface="Arial"/>
              <a:buChar char="•"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2400" dirty="0"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latin typeface="Calibri"/>
                <a:ea typeface="Calibri"/>
                <a:cs typeface="Calibri"/>
              </a:rPr>
              <a:t>atunci</a:t>
            </a:r>
            <a:r>
              <a:rPr lang="en-US" sz="2400" dirty="0">
                <a:latin typeface="Calibri"/>
                <a:ea typeface="Calibri"/>
                <a:cs typeface="Calibri"/>
              </a:rPr>
              <a:t> in </a:t>
            </a:r>
            <a:r>
              <a:rPr lang="en-US" sz="2400" err="1">
                <a:latin typeface="Calibri"/>
                <a:ea typeface="Calibri"/>
                <a:cs typeface="Calibri"/>
              </a:rPr>
              <a:t>celelalte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executii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</a:p>
          <a:p>
            <a:pPr>
              <a:lnSpc>
                <a:spcPts val="1050"/>
              </a:lnSpc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lnSpc>
                <a:spcPts val="1950"/>
              </a:lnSpc>
            </a:pPr>
            <a:endParaRPr lang="en-US" sz="2400" b="1" dirty="0">
              <a:latin typeface="Calibri"/>
              <a:ea typeface="Calibri"/>
              <a:cs typeface="Arial"/>
            </a:endParaRPr>
          </a:p>
          <a:p>
            <a:pPr>
              <a:lnSpc>
                <a:spcPts val="1950"/>
              </a:lnSpc>
            </a:pPr>
            <a:r>
              <a:rPr lang="en-US" sz="2800" b="1" dirty="0">
                <a:latin typeface="Calibri"/>
                <a:ea typeface="Calibri"/>
                <a:cs typeface="Arial"/>
              </a:rPr>
              <a:t>Model exploitation</a:t>
            </a:r>
            <a:r>
              <a:rPr lang="en-US" sz="2800" dirty="0">
                <a:latin typeface="Calibri"/>
                <a:ea typeface="Calibri"/>
                <a:cs typeface="Arial"/>
              </a:rPr>
              <a:t>​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sz="2400" dirty="0">
              <a:latin typeface="Calibri"/>
              <a:ea typeface="Calibri"/>
              <a:cs typeface="Arial"/>
            </a:endParaRPr>
          </a:p>
          <a:p>
            <a:pPr marL="228600" indent="-228600">
              <a:lnSpc>
                <a:spcPts val="1050"/>
              </a:lnSpc>
              <a:buFont typeface=""/>
              <a:buChar char="•"/>
            </a:pPr>
            <a:r>
              <a:rPr lang="en-US" sz="2400" err="1">
                <a:latin typeface="Calibri"/>
                <a:ea typeface="Calibri"/>
                <a:cs typeface="Arial"/>
              </a:rPr>
              <a:t>FastBot-ul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activeaza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acest</a:t>
            </a:r>
            <a:r>
              <a:rPr lang="en-US" sz="2400" dirty="0">
                <a:latin typeface="Calibri"/>
                <a:ea typeface="Calibri"/>
                <a:cs typeface="Arial"/>
              </a:rPr>
              <a:t> mod </a:t>
            </a:r>
            <a:r>
              <a:rPr lang="en-US" sz="2400" err="1">
                <a:latin typeface="Calibri"/>
                <a:ea typeface="Calibri"/>
                <a:cs typeface="Arial"/>
              </a:rPr>
              <a:t>atunci</a:t>
            </a:r>
            <a:r>
              <a:rPr lang="en-US" sz="2400" dirty="0">
                <a:latin typeface="Calibri"/>
                <a:ea typeface="Calibri"/>
                <a:cs typeface="Arial"/>
              </a:rPr>
              <a:t> cand </a:t>
            </a:r>
            <a:r>
              <a:rPr lang="en-US" sz="2400" err="1">
                <a:latin typeface="Calibri"/>
                <a:ea typeface="Calibri"/>
                <a:cs typeface="Arial"/>
              </a:rPr>
              <a:t>toate</a:t>
            </a:r>
            <a:r>
              <a:rPr lang="en-US" sz="2400" dirty="0">
                <a:latin typeface="Calibri"/>
                <a:ea typeface="Calibri"/>
                <a:cs typeface="Arial"/>
              </a:rPr>
              <a:t> events-urile au </a:t>
            </a:r>
            <a:r>
              <a:rPr lang="en-US" sz="2400" err="1">
                <a:latin typeface="Calibri"/>
                <a:ea typeface="Calibri"/>
                <a:cs typeface="Arial"/>
              </a:rPr>
              <a:t>fost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adaugate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marL="228600" indent="-228600">
              <a:lnSpc>
                <a:spcPts val="1050"/>
              </a:lnSpc>
              <a:buFont typeface=""/>
              <a:buChar char="•"/>
            </a:pPr>
            <a:endParaRPr lang="en-US" sz="2400" dirty="0">
              <a:latin typeface="Calibri"/>
              <a:ea typeface="Calibri"/>
              <a:cs typeface="Arial"/>
            </a:endParaRPr>
          </a:p>
          <a:p>
            <a:pPr>
              <a:lnSpc>
                <a:spcPts val="1050"/>
              </a:lnSpc>
            </a:pPr>
            <a:r>
              <a:rPr lang="en-US" sz="2400" dirty="0">
                <a:latin typeface="Calibri"/>
                <a:ea typeface="Calibri"/>
                <a:cs typeface="Arial"/>
              </a:rPr>
              <a:t> in model ​</a:t>
            </a:r>
          </a:p>
          <a:p>
            <a:pPr>
              <a:lnSpc>
                <a:spcPts val="1050"/>
              </a:lnSpc>
            </a:pPr>
            <a:endParaRPr lang="en-US" sz="2400" dirty="0">
              <a:latin typeface="Calibri"/>
              <a:ea typeface="Calibri"/>
              <a:cs typeface="Arial"/>
            </a:endParaRPr>
          </a:p>
          <a:p>
            <a:pPr marL="228600" indent="-228600">
              <a:lnSpc>
                <a:spcPts val="1050"/>
              </a:lnSpc>
              <a:buFont typeface=""/>
              <a:buChar char="•"/>
            </a:pPr>
            <a:r>
              <a:rPr lang="en-US" sz="2400" err="1">
                <a:latin typeface="Calibri"/>
                <a:ea typeface="Calibri"/>
                <a:cs typeface="Arial"/>
              </a:rPr>
              <a:t>Selectioneaza</a:t>
            </a:r>
            <a:r>
              <a:rPr lang="en-US" sz="2400" dirty="0">
                <a:latin typeface="Calibri"/>
                <a:ea typeface="Calibri"/>
                <a:cs typeface="Arial"/>
              </a:rPr>
              <a:t> pe </a:t>
            </a:r>
            <a:r>
              <a:rPr lang="en-US" sz="2400" err="1">
                <a:latin typeface="Calibri"/>
                <a:ea typeface="Calibri"/>
                <a:cs typeface="Arial"/>
              </a:rPr>
              <a:t>acela</a:t>
            </a:r>
            <a:r>
              <a:rPr lang="en-US" sz="2400" dirty="0">
                <a:latin typeface="Calibri"/>
                <a:ea typeface="Calibri"/>
                <a:cs typeface="Arial"/>
              </a:rPr>
              <a:t> cu o </a:t>
            </a:r>
            <a:r>
              <a:rPr lang="en-US" sz="2400" err="1">
                <a:latin typeface="Calibri"/>
                <a:ea typeface="Calibri"/>
                <a:cs typeface="Arial"/>
              </a:rPr>
              <a:t>probabilitate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mai</a:t>
            </a:r>
            <a:r>
              <a:rPr lang="en-US" sz="2400" dirty="0">
                <a:latin typeface="Calibri"/>
                <a:ea typeface="Calibri"/>
                <a:cs typeface="Arial"/>
              </a:rPr>
              <a:t> mare de </a:t>
            </a:r>
            <a:r>
              <a:rPr lang="en-US" sz="2400" err="1">
                <a:latin typeface="Calibri"/>
                <a:ea typeface="Calibri"/>
                <a:cs typeface="Arial"/>
              </a:rPr>
              <a:t>acoperire</a:t>
            </a:r>
            <a:r>
              <a:rPr lang="en-US" sz="2400" dirty="0">
                <a:latin typeface="Calibri"/>
                <a:ea typeface="Calibri"/>
                <a:cs typeface="Arial"/>
              </a:rPr>
              <a:t> a </a:t>
            </a:r>
            <a:r>
              <a:rPr lang="en-US" sz="2400" err="1">
                <a:latin typeface="Calibri"/>
                <a:ea typeface="Calibri"/>
                <a:cs typeface="Arial"/>
              </a:rPr>
              <a:t>actiunilor</a:t>
            </a:r>
            <a:endParaRPr lang="en-US" sz="2400">
              <a:latin typeface="Calibri"/>
              <a:ea typeface="Calibri"/>
              <a:cs typeface="Arial"/>
            </a:endParaRPr>
          </a:p>
          <a:p>
            <a:pPr marL="228600" indent="-228600">
              <a:lnSpc>
                <a:spcPts val="1050"/>
              </a:lnSpc>
              <a:buFont typeface=""/>
              <a:buChar char="•"/>
            </a:pPr>
            <a:endParaRPr lang="en-US" sz="2400" dirty="0">
              <a:latin typeface="Calibri"/>
              <a:ea typeface="Calibri"/>
              <a:cs typeface="Arial"/>
            </a:endParaRPr>
          </a:p>
          <a:p>
            <a:pPr>
              <a:lnSpc>
                <a:spcPts val="1050"/>
              </a:lnSpc>
            </a:pPr>
            <a:r>
              <a:rPr lang="en-US" sz="2400" dirty="0">
                <a:latin typeface="Calibri"/>
                <a:ea typeface="Calibri"/>
                <a:cs typeface="Arial"/>
              </a:rPr>
              <a:t> care nu au </a:t>
            </a:r>
            <a:r>
              <a:rPr lang="en-US" sz="2400" err="1">
                <a:latin typeface="Calibri"/>
                <a:ea typeface="Calibri"/>
                <a:cs typeface="Arial"/>
              </a:rPr>
              <a:t>fost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incluse</a:t>
            </a:r>
            <a:r>
              <a:rPr lang="en-US" sz="2400" dirty="0">
                <a:latin typeface="Calibri"/>
                <a:ea typeface="Calibri"/>
                <a:cs typeface="Arial"/>
              </a:rPr>
              <a:t> in </a:t>
            </a:r>
            <a:r>
              <a:rPr lang="en-US" sz="2400" err="1">
                <a:latin typeface="Calibri"/>
                <a:ea typeface="Calibri"/>
                <a:cs typeface="Arial"/>
              </a:rPr>
              <a:t>executia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latin typeface="Calibri"/>
                <a:ea typeface="Calibri"/>
                <a:cs typeface="Arial"/>
              </a:rPr>
              <a:t>curenta</a:t>
            </a:r>
            <a:r>
              <a:rPr lang="en-US" sz="2400" dirty="0">
                <a:latin typeface="Calibri"/>
                <a:ea typeface="Calibri"/>
                <a:cs typeface="Arial"/>
              </a:rPr>
              <a:t>.​</a:t>
            </a:r>
          </a:p>
          <a:p>
            <a:pPr>
              <a:lnSpc>
                <a:spcPts val="1575"/>
              </a:lnSpc>
            </a:pPr>
            <a:endParaRPr lang="en-US" sz="2400" b="1" dirty="0">
              <a:latin typeface="Calibri"/>
              <a:ea typeface="Calibri"/>
              <a:cs typeface="Arial"/>
            </a:endParaRPr>
          </a:p>
          <a:p>
            <a:pPr>
              <a:lnSpc>
                <a:spcPts val="1575"/>
              </a:lnSpc>
            </a:pPr>
            <a:endParaRPr lang="en-US" sz="2400" b="1" dirty="0">
              <a:latin typeface="Calibri"/>
              <a:ea typeface="Calibri"/>
              <a:cs typeface="Arial"/>
            </a:endParaRPr>
          </a:p>
          <a:p>
            <a:pPr>
              <a:lnSpc>
                <a:spcPts val="1575"/>
              </a:lnSpc>
            </a:pPr>
            <a:endParaRPr lang="en-US" sz="2400" dirty="0">
              <a:latin typeface="Calibri"/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endParaRPr lang="en-US" sz="2400" dirty="0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13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227-4F9F-0655-197E-3985F44BAC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Selectia learning-based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BBE1ADB-9F90-9AF3-EDEE-BBA1075511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Agentul de reiforcement learning imbunatateste calitatea testarii prin folosirea valorilor din tabelul Q care indica evenimentele cu acoperirea cea mai mare. </a:t>
            </a:r>
          </a:p>
          <a:p>
            <a:pPr marL="0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 marL="0"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La vechiul scor se aduna diferenta dintre recompensa G</a:t>
            </a:r>
            <a:r>
              <a:rPr lang="en-US" sz="2200" baseline="-25000"/>
              <a:t>t,t+n</a:t>
            </a:r>
            <a:r>
              <a:rPr lang="en-US" sz="2200"/>
              <a:t> si scorul curent inmultit cu rata de invatare a agentului.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8990CE9-BB76-70BD-D4E9-EE0D462D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96" y="3119438"/>
            <a:ext cx="6268010" cy="102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271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EF447-055A-F086-DD29-1D8C432EDBB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Testarea aplicatiei MoneyMap cu FastBot2</a:t>
            </a:r>
          </a:p>
          <a:p>
            <a:pPr algn="ctr"/>
            <a:endParaRPr lang="en-US" sz="6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951770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AccentBoxVTI</vt:lpstr>
      <vt:lpstr>GUI Testing cu FastBot2 pentru aplicatia MoneyMap </vt:lpstr>
      <vt:lpstr>Introducere</vt:lpstr>
      <vt:lpstr>FastBot2</vt:lpstr>
      <vt:lpstr>Principalele functionalitati ale FastBot2</vt:lpstr>
      <vt:lpstr>Modelul probabilistic</vt:lpstr>
      <vt:lpstr>Cum functioneaza modelul probabilistic</vt:lpstr>
      <vt:lpstr>Selectia model-based</vt:lpstr>
      <vt:lpstr>Selectia learning-based</vt:lpstr>
      <vt:lpstr>Testarea aplicatiei MoneyMap cu FastBot2 </vt:lpstr>
      <vt:lpstr>Descrierea aplicatiei</vt:lpstr>
      <vt:lpstr>Functionalitatile de baza</vt:lpstr>
      <vt:lpstr>PowerPoint Presentation</vt:lpstr>
      <vt:lpstr>DEMO-ul aplicatiei</vt:lpstr>
      <vt:lpstr>Configurarea cu FastBot2</vt:lpstr>
      <vt:lpstr>Comenzile utilizate</vt:lpstr>
      <vt:lpstr>Rezultatele testarii</vt:lpstr>
      <vt:lpstr>PowerPoint Presentation</vt:lpstr>
      <vt:lpstr>Rezumatul testarii</vt:lpstr>
      <vt:lpstr>Sugestii de remediere</vt:lpstr>
      <vt:lpstr>Concluzii</vt:lpstr>
      <vt:lpstr>Bibliografie</vt:lpstr>
      <vt:lpstr>Multumim!!!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511</cp:revision>
  <dcterms:created xsi:type="dcterms:W3CDTF">2025-04-01T08:49:09Z</dcterms:created>
  <dcterms:modified xsi:type="dcterms:W3CDTF">2025-04-01T10:48:39Z</dcterms:modified>
</cp:coreProperties>
</file>