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0B17C-BC28-4DE2-B450-861A21FB3A2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3BC2CB5-FE3B-471C-89EB-4413AC0D2900}">
      <dgm:prSet/>
      <dgm:spPr/>
      <dgm:t>
        <a:bodyPr/>
        <a:lstStyle/>
        <a:p>
          <a:r>
            <a:rPr lang="en-US" b="0" i="0"/>
            <a:t>The primary focus of this database targets "single male students with limited disposable income". I hypothesize that this demographic allocates a significant portion of their budget to affordable and reliably priced fast food options. The data presented in the graphs provides valuable insights for marketing strategies and future expansion plans for franchises.</a:t>
          </a:r>
          <a:endParaRPr lang="en-US"/>
        </a:p>
      </dgm:t>
    </dgm:pt>
    <dgm:pt modelId="{7757D4A7-09CB-4DC4-9A93-CB21880F374C}" type="parTrans" cxnId="{5C059836-D782-4B64-BB30-DE625E7B0D35}">
      <dgm:prSet/>
      <dgm:spPr/>
      <dgm:t>
        <a:bodyPr/>
        <a:lstStyle/>
        <a:p>
          <a:endParaRPr lang="en-US"/>
        </a:p>
      </dgm:t>
    </dgm:pt>
    <dgm:pt modelId="{C3414791-E75E-420D-A073-FFF8CE0653ED}" type="sibTrans" cxnId="{5C059836-D782-4B64-BB30-DE625E7B0D35}">
      <dgm:prSet/>
      <dgm:spPr/>
      <dgm:t>
        <a:bodyPr/>
        <a:lstStyle/>
        <a:p>
          <a:endParaRPr lang="en-US"/>
        </a:p>
      </dgm:t>
    </dgm:pt>
    <dgm:pt modelId="{55129E59-0B37-4E79-9497-3D7272613EE7}">
      <dgm:prSet/>
      <dgm:spPr/>
      <dgm:t>
        <a:bodyPr/>
        <a:lstStyle/>
        <a:p>
          <a:pPr>
            <a:lnSpc>
              <a:spcPct val="100000"/>
            </a:lnSpc>
          </a:pPr>
          <a:r>
            <a:rPr lang="en-US" b="0" i="0" dirty="0"/>
            <a:t>Although families represent the second-largest demographic in the database, their spending habits differ significantly. With the ultimate aim of boosting profits by comprehensively understanding our customer base, I propose a strategic approach to elevate spending within the family demographic. This entails promoting a wide array of family-value meals and exclusive specials, with the goal of enticing increased spending from this demographic segment.</a:t>
          </a:r>
          <a:endParaRPr lang="en-US" dirty="0"/>
        </a:p>
      </dgm:t>
    </dgm:pt>
    <dgm:pt modelId="{211044DE-EF19-438D-9E66-8204491908CE}" type="parTrans" cxnId="{DAF0901D-6D1A-4D92-8AC1-B4D6CFD347B7}">
      <dgm:prSet/>
      <dgm:spPr/>
      <dgm:t>
        <a:bodyPr/>
        <a:lstStyle/>
        <a:p>
          <a:endParaRPr lang="en-US"/>
        </a:p>
      </dgm:t>
    </dgm:pt>
    <dgm:pt modelId="{845C8BE9-C71B-40E2-A2BF-BEF1AB6120FD}" type="sibTrans" cxnId="{DAF0901D-6D1A-4D92-8AC1-B4D6CFD347B7}">
      <dgm:prSet/>
      <dgm:spPr/>
      <dgm:t>
        <a:bodyPr/>
        <a:lstStyle/>
        <a:p>
          <a:endParaRPr lang="en-US"/>
        </a:p>
      </dgm:t>
    </dgm:pt>
    <dgm:pt modelId="{456B0B08-22C0-4CC0-A12A-1DB901355DC9}" type="pres">
      <dgm:prSet presAssocID="{AB80B17C-BC28-4DE2-B450-861A21FB3A20}" presName="linear" presStyleCnt="0">
        <dgm:presLayoutVars>
          <dgm:animLvl val="lvl"/>
          <dgm:resizeHandles val="exact"/>
        </dgm:presLayoutVars>
      </dgm:prSet>
      <dgm:spPr/>
    </dgm:pt>
    <dgm:pt modelId="{5CFBA0E0-4FEC-419D-8E24-F2F649457CC2}" type="pres">
      <dgm:prSet presAssocID="{13BC2CB5-FE3B-471C-89EB-4413AC0D2900}" presName="parentText" presStyleLbl="node1" presStyleIdx="0" presStyleCnt="2">
        <dgm:presLayoutVars>
          <dgm:chMax val="0"/>
          <dgm:bulletEnabled val="1"/>
        </dgm:presLayoutVars>
      </dgm:prSet>
      <dgm:spPr/>
    </dgm:pt>
    <dgm:pt modelId="{A0D76B12-69D6-481D-B2F0-7B23CD4792B4}" type="pres">
      <dgm:prSet presAssocID="{C3414791-E75E-420D-A073-FFF8CE0653ED}" presName="spacer" presStyleCnt="0"/>
      <dgm:spPr/>
    </dgm:pt>
    <dgm:pt modelId="{9E6BE269-F29A-4D5B-B810-B1E3818B540D}" type="pres">
      <dgm:prSet presAssocID="{55129E59-0B37-4E79-9497-3D7272613EE7}" presName="parentText" presStyleLbl="node1" presStyleIdx="1" presStyleCnt="2">
        <dgm:presLayoutVars>
          <dgm:chMax val="0"/>
          <dgm:bulletEnabled val="1"/>
        </dgm:presLayoutVars>
      </dgm:prSet>
      <dgm:spPr/>
    </dgm:pt>
  </dgm:ptLst>
  <dgm:cxnLst>
    <dgm:cxn modelId="{08ED3717-70C6-4E16-B921-392EA9EA0AC3}" type="presOf" srcId="{AB80B17C-BC28-4DE2-B450-861A21FB3A20}" destId="{456B0B08-22C0-4CC0-A12A-1DB901355DC9}" srcOrd="0" destOrd="0" presId="urn:microsoft.com/office/officeart/2005/8/layout/vList2"/>
    <dgm:cxn modelId="{DAF0901D-6D1A-4D92-8AC1-B4D6CFD347B7}" srcId="{AB80B17C-BC28-4DE2-B450-861A21FB3A20}" destId="{55129E59-0B37-4E79-9497-3D7272613EE7}" srcOrd="1" destOrd="0" parTransId="{211044DE-EF19-438D-9E66-8204491908CE}" sibTransId="{845C8BE9-C71B-40E2-A2BF-BEF1AB6120FD}"/>
    <dgm:cxn modelId="{5C059836-D782-4B64-BB30-DE625E7B0D35}" srcId="{AB80B17C-BC28-4DE2-B450-861A21FB3A20}" destId="{13BC2CB5-FE3B-471C-89EB-4413AC0D2900}" srcOrd="0" destOrd="0" parTransId="{7757D4A7-09CB-4DC4-9A93-CB21880F374C}" sibTransId="{C3414791-E75E-420D-A073-FFF8CE0653ED}"/>
    <dgm:cxn modelId="{1F77C456-BE02-42E5-82C9-E50B08EEAF9A}" type="presOf" srcId="{13BC2CB5-FE3B-471C-89EB-4413AC0D2900}" destId="{5CFBA0E0-4FEC-419D-8E24-F2F649457CC2}" srcOrd="0" destOrd="0" presId="urn:microsoft.com/office/officeart/2005/8/layout/vList2"/>
    <dgm:cxn modelId="{0B9BD9F9-72F2-4A06-B201-FBA89CB289E6}" type="presOf" srcId="{55129E59-0B37-4E79-9497-3D7272613EE7}" destId="{9E6BE269-F29A-4D5B-B810-B1E3818B540D}" srcOrd="0" destOrd="0" presId="urn:microsoft.com/office/officeart/2005/8/layout/vList2"/>
    <dgm:cxn modelId="{5DAB7243-BCBA-47CE-A543-BC53067E2FAE}" type="presParOf" srcId="{456B0B08-22C0-4CC0-A12A-1DB901355DC9}" destId="{5CFBA0E0-4FEC-419D-8E24-F2F649457CC2}" srcOrd="0" destOrd="0" presId="urn:microsoft.com/office/officeart/2005/8/layout/vList2"/>
    <dgm:cxn modelId="{B3E758A0-99DC-4276-B782-3DE896C25056}" type="presParOf" srcId="{456B0B08-22C0-4CC0-A12A-1DB901355DC9}" destId="{A0D76B12-69D6-481D-B2F0-7B23CD4792B4}" srcOrd="1" destOrd="0" presId="urn:microsoft.com/office/officeart/2005/8/layout/vList2"/>
    <dgm:cxn modelId="{70AECB1B-EEF9-4863-99E4-7D3E3D5050B3}" type="presParOf" srcId="{456B0B08-22C0-4CC0-A12A-1DB901355DC9}" destId="{9E6BE269-F29A-4D5B-B810-B1E3818B540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BA0E0-4FEC-419D-8E24-F2F649457CC2}">
      <dsp:nvSpPr>
        <dsp:cNvPr id="0" name=""/>
        <dsp:cNvSpPr/>
      </dsp:nvSpPr>
      <dsp:spPr>
        <a:xfrm>
          <a:off x="0" y="367635"/>
          <a:ext cx="6900512" cy="23745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primary focus of this database targets "single male students with limited disposable income". I hypothesize that this demographic allocates a significant portion of their budget to affordable and reliably priced fast food options. The data presented in the graphs provides valuable insights for marketing strategies and future expansion plans for franchises.</a:t>
          </a:r>
          <a:endParaRPr lang="en-US" sz="1800" kern="1200"/>
        </a:p>
      </dsp:txBody>
      <dsp:txXfrm>
        <a:off x="115914" y="483549"/>
        <a:ext cx="6668684" cy="2142687"/>
      </dsp:txXfrm>
    </dsp:sp>
    <dsp:sp modelId="{9E6BE269-F29A-4D5B-B810-B1E3818B540D}">
      <dsp:nvSpPr>
        <dsp:cNvPr id="0" name=""/>
        <dsp:cNvSpPr/>
      </dsp:nvSpPr>
      <dsp:spPr>
        <a:xfrm>
          <a:off x="0" y="2793990"/>
          <a:ext cx="6900512" cy="23745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t>Although families represent the second-largest demographic in the database, their spending habits differ significantly. With the ultimate aim of boosting profits by comprehensively understanding our customer base, I propose a strategic approach to elevate spending within the family demographic. This entails promoting a wide array of family-value meals and exclusive specials, with the goal of enticing increased spending from this demographic segment.</a:t>
          </a:r>
          <a:endParaRPr lang="en-US" sz="1800" kern="1200" dirty="0"/>
        </a:p>
      </dsp:txBody>
      <dsp:txXfrm>
        <a:off x="115914" y="2909904"/>
        <a:ext cx="6668684" cy="21426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4/24/2024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4/24/2024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1">
            <a:extLst>
              <a:ext uri="{FF2B5EF4-FFF2-40B4-BE49-F238E27FC236}">
                <a16:creationId xmlns:a16="http://schemas.microsoft.com/office/drawing/2014/main" id="{4CA91CD8-267C-4B16-A604-F50D0C27CDC2}"/>
              </a:ext>
            </a:extLst>
          </p:cNvPr>
          <p:cNvSpPr>
            <a:spLocks noGrp="1"/>
          </p:cNvSpPr>
          <p:nvPr>
            <p:ph type="subTitle" idx="1"/>
          </p:nvPr>
        </p:nvSpPr>
        <p:spPr>
          <a:xfrm>
            <a:off x="7928114" y="1232452"/>
            <a:ext cx="3200400" cy="3850919"/>
          </a:xfrm>
        </p:spPr>
        <p:txBody>
          <a:bodyPr anchor="b">
            <a:normAutofit/>
          </a:bodyPr>
          <a:lstStyle/>
          <a:p>
            <a:pPr algn="l"/>
            <a:r>
              <a:rPr lang="en-US">
                <a:solidFill>
                  <a:srgbClr val="FFFFFF"/>
                </a:solidFill>
              </a:rPr>
              <a:t>Customer Analysis of Zomato’s Database</a:t>
            </a:r>
          </a:p>
          <a:p>
            <a:pPr algn="l"/>
            <a:r>
              <a:rPr lang="en-US">
                <a:solidFill>
                  <a:srgbClr val="FFFFFF"/>
                </a:solidFill>
              </a:rPr>
              <a:t>2017-2020</a:t>
            </a:r>
          </a:p>
        </p:txBody>
      </p:sp>
      <p:sp>
        <p:nvSpPr>
          <p:cNvPr id="16"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slide12" descr="Overall Analysis">
            <a:extLst>
              <a:ext uri="{FF2B5EF4-FFF2-40B4-BE49-F238E27FC236}">
                <a16:creationId xmlns:a16="http://schemas.microsoft.com/office/drawing/2014/main" id="{916BB9F6-DABA-4FE4-8E04-46E9175B4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334" y="643466"/>
            <a:ext cx="9735332" cy="3607242"/>
          </a:xfrm>
          <a:prstGeom prst="rect">
            <a:avLst/>
          </a:prstGeom>
        </p:spPr>
      </p:pic>
      <p:sp>
        <p:nvSpPr>
          <p:cNvPr id="2" name="TextBox 1">
            <a:extLst>
              <a:ext uri="{FF2B5EF4-FFF2-40B4-BE49-F238E27FC236}">
                <a16:creationId xmlns:a16="http://schemas.microsoft.com/office/drawing/2014/main" id="{12CC1762-A101-4B37-6313-92C7042FF356}"/>
              </a:ext>
            </a:extLst>
          </p:cNvPr>
          <p:cNvSpPr txBox="1"/>
          <p:nvPr/>
        </p:nvSpPr>
        <p:spPr>
          <a:xfrm>
            <a:off x="1479275" y="4442457"/>
            <a:ext cx="8760088" cy="1772076"/>
          </a:xfrm>
          <a:prstGeom prst="rect">
            <a:avLst/>
          </a:prstGeom>
          <a:noFill/>
        </p:spPr>
        <p:txBody>
          <a:bodyPr wrap="square" rtlCol="0">
            <a:spAutoFit/>
          </a:bodyPr>
          <a:lstStyle/>
          <a:p>
            <a:pPr defTabSz="752734">
              <a:spcAft>
                <a:spcPts val="588"/>
              </a:spcAft>
            </a:pPr>
            <a:r>
              <a:rPr lang="en-US" sz="1482" kern="1200">
                <a:solidFill>
                  <a:srgbClr val="0D0D0D"/>
                </a:solidFill>
                <a:highlight>
                  <a:srgbClr val="FFFFFF"/>
                </a:highlight>
                <a:latin typeface="Söhne"/>
                <a:ea typeface="+mn-ea"/>
                <a:cs typeface="+mn-cs"/>
              </a:rPr>
              <a:t>The charts above provide a comprehensive overview of our primary target demographic: male, single, students without income. Additionally, they highlight that the second-largest demographic comprises employed, married couples.</a:t>
            </a:r>
          </a:p>
          <a:p>
            <a:pPr defTabSz="752734">
              <a:spcAft>
                <a:spcPts val="588"/>
              </a:spcAft>
            </a:pPr>
            <a:r>
              <a:rPr lang="en-US" sz="1482" kern="1200">
                <a:solidFill>
                  <a:srgbClr val="0D0D0D"/>
                </a:solidFill>
                <a:highlight>
                  <a:srgbClr val="FFFFFF"/>
                </a:highlight>
                <a:latin typeface="Söhne"/>
                <a:ea typeface="+mn-ea"/>
                <a:cs typeface="+mn-cs"/>
              </a:rPr>
              <a:t>For a more detailed analysis and comparison of specific demographics, utilize the filter menus located at the top right. For instance, to examine data pertaining to the married and employed demographic, select "married" for marital status, "all" for gender, "employed" for occupation, and "all" for monthly income. This allows for a closer examination of numerical values and discrepancies within these demographics.</a:t>
            </a:r>
            <a:endParaRPr lang="en-US" b="0" i="0">
              <a:solidFill>
                <a:srgbClr val="0D0D0D"/>
              </a:solidFill>
              <a:effectLst/>
              <a:highlight>
                <a:srgbClr val="FFFFFF"/>
              </a:highlight>
              <a:latin typeface="Söhne"/>
            </a:endParaRP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2FE43-3D62-FFDC-D251-3336EC14915A}"/>
              </a:ext>
            </a:extLst>
          </p:cNvPr>
          <p:cNvSpPr>
            <a:spLocks noGrp="1"/>
          </p:cNvSpPr>
          <p:nvPr>
            <p:ph type="title"/>
          </p:nvPr>
        </p:nvSpPr>
        <p:spPr>
          <a:xfrm>
            <a:off x="635000" y="640823"/>
            <a:ext cx="3418659" cy="5583148"/>
          </a:xfrm>
        </p:spPr>
        <p:txBody>
          <a:bodyPr anchor="ctr">
            <a:normAutofit/>
          </a:bodyPr>
          <a:lstStyle/>
          <a:p>
            <a:r>
              <a:rPr lang="en-US" sz="5000"/>
              <a:t>Analysis Based Conclusions</a:t>
            </a:r>
          </a:p>
        </p:txBody>
      </p:sp>
      <p:sp>
        <p:nvSpPr>
          <p:cNvPr id="3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53D768BD-E1EF-F023-340E-808CD3BE8024}"/>
              </a:ext>
            </a:extLst>
          </p:cNvPr>
          <p:cNvGraphicFramePr>
            <a:graphicFrameLocks noGrp="1"/>
          </p:cNvGraphicFramePr>
          <p:nvPr>
            <p:ph idx="1"/>
            <p:extLst>
              <p:ext uri="{D42A27DB-BD31-4B8C-83A1-F6EECF244321}">
                <p14:modId xmlns:p14="http://schemas.microsoft.com/office/powerpoint/2010/main" val="424126644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71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Gender">
            <a:extLst>
              <a:ext uri="{FF2B5EF4-FFF2-40B4-BE49-F238E27FC236}">
                <a16:creationId xmlns:a16="http://schemas.microsoft.com/office/drawing/2014/main" id="{C903574E-D932-4DC0-A6CB-A9CAE2B5B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088" y="643466"/>
            <a:ext cx="9592769" cy="4046150"/>
          </a:xfrm>
          <a:prstGeom prst="rect">
            <a:avLst/>
          </a:prstGeom>
        </p:spPr>
      </p:pic>
      <p:sp>
        <p:nvSpPr>
          <p:cNvPr id="3" name="TextBox 2">
            <a:extLst>
              <a:ext uri="{FF2B5EF4-FFF2-40B4-BE49-F238E27FC236}">
                <a16:creationId xmlns:a16="http://schemas.microsoft.com/office/drawing/2014/main" id="{35CE53DB-924E-E310-1243-C6064F932DC5}"/>
              </a:ext>
            </a:extLst>
          </p:cNvPr>
          <p:cNvSpPr txBox="1"/>
          <p:nvPr/>
        </p:nvSpPr>
        <p:spPr>
          <a:xfrm>
            <a:off x="942531" y="4855790"/>
            <a:ext cx="10306938" cy="1358743"/>
          </a:xfrm>
          <a:prstGeom prst="rect">
            <a:avLst/>
          </a:prstGeom>
          <a:noFill/>
        </p:spPr>
        <p:txBody>
          <a:bodyPr wrap="square" rtlCol="0">
            <a:spAutoFit/>
          </a:bodyPr>
          <a:lstStyle/>
          <a:p>
            <a:pPr algn="ctr" defTabSz="832104">
              <a:spcAft>
                <a:spcPts val="600"/>
              </a:spcAft>
            </a:pPr>
            <a:br>
              <a:rPr lang="en-US" sz="1638" kern="1200">
                <a:solidFill>
                  <a:schemeClr val="tx1"/>
                </a:solidFill>
                <a:latin typeface="+mn-lt"/>
                <a:ea typeface="+mn-ea"/>
                <a:cs typeface="+mn-cs"/>
              </a:rPr>
            </a:br>
            <a:r>
              <a:rPr lang="en-US" sz="1638" kern="1200">
                <a:solidFill>
                  <a:srgbClr val="0D0D0D"/>
                </a:solidFill>
                <a:highlight>
                  <a:srgbClr val="FFFFFF"/>
                </a:highlight>
                <a:latin typeface="Söhne"/>
                <a:ea typeface="+mn-ea"/>
                <a:cs typeface="+mn-cs"/>
              </a:rPr>
              <a:t>To initiate the analysis of Zomato's customer base, I'll first categorize customers by gender. Among the three primary categories, male and female genders emerge as the dominant ones, forming the basis for our analysis. Notably, the "male" category emerges as the largest gender segment within the dataset, serving as a pivotal focus for further examination and strategic planning.</a:t>
            </a:r>
            <a:endParaRPr lang="en-US" b="1"/>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Marital Status">
            <a:extLst>
              <a:ext uri="{FF2B5EF4-FFF2-40B4-BE49-F238E27FC236}">
                <a16:creationId xmlns:a16="http://schemas.microsoft.com/office/drawing/2014/main" id="{17B458C5-BC08-48BE-812B-4827DFA7D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52" y="643466"/>
            <a:ext cx="9080860" cy="3850976"/>
          </a:xfrm>
          <a:prstGeom prst="rect">
            <a:avLst/>
          </a:prstGeom>
        </p:spPr>
      </p:pic>
      <p:sp>
        <p:nvSpPr>
          <p:cNvPr id="2" name="TextBox 1">
            <a:extLst>
              <a:ext uri="{FF2B5EF4-FFF2-40B4-BE49-F238E27FC236}">
                <a16:creationId xmlns:a16="http://schemas.microsoft.com/office/drawing/2014/main" id="{E93305D0-5C87-87DD-D5D6-73799270FBA0}"/>
              </a:ext>
            </a:extLst>
          </p:cNvPr>
          <p:cNvSpPr txBox="1"/>
          <p:nvPr/>
        </p:nvSpPr>
        <p:spPr>
          <a:xfrm>
            <a:off x="1075813" y="4674862"/>
            <a:ext cx="10040373" cy="1539671"/>
          </a:xfrm>
          <a:prstGeom prst="rect">
            <a:avLst/>
          </a:prstGeom>
          <a:noFill/>
        </p:spPr>
        <p:txBody>
          <a:bodyPr wrap="square" rtlCol="0">
            <a:spAutoFit/>
          </a:bodyPr>
          <a:lstStyle/>
          <a:p>
            <a:pPr algn="ctr" defTabSz="795528">
              <a:spcAft>
                <a:spcPts val="600"/>
              </a:spcAft>
            </a:pPr>
            <a:br>
              <a:rPr lang="en-US" sz="1566" kern="1200">
                <a:solidFill>
                  <a:schemeClr val="tx1"/>
                </a:solidFill>
                <a:latin typeface="+mn-lt"/>
                <a:ea typeface="+mn-ea"/>
                <a:cs typeface="+mn-cs"/>
              </a:rPr>
            </a:br>
            <a:r>
              <a:rPr lang="en-US" sz="1566" kern="1200">
                <a:solidFill>
                  <a:srgbClr val="0D0D0D"/>
                </a:solidFill>
                <a:highlight>
                  <a:srgbClr val="FFFFFF"/>
                </a:highlight>
                <a:latin typeface="Söhne"/>
                <a:ea typeface="+mn-ea"/>
                <a:cs typeface="+mn-cs"/>
              </a:rPr>
              <a:t>Acknowledging marital status is crucial as it often correlates with the presence of children. While the graph highlights the "single" demographic as the largest segment of the dataset, it's imperative to cater to married couples as well. Implementing family specials or designated family nights would be a strategic business move to attract and accommodate married couples dining out with their children. This approach aligns with best business practices by tapping into a significant consumer segment and fostering a family-friendly dining experience.</a:t>
            </a:r>
            <a:endParaRPr lang="en-US" b="1"/>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4" descr="Occupation">
            <a:extLst>
              <a:ext uri="{FF2B5EF4-FFF2-40B4-BE49-F238E27FC236}">
                <a16:creationId xmlns:a16="http://schemas.microsoft.com/office/drawing/2014/main" id="{03D2F7EC-EA72-42A6-9D0E-41F9F8F6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921" y="643466"/>
            <a:ext cx="9330004" cy="3833756"/>
          </a:xfrm>
          <a:prstGeom prst="rect">
            <a:avLst/>
          </a:prstGeom>
        </p:spPr>
      </p:pic>
      <p:sp>
        <p:nvSpPr>
          <p:cNvPr id="3" name="TextBox 2">
            <a:extLst>
              <a:ext uri="{FF2B5EF4-FFF2-40B4-BE49-F238E27FC236}">
                <a16:creationId xmlns:a16="http://schemas.microsoft.com/office/drawing/2014/main" id="{D68CAF17-8A0A-BC98-AC4D-A1F5E9F34A11}"/>
              </a:ext>
            </a:extLst>
          </p:cNvPr>
          <p:cNvSpPr txBox="1"/>
          <p:nvPr/>
        </p:nvSpPr>
        <p:spPr>
          <a:xfrm>
            <a:off x="1337074" y="4681467"/>
            <a:ext cx="9517851" cy="1533066"/>
          </a:xfrm>
          <a:prstGeom prst="rect">
            <a:avLst/>
          </a:prstGeom>
          <a:noFill/>
        </p:spPr>
        <p:txBody>
          <a:bodyPr wrap="square" rtlCol="0">
            <a:spAutoFit/>
          </a:bodyPr>
          <a:lstStyle/>
          <a:p>
            <a:pPr defTabSz="795528">
              <a:spcAft>
                <a:spcPts val="600"/>
              </a:spcAft>
            </a:pPr>
            <a:br>
              <a:rPr lang="en-US" sz="1566" kern="1200">
                <a:solidFill>
                  <a:schemeClr val="tx1"/>
                </a:solidFill>
                <a:latin typeface="+mn-lt"/>
                <a:ea typeface="+mn-ea"/>
                <a:cs typeface="+mn-cs"/>
              </a:rPr>
            </a:br>
            <a:r>
              <a:rPr lang="en-US" sz="1566" kern="1200">
                <a:solidFill>
                  <a:srgbClr val="0D0D0D"/>
                </a:solidFill>
                <a:highlight>
                  <a:srgbClr val="FFFFFF"/>
                </a:highlight>
                <a:latin typeface="Söhne"/>
                <a:ea typeface="+mn-ea"/>
                <a:cs typeface="+mn-cs"/>
              </a:rPr>
              <a:t>Delving into the occupations of customers will refine Zomato's database, providing deeper insights into the characteristics of the single, male demographic. Notably, a significant portion of the database comprises students. Leveraging this information, I propose introducing lunchtime specials to attract more employees to dine in our restaurants. Additionally, implementing corporate pricing schemes can enhance the likelihood of employers ordering takeout or delivery for working lunches, while ensuring affordability aligns with their budget constraints.</a:t>
            </a:r>
            <a:endParaRPr lang="en-US" b="1"/>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5" descr="Monthly Income">
            <a:extLst>
              <a:ext uri="{FF2B5EF4-FFF2-40B4-BE49-F238E27FC236}">
                <a16:creationId xmlns:a16="http://schemas.microsoft.com/office/drawing/2014/main" id="{FB137701-29C5-4ACD-BA73-5EE79137D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840" y="643466"/>
            <a:ext cx="9354666" cy="3869974"/>
          </a:xfrm>
          <a:prstGeom prst="rect">
            <a:avLst/>
          </a:prstGeom>
        </p:spPr>
      </p:pic>
      <p:sp>
        <p:nvSpPr>
          <p:cNvPr id="2" name="TextBox 1">
            <a:extLst>
              <a:ext uri="{FF2B5EF4-FFF2-40B4-BE49-F238E27FC236}">
                <a16:creationId xmlns:a16="http://schemas.microsoft.com/office/drawing/2014/main" id="{79DA5AFA-FCF8-3F47-D0AB-6B35585FA940}"/>
              </a:ext>
            </a:extLst>
          </p:cNvPr>
          <p:cNvSpPr txBox="1"/>
          <p:nvPr/>
        </p:nvSpPr>
        <p:spPr>
          <a:xfrm>
            <a:off x="1235840" y="4681742"/>
            <a:ext cx="9720319" cy="1532791"/>
          </a:xfrm>
          <a:prstGeom prst="rect">
            <a:avLst/>
          </a:prstGeom>
          <a:noFill/>
        </p:spPr>
        <p:txBody>
          <a:bodyPr wrap="square" rtlCol="0">
            <a:spAutoFit/>
          </a:bodyPr>
          <a:lstStyle/>
          <a:p>
            <a:pPr defTabSz="795528">
              <a:spcAft>
                <a:spcPts val="600"/>
              </a:spcAft>
            </a:pPr>
            <a:br>
              <a:rPr lang="en-US" sz="1566" kern="1200">
                <a:solidFill>
                  <a:schemeClr val="tx1"/>
                </a:solidFill>
                <a:latin typeface="+mn-lt"/>
                <a:ea typeface="+mn-ea"/>
                <a:cs typeface="+mn-cs"/>
              </a:rPr>
            </a:br>
            <a:r>
              <a:rPr lang="en-US" sz="1566" kern="1200">
                <a:solidFill>
                  <a:srgbClr val="0D0D0D"/>
                </a:solidFill>
                <a:highlight>
                  <a:srgbClr val="FFFFFF"/>
                </a:highlight>
                <a:latin typeface="Söhne"/>
                <a:ea typeface="+mn-ea"/>
                <a:cs typeface="+mn-cs"/>
              </a:rPr>
              <a:t>Incorporating data on monthly income will complete the comprehensive profile of the male, single, student demographic. This additional information is instrumental in formulating hypotheses regarding their spending behaviors, enabling targeted marketing strategies tailored specifically to this demographic. Moreover, it provides opportunities to explore avenues for boosting spending among less lucrative demographics, thus optimizing overall profitability.</a:t>
            </a:r>
            <a:endParaRPr lang="en-US" b="1"/>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slide7" descr="Demographic by City">
            <a:extLst>
              <a:ext uri="{FF2B5EF4-FFF2-40B4-BE49-F238E27FC236}">
                <a16:creationId xmlns:a16="http://schemas.microsoft.com/office/drawing/2014/main" id="{0FE1A1E5-8C19-4FA6-8FCD-60392377E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53" y="643466"/>
            <a:ext cx="10594694" cy="4168998"/>
          </a:xfrm>
          <a:prstGeom prst="rect">
            <a:avLst/>
          </a:prstGeom>
        </p:spPr>
      </p:pic>
      <p:sp>
        <p:nvSpPr>
          <p:cNvPr id="3" name="TextBox 2">
            <a:extLst>
              <a:ext uri="{FF2B5EF4-FFF2-40B4-BE49-F238E27FC236}">
                <a16:creationId xmlns:a16="http://schemas.microsoft.com/office/drawing/2014/main" id="{E8844AB9-4013-F4A3-EAF1-AD7CD8F7FF9F}"/>
              </a:ext>
            </a:extLst>
          </p:cNvPr>
          <p:cNvSpPr txBox="1"/>
          <p:nvPr/>
        </p:nvSpPr>
        <p:spPr>
          <a:xfrm>
            <a:off x="1316062" y="4896710"/>
            <a:ext cx="9987470" cy="1317823"/>
          </a:xfrm>
          <a:prstGeom prst="rect">
            <a:avLst/>
          </a:prstGeom>
          <a:noFill/>
        </p:spPr>
        <p:txBody>
          <a:bodyPr wrap="square" rtlCol="0">
            <a:spAutoFit/>
          </a:bodyPr>
          <a:lstStyle/>
          <a:p>
            <a:pPr defTabSz="813816">
              <a:spcAft>
                <a:spcPts val="600"/>
              </a:spcAft>
            </a:pPr>
            <a:br>
              <a:rPr lang="en-US" sz="1602" kern="1200">
                <a:solidFill>
                  <a:schemeClr val="tx1"/>
                </a:solidFill>
                <a:latin typeface="+mn-lt"/>
                <a:ea typeface="+mn-ea"/>
                <a:cs typeface="+mn-cs"/>
              </a:rPr>
            </a:br>
            <a:r>
              <a:rPr lang="en-US" sz="1602" kern="1200">
                <a:solidFill>
                  <a:srgbClr val="0D0D0D"/>
                </a:solidFill>
                <a:highlight>
                  <a:srgbClr val="FFFFFF"/>
                </a:highlight>
                <a:latin typeface="Söhne"/>
                <a:ea typeface="+mn-ea"/>
                <a:cs typeface="+mn-cs"/>
              </a:rPr>
              <a:t>Gaining a deeper insight into the spending habits of our target demographic is crucial. By filtering the graph to highlight the top 10 cities where male, single, student and no-income individuals reside and spend their money, we can identify key areas of consumer impact. Analyzing this data can reveal competitive landscapes and guide strategic business decisions, directing focus toward areas with the highest consumer influence.</a:t>
            </a:r>
            <a:endParaRPr lang="en-US" b="1"/>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lide8" descr="Demograhic by Restaurant ">
            <a:extLst>
              <a:ext uri="{FF2B5EF4-FFF2-40B4-BE49-F238E27FC236}">
                <a16:creationId xmlns:a16="http://schemas.microsoft.com/office/drawing/2014/main" id="{32E8F9B1-EB00-41AE-9817-2574EAB9C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45" y="643466"/>
            <a:ext cx="10510310" cy="4442732"/>
          </a:xfrm>
          <a:prstGeom prst="rect">
            <a:avLst/>
          </a:prstGeom>
        </p:spPr>
      </p:pic>
      <p:sp>
        <p:nvSpPr>
          <p:cNvPr id="2" name="TextBox 1">
            <a:extLst>
              <a:ext uri="{FF2B5EF4-FFF2-40B4-BE49-F238E27FC236}">
                <a16:creationId xmlns:a16="http://schemas.microsoft.com/office/drawing/2014/main" id="{D5FFA343-3448-1E29-AF2E-2D2E6615756B}"/>
              </a:ext>
            </a:extLst>
          </p:cNvPr>
          <p:cNvSpPr txBox="1"/>
          <p:nvPr/>
        </p:nvSpPr>
        <p:spPr>
          <a:xfrm>
            <a:off x="1071165" y="5168963"/>
            <a:ext cx="9834882" cy="1056187"/>
          </a:xfrm>
          <a:prstGeom prst="rect">
            <a:avLst/>
          </a:prstGeom>
          <a:noFill/>
        </p:spPr>
        <p:txBody>
          <a:bodyPr wrap="square" rtlCol="0">
            <a:spAutoFit/>
          </a:bodyPr>
          <a:lstStyle/>
          <a:p>
            <a:pPr defTabSz="795528">
              <a:spcAft>
                <a:spcPts val="600"/>
              </a:spcAft>
            </a:pPr>
            <a:r>
              <a:rPr lang="en-US" sz="1566" kern="1200">
                <a:solidFill>
                  <a:srgbClr val="0D0D0D"/>
                </a:solidFill>
                <a:highlight>
                  <a:srgbClr val="FFFFFF"/>
                </a:highlight>
                <a:latin typeface="Söhne"/>
                <a:ea typeface="+mn-ea"/>
                <a:cs typeface="+mn-cs"/>
              </a:rPr>
              <a:t>Given the limited income of our target demographic, it's reasonable to infer that they tend to avoid high-priced menu items. Filtering the graph to focus on the top 10 restaurants frequented by this demographic validates this hypothesis. These restaurants present promising investment opportunities for future franchise development, considering their popularity among our target audience.</a:t>
            </a:r>
            <a:endParaRPr lang="en-US" b="1"/>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slide9" descr="Average Cost of Meal by Demographic">
            <a:extLst>
              <a:ext uri="{FF2B5EF4-FFF2-40B4-BE49-F238E27FC236}">
                <a16:creationId xmlns:a16="http://schemas.microsoft.com/office/drawing/2014/main" id="{1DEBAFE6-4BED-4CF7-89B3-6905FF5A7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0" y="643466"/>
            <a:ext cx="10657339" cy="4166284"/>
          </a:xfrm>
          <a:prstGeom prst="rect">
            <a:avLst/>
          </a:prstGeom>
        </p:spPr>
      </p:pic>
      <p:sp>
        <p:nvSpPr>
          <p:cNvPr id="3" name="TextBox 2">
            <a:extLst>
              <a:ext uri="{FF2B5EF4-FFF2-40B4-BE49-F238E27FC236}">
                <a16:creationId xmlns:a16="http://schemas.microsoft.com/office/drawing/2014/main" id="{5F97BC1B-907C-00D3-3218-6F6C29C7B39A}"/>
              </a:ext>
            </a:extLst>
          </p:cNvPr>
          <p:cNvSpPr txBox="1"/>
          <p:nvPr/>
        </p:nvSpPr>
        <p:spPr>
          <a:xfrm>
            <a:off x="1417105" y="5065622"/>
            <a:ext cx="9393465" cy="1148911"/>
          </a:xfrm>
          <a:prstGeom prst="rect">
            <a:avLst/>
          </a:prstGeom>
          <a:noFill/>
        </p:spPr>
        <p:txBody>
          <a:bodyPr wrap="square" rtlCol="0">
            <a:spAutoFit/>
          </a:bodyPr>
          <a:lstStyle/>
          <a:p>
            <a:pPr defTabSz="786384">
              <a:spcAft>
                <a:spcPts val="600"/>
              </a:spcAft>
            </a:pPr>
            <a:br>
              <a:rPr lang="en-US" sz="1720" kern="1200">
                <a:solidFill>
                  <a:schemeClr val="tx1"/>
                </a:solidFill>
                <a:latin typeface="+mn-lt"/>
                <a:ea typeface="+mn-ea"/>
                <a:cs typeface="+mn-cs"/>
              </a:rPr>
            </a:br>
            <a:r>
              <a:rPr lang="en-US" sz="1720" kern="1200">
                <a:solidFill>
                  <a:srgbClr val="0D0D0D"/>
                </a:solidFill>
                <a:highlight>
                  <a:srgbClr val="FFFFFF"/>
                </a:highlight>
                <a:latin typeface="Söhne"/>
                <a:ea typeface="+mn-ea"/>
                <a:cs typeface="+mn-cs"/>
              </a:rPr>
              <a:t>The average meal cost for our target demographic is set at 200 Rupees. Fast food establishments offer menu items tailored to individuals with limited income, enabling them to maximize their purchasing power despite their financial constraints.</a:t>
            </a:r>
            <a:endParaRPr lang="en-US" sz="2000" b="1"/>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slide11" descr="Average Cost of Meal by Month and Year">
            <a:extLst>
              <a:ext uri="{FF2B5EF4-FFF2-40B4-BE49-F238E27FC236}">
                <a16:creationId xmlns:a16="http://schemas.microsoft.com/office/drawing/2014/main" id="{F247066B-3D18-48B0-AB15-92FDA79EF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127" y="643466"/>
            <a:ext cx="10387746" cy="4190820"/>
          </a:xfrm>
          <a:prstGeom prst="rect">
            <a:avLst/>
          </a:prstGeom>
        </p:spPr>
      </p:pic>
      <p:sp>
        <p:nvSpPr>
          <p:cNvPr id="2" name="TextBox 1">
            <a:extLst>
              <a:ext uri="{FF2B5EF4-FFF2-40B4-BE49-F238E27FC236}">
                <a16:creationId xmlns:a16="http://schemas.microsoft.com/office/drawing/2014/main" id="{EC21218E-1E81-B327-0166-365B17BBC196}"/>
              </a:ext>
            </a:extLst>
          </p:cNvPr>
          <p:cNvSpPr txBox="1"/>
          <p:nvPr/>
        </p:nvSpPr>
        <p:spPr>
          <a:xfrm>
            <a:off x="1361930" y="5170552"/>
            <a:ext cx="9927943" cy="1043981"/>
          </a:xfrm>
          <a:prstGeom prst="rect">
            <a:avLst/>
          </a:prstGeom>
          <a:noFill/>
        </p:spPr>
        <p:txBody>
          <a:bodyPr wrap="square" rtlCol="0">
            <a:spAutoFit/>
          </a:bodyPr>
          <a:lstStyle/>
          <a:p>
            <a:pPr defTabSz="786384">
              <a:spcAft>
                <a:spcPts val="600"/>
              </a:spcAft>
            </a:pPr>
            <a:r>
              <a:rPr lang="en-US" sz="1548" kern="1200">
                <a:solidFill>
                  <a:srgbClr val="0D0D0D"/>
                </a:solidFill>
                <a:highlight>
                  <a:srgbClr val="FFFFFF"/>
                </a:highlight>
                <a:latin typeface="Söhne"/>
                <a:ea typeface="+mn-ea"/>
                <a:cs typeface="+mn-cs"/>
              </a:rPr>
              <a:t>The provided data presents customer counts and expenditures categorized by year and month, offering valuable insights into consumer trends. This holistic view aids in understanding patterns and fluctuations within the market, enabling strategic decisions on when to invest in marketing and advertising efforts. By leveraging this information, businesses can enhance profitability and stay competitive by optimizing their spending strategies.</a:t>
            </a:r>
            <a:endParaRPr lang="en-US" b="1"/>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789</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Based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Sassy J</dc:creator>
  <cp:lastModifiedBy>Jasmine Campos</cp:lastModifiedBy>
  <cp:revision>1</cp:revision>
  <dcterms:created xsi:type="dcterms:W3CDTF">2024-03-19T20:46:24Z</dcterms:created>
  <dcterms:modified xsi:type="dcterms:W3CDTF">2024-04-24T18:02:39Z</dcterms:modified>
</cp:coreProperties>
</file>