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08" r:id="rId18"/>
    <p:sldId id="307" r:id="rId19"/>
    <p:sldId id="309" r:id="rId20"/>
    <p:sldId id="313" r:id="rId21"/>
    <p:sldId id="311" r:id="rId22"/>
    <p:sldId id="31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762" autoAdjust="0"/>
  </p:normalViewPr>
  <p:slideViewPr>
    <p:cSldViewPr snapToGrid="0">
      <p:cViewPr varScale="1">
        <p:scale>
          <a:sx n="50" d="100"/>
          <a:sy n="50" d="100"/>
        </p:scale>
        <p:origin x="5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94810-EDBF-48E7-9D3D-BC68DE7DD530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13B17-A7E8-4440-9348-C02575917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18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13B17-A7E8-4440-9348-C025759174C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51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13B17-A7E8-4440-9348-C025759174C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1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Upper alpha cluster, p = 0.0359, </a:t>
            </a:r>
            <a:r>
              <a:rPr lang="en-US" dirty="0" err="1"/>
              <a:t>clusterstat</a:t>
            </a:r>
            <a:r>
              <a:rPr lang="en-US" dirty="0"/>
              <a:t> = 30.465, </a:t>
            </a:r>
            <a:r>
              <a:rPr lang="en-US" dirty="0" err="1"/>
              <a:t>stddev</a:t>
            </a:r>
            <a:r>
              <a:rPr lang="en-US" dirty="0"/>
              <a:t> = 0.0083, </a:t>
            </a:r>
            <a:r>
              <a:rPr lang="en-US" dirty="0" err="1"/>
              <a:t>cirange</a:t>
            </a:r>
            <a:r>
              <a:rPr lang="en-US" dirty="0"/>
              <a:t> =  0.0163</a:t>
            </a:r>
          </a:p>
          <a:p>
            <a:r>
              <a:rPr lang="en-US" dirty="0"/>
              <a:t>Beta cluster p = 0.01, </a:t>
            </a:r>
            <a:r>
              <a:rPr lang="en-US" dirty="0" err="1"/>
              <a:t>clusterstat</a:t>
            </a:r>
            <a:r>
              <a:rPr lang="en-US" dirty="0"/>
              <a:t>  = 42.5721, </a:t>
            </a:r>
            <a:r>
              <a:rPr lang="en-US" dirty="0" err="1"/>
              <a:t>stddev</a:t>
            </a:r>
            <a:r>
              <a:rPr lang="en-US" dirty="0"/>
              <a:t> =  0.0044, </a:t>
            </a:r>
            <a:r>
              <a:rPr lang="en-US" dirty="0" err="1"/>
              <a:t>cirange</a:t>
            </a:r>
            <a:r>
              <a:rPr lang="en-US" dirty="0"/>
              <a:t> = 0.0087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13B17-A7E8-4440-9348-C025759174C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60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Upper alpha cluster, p = 0.0359, </a:t>
            </a:r>
            <a:r>
              <a:rPr lang="en-US" dirty="0" err="1"/>
              <a:t>clusterstat</a:t>
            </a:r>
            <a:r>
              <a:rPr lang="en-US" dirty="0"/>
              <a:t> = 30.465, </a:t>
            </a:r>
            <a:r>
              <a:rPr lang="en-US" dirty="0" err="1"/>
              <a:t>stddev</a:t>
            </a:r>
            <a:r>
              <a:rPr lang="en-US" dirty="0"/>
              <a:t> = 0.0083, </a:t>
            </a:r>
            <a:r>
              <a:rPr lang="en-US" dirty="0" err="1"/>
              <a:t>cirange</a:t>
            </a:r>
            <a:r>
              <a:rPr lang="en-US" dirty="0"/>
              <a:t> =  0.0163</a:t>
            </a:r>
          </a:p>
          <a:p>
            <a:r>
              <a:rPr lang="en-US" dirty="0"/>
              <a:t>Beta cluster p = 0.01, </a:t>
            </a:r>
            <a:r>
              <a:rPr lang="en-US" dirty="0" err="1"/>
              <a:t>clusterstat</a:t>
            </a:r>
            <a:r>
              <a:rPr lang="en-US" dirty="0"/>
              <a:t>  = 42.5721, </a:t>
            </a:r>
            <a:r>
              <a:rPr lang="en-US" dirty="0" err="1"/>
              <a:t>stddev</a:t>
            </a:r>
            <a:r>
              <a:rPr lang="en-US" dirty="0"/>
              <a:t> =  0.0044, </a:t>
            </a:r>
            <a:r>
              <a:rPr lang="en-US" dirty="0" err="1"/>
              <a:t>cirange</a:t>
            </a:r>
            <a:r>
              <a:rPr lang="en-US" dirty="0"/>
              <a:t> = 0.0087 </a:t>
            </a:r>
          </a:p>
          <a:p>
            <a:endParaRPr lang="en-US" dirty="0"/>
          </a:p>
          <a:p>
            <a:r>
              <a:rPr lang="en-US" dirty="0"/>
              <a:t>Alpha cluster t-test t(43) = 2.7266, p = 0.009224</a:t>
            </a:r>
          </a:p>
          <a:p>
            <a:r>
              <a:rPr lang="en-US" dirty="0"/>
              <a:t>Beta cluster t-test t(43) = 2.8037, p = 0.007551</a:t>
            </a:r>
          </a:p>
          <a:p>
            <a:endParaRPr lang="en-US" dirty="0"/>
          </a:p>
          <a:p>
            <a:r>
              <a:rPr lang="en-US" dirty="0"/>
              <a:t>After correcting for multiple comparisons, none of them correlate with flow and its dimensions except alpha and time perception. The larger the difference between flow and non-flow, the larger the difference </a:t>
            </a:r>
            <a:r>
              <a:rPr lang="en-US"/>
              <a:t>between time </a:t>
            </a:r>
            <a:r>
              <a:rPr lang="en-US" dirty="0"/>
              <a:t>perception across conditions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13B17-A7E8-4440-9348-C025759174C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44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82F7-46C5-63DA-0A44-F5A96F82C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30E7A-82FD-5AA2-D8EB-56DC54876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EBB97-7063-D0C5-A00D-42D5C49B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CA42A-0385-E8A7-2AB3-A4984D0F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4F367-B91E-4ED7-15B5-34D5BC5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23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6E78-314D-1CE4-14DB-E511B6F2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06B1E-1244-A705-68F7-55C4A4252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6D249-1111-3BE7-2BE3-19866C0B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553C6-9E4A-41D6-FC7E-B316CFAF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458A-3A92-D1DA-CB9D-E6EA82AE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08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289A9-470D-DC2D-5C8A-588C2034B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34EA2-C89E-9AF2-BEC3-AC12A85EA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22765-589E-E246-17D7-6A5E1E87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59103-C8D0-6DB8-C6D2-C093E57D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F2544-4CCD-1A8C-F36F-85A41019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75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ADCA-E3CF-E1C9-CFEE-89E425DC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81FE-EA7F-7C9B-888E-32058C202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9A8BA-9B44-6088-B811-394BDC44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F1845-8544-1CCD-DEE6-A94D00A8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9A0F3-080A-4C31-5B86-1B6E4A78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41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0ADA-4950-BC76-6BBD-7B9E007AC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AFFA7-0F8A-9AAE-8066-A05B96358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F58C8-B436-419A-F70B-CF2A91A1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32A65-5BD1-A1FA-4824-766FEAE7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32225-6BF7-3A3E-227F-9B9A8105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93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3C90-5177-58B6-7B04-0DC76578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64D7F-428D-19B3-ACDC-9FC361BA9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E7905-A9CC-D6E9-FDF3-C7BEB66D9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08FA9-7676-A9EC-D6BF-6BF333A9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040-487F-3089-53AD-4984086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E268E-EE28-98E3-9EA3-0C57075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00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A3D1-FA88-1410-A842-D7061156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27272-24D6-E46D-96B0-E03DC409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CC8CC-D81A-0079-A159-9FD3E0CBA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76FC4-068B-E99A-A29B-986033B53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6034F-AF49-D93E-6CD0-A73850666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D4C2B-D0E7-A08A-CA56-7A00C51C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03B55-5A3C-CC49-6D1C-CDD71423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164D8-28E1-ACAF-914B-FF305A8F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68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26ED-A96D-3F5F-06C1-5EAFA552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AA458-9C62-D57F-0183-90F35D7F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1FA41-27DF-97DA-1819-B9C47323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9C13D-DFA2-3FEF-A080-6E55A9AC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1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F10A9-D699-3954-B2BF-A4C8F154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66B1B-2648-EADF-4C8F-2E824E06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7A56A-13C4-7B08-D593-D56245F9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0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83E7-624A-B4EF-310E-9225E886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6E5A-F9C7-E7CE-9103-5B34BEC24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A9A83-8040-934F-6AC7-6B768694E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CE3F6-6761-58EB-AE8C-7EF1AFBB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7FB21-0328-78A5-1A78-7A456C9F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F25E2-13CD-3B90-7758-2EA3E989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110C-1386-2664-62F9-2027A88FF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239C2-300E-FF6C-35A3-72B549070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01590-329D-672B-AC79-572AECE50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44724-B0FF-52FB-D37B-FC5B1668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DC1F6-6F33-8CF8-37F7-1055F1B8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57E9C-60D6-2D20-8A52-F1C596FA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44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7F117-FB57-4E2A-C39B-88935FF1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28AB7-C8EE-9D71-3C0A-2184C2334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5AC8-8C8E-755F-2ACD-5C664DC58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47605-DE67-4DDD-B35C-317DBEC0FF55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71CE9-F89F-5B3E-46FE-CF61F564E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15DB7-C999-5A6E-7917-2D589052F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33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jp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C118-951C-54B5-74FA-97B11A9D3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Exploring 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5F1D3-32A5-6590-9A5A-B4055F23F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77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6CE6-24CD-EB89-E8A2-2FCCA6CE9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BetaFrequency Band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3295-51AA-80E0-1C7C-81C3FB509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54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D119-ACC0-C46E-1674-B9F64BF8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C8116D-3ECA-9F84-27AA-C1D49EC0185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9" t="6473" r="17758" b="12680"/>
          <a:stretch/>
        </p:blipFill>
        <p:spPr>
          <a:xfrm>
            <a:off x="4582800" y="2260800"/>
            <a:ext cx="3232800" cy="3232800"/>
          </a:xfrm>
        </p:spPr>
      </p:pic>
    </p:spTree>
    <p:extLst>
      <p:ext uri="{BB962C8B-B14F-4D97-AF65-F5344CB8AC3E}">
        <p14:creationId xmlns:p14="http://schemas.microsoft.com/office/powerpoint/2010/main" val="3685401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62CD-492B-CF85-2280-A60F12B15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Gamma 1Frequency Band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5B325-86BD-15B4-4D7D-D828DD8D3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437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8E97-A218-7AE0-9A6E-9505A2C4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F9A184-3787-E5B3-2BF5-52EB3BA6722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9" t="6473" r="17758" b="12680"/>
          <a:stretch/>
        </p:blipFill>
        <p:spPr>
          <a:xfrm>
            <a:off x="4582800" y="2260800"/>
            <a:ext cx="3232800" cy="3232800"/>
          </a:xfrm>
        </p:spPr>
      </p:pic>
    </p:spTree>
    <p:extLst>
      <p:ext uri="{BB962C8B-B14F-4D97-AF65-F5344CB8AC3E}">
        <p14:creationId xmlns:p14="http://schemas.microsoft.com/office/powerpoint/2010/main" val="2512374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4B53-7CF7-8DAD-DD9F-423CDB7F4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Gamma 2Frequency Band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A6E9C-9A72-CC80-309E-EACF4BE4C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41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D4F2-228E-23EA-4022-EABF0F9E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CD8E9-3B4F-DAD5-22E6-EEC19C4FA05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9" t="6473" r="17758" b="12680"/>
          <a:stretch/>
        </p:blipFill>
        <p:spPr>
          <a:xfrm>
            <a:off x="4582800" y="2260800"/>
            <a:ext cx="3232800" cy="3232800"/>
          </a:xfrm>
        </p:spPr>
      </p:pic>
    </p:spTree>
    <p:extLst>
      <p:ext uri="{BB962C8B-B14F-4D97-AF65-F5344CB8AC3E}">
        <p14:creationId xmlns:p14="http://schemas.microsoft.com/office/powerpoint/2010/main" val="3755997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4A9A7AA-0A62-1982-26D1-8C2A597DB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95" r="12026"/>
          <a:stretch/>
        </p:blipFill>
        <p:spPr>
          <a:xfrm>
            <a:off x="10741766" y="554266"/>
            <a:ext cx="590859" cy="4311288"/>
          </a:xfr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0B12602-AE15-8ADE-069D-317E9C73D02F}"/>
              </a:ext>
            </a:extLst>
          </p:cNvPr>
          <p:cNvGrpSpPr/>
          <p:nvPr/>
        </p:nvGrpSpPr>
        <p:grpSpPr>
          <a:xfrm>
            <a:off x="-28267" y="-290290"/>
            <a:ext cx="11299932" cy="5925120"/>
            <a:chOff x="32693" y="14510"/>
            <a:chExt cx="11299932" cy="592512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8ABA487-D162-541E-0A17-CC38E2040B86}"/>
                </a:ext>
              </a:extLst>
            </p:cNvPr>
            <p:cNvGrpSpPr/>
            <p:nvPr/>
          </p:nvGrpSpPr>
          <p:grpSpPr>
            <a:xfrm>
              <a:off x="32693" y="14510"/>
              <a:ext cx="10484989" cy="5925120"/>
              <a:chOff x="32693" y="14510"/>
              <a:chExt cx="10484989" cy="592512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BB97588-4038-2EB8-0615-1DD64603915D}"/>
                  </a:ext>
                </a:extLst>
              </p:cNvPr>
              <p:cNvGrpSpPr/>
              <p:nvPr/>
            </p:nvGrpSpPr>
            <p:grpSpPr>
              <a:xfrm>
                <a:off x="32693" y="14510"/>
                <a:ext cx="10484989" cy="3008656"/>
                <a:chOff x="32693" y="14510"/>
                <a:chExt cx="10484989" cy="3008656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5D1C436A-DF42-08EC-89A2-5980EF049A47}"/>
                    </a:ext>
                  </a:extLst>
                </p:cNvPr>
                <p:cNvGrpSpPr/>
                <p:nvPr/>
              </p:nvGrpSpPr>
              <p:grpSpPr>
                <a:xfrm>
                  <a:off x="32693" y="28093"/>
                  <a:ext cx="2584686" cy="2990027"/>
                  <a:chOff x="9774" y="69686"/>
                  <a:chExt cx="2584686" cy="2990027"/>
                </a:xfrm>
              </p:grpSpPr>
              <p:pic>
                <p:nvPicPr>
                  <p:cNvPr id="7" name="Content Placeholder 4">
                    <a:extLst>
                      <a:ext uri="{FF2B5EF4-FFF2-40B4-BE49-F238E27FC236}">
                        <a16:creationId xmlns:a16="http://schemas.microsoft.com/office/drawing/2014/main" id="{401EEC0E-5237-055D-766F-EEA9851A72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618" t="6468" r="17806" b="12732"/>
                  <a:stretch/>
                </p:blipFill>
                <p:spPr>
                  <a:xfrm>
                    <a:off x="9774" y="69686"/>
                    <a:ext cx="2584686" cy="2584724"/>
                  </a:xfrm>
                  <a:prstGeom prst="rect">
                    <a:avLst/>
                  </a:prstGeom>
                </p:spPr>
              </p:pic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872CA40F-6A9E-D5BE-893A-25B4D87C5EDF}"/>
                      </a:ext>
                    </a:extLst>
                  </p:cNvPr>
                  <p:cNvSpPr txBox="1"/>
                  <p:nvPr/>
                </p:nvSpPr>
                <p:spPr>
                  <a:xfrm>
                    <a:off x="580004" y="2690381"/>
                    <a:ext cx="15372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Delta (1-4 Hz)</a:t>
                    </a: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99C131EA-973F-D285-AA28-E08610F5B440}"/>
                    </a:ext>
                  </a:extLst>
                </p:cNvPr>
                <p:cNvGrpSpPr/>
                <p:nvPr/>
              </p:nvGrpSpPr>
              <p:grpSpPr>
                <a:xfrm>
                  <a:off x="2549975" y="14510"/>
                  <a:ext cx="7967707" cy="3008656"/>
                  <a:chOff x="2549975" y="14510"/>
                  <a:chExt cx="7967707" cy="3008656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1FF183DF-E6D6-D316-2006-1FDD7819068A}"/>
                      </a:ext>
                    </a:extLst>
                  </p:cNvPr>
                  <p:cNvGrpSpPr/>
                  <p:nvPr/>
                </p:nvGrpSpPr>
                <p:grpSpPr>
                  <a:xfrm>
                    <a:off x="2549975" y="14510"/>
                    <a:ext cx="2586264" cy="3008656"/>
                    <a:chOff x="2610935" y="14510"/>
                    <a:chExt cx="2586264" cy="3008656"/>
                  </a:xfrm>
                </p:grpSpPr>
                <p:pic>
                  <p:nvPicPr>
                    <p:cNvPr id="8" name="Content Placeholder 4">
                      <a:extLst>
                        <a:ext uri="{FF2B5EF4-FFF2-40B4-BE49-F238E27FC236}">
                          <a16:creationId xmlns:a16="http://schemas.microsoft.com/office/drawing/2014/main" id="{1D61A28C-B7FA-1B96-18D5-DCCF2C60BC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0954" t="5844" r="18433" b="13309"/>
                    <a:stretch/>
                  </p:blipFill>
                  <p:spPr>
                    <a:xfrm>
                      <a:off x="2610935" y="14510"/>
                      <a:ext cx="2586264" cy="258622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FFEDFCB3-20BD-F493-2A13-C07F141AE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6551" y="2653834"/>
                      <a:ext cx="15047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Theta (4-8 Hz)</a:t>
                      </a:r>
                    </a:p>
                  </p:txBody>
                </p:sp>
              </p:grp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53C6F191-4B17-C6C1-FF9A-A3B0381ABA67}"/>
                      </a:ext>
                    </a:extLst>
                  </p:cNvPr>
                  <p:cNvGrpSpPr/>
                  <p:nvPr/>
                </p:nvGrpSpPr>
                <p:grpSpPr>
                  <a:xfrm>
                    <a:off x="5246578" y="14510"/>
                    <a:ext cx="5271104" cy="2979585"/>
                    <a:chOff x="5246578" y="14510"/>
                    <a:chExt cx="5271104" cy="2979585"/>
                  </a:xfrm>
                </p:grpSpPr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3BA8A904-804D-FBAD-D321-B617577341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46578" y="14510"/>
                      <a:ext cx="2586264" cy="2979585"/>
                      <a:chOff x="5246578" y="14510"/>
                      <a:chExt cx="2586264" cy="2979585"/>
                    </a:xfrm>
                  </p:grpSpPr>
                  <p:pic>
                    <p:nvPicPr>
                      <p:cNvPr id="9" name="Content Placeholder 4">
                        <a:extLst>
                          <a:ext uri="{FF2B5EF4-FFF2-40B4-BE49-F238E27FC236}">
                            <a16:creationId xmlns:a16="http://schemas.microsoft.com/office/drawing/2014/main" id="{F90E5C4C-6150-7AE2-62EB-A0F2D37B597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1629" t="6473" r="17758" b="12680"/>
                      <a:stretch/>
                    </p:blipFill>
                    <p:spPr>
                      <a:xfrm>
                        <a:off x="5246578" y="14510"/>
                        <a:ext cx="2586264" cy="258622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300C51E2-B34C-4E95-D0D5-07634ACFFA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93727" y="2624763"/>
                        <a:ext cx="228331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dirty="0"/>
                          <a:t>Lower Alpha (8-10 Hz)</a:t>
                        </a:r>
                      </a:p>
                    </p:txBody>
                  </p:sp>
                </p:grpSp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EC88C548-9264-09C2-9B09-4B8DA99C1D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55222" y="14510"/>
                      <a:ext cx="2562460" cy="2967911"/>
                      <a:chOff x="7955222" y="14510"/>
                      <a:chExt cx="2562460" cy="2967911"/>
                    </a:xfrm>
                  </p:grpSpPr>
                  <p:pic>
                    <p:nvPicPr>
                      <p:cNvPr id="10" name="Content Placeholder 4">
                        <a:extLst>
                          <a:ext uri="{FF2B5EF4-FFF2-40B4-BE49-F238E27FC236}">
                            <a16:creationId xmlns:a16="http://schemas.microsoft.com/office/drawing/2014/main" id="{8BAF73B5-B862-C0A8-A544-B694849C46D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1629" t="6473" r="17758" b="12680"/>
                      <a:stretch/>
                    </p:blipFill>
                    <p:spPr>
                      <a:xfrm>
                        <a:off x="7955222" y="14510"/>
                        <a:ext cx="2562460" cy="2562424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36F599DB-1C78-70A3-7080-B4D62ADBF6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8792" y="2616488"/>
                        <a:ext cx="2363634" cy="3659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dirty="0"/>
                          <a:t>Upper Alpha (10-12 Hz)</a:t>
                        </a:r>
                      </a:p>
                    </p:txBody>
                  </p:sp>
                </p:grpSp>
              </p:grpSp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6427586-4B16-6B2A-5B33-98EF8890CA74}"/>
                  </a:ext>
                </a:extLst>
              </p:cNvPr>
              <p:cNvGrpSpPr/>
              <p:nvPr/>
            </p:nvGrpSpPr>
            <p:grpSpPr>
              <a:xfrm>
                <a:off x="1325392" y="2977545"/>
                <a:ext cx="8352570" cy="2962085"/>
                <a:chOff x="1325392" y="2977545"/>
                <a:chExt cx="8352570" cy="296208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5E5B78E0-44F0-7369-7D93-F1B1E9935486}"/>
                    </a:ext>
                  </a:extLst>
                </p:cNvPr>
                <p:cNvGrpSpPr/>
                <p:nvPr/>
              </p:nvGrpSpPr>
              <p:grpSpPr>
                <a:xfrm>
                  <a:off x="1325392" y="2994095"/>
                  <a:ext cx="2586264" cy="2945535"/>
                  <a:chOff x="1280208" y="2977545"/>
                  <a:chExt cx="2586264" cy="2945535"/>
                </a:xfrm>
              </p:grpSpPr>
              <p:pic>
                <p:nvPicPr>
                  <p:cNvPr id="11" name="Content Placeholder 4">
                    <a:extLst>
                      <a:ext uri="{FF2B5EF4-FFF2-40B4-BE49-F238E27FC236}">
                        <a16:creationId xmlns:a16="http://schemas.microsoft.com/office/drawing/2014/main" id="{3A3630C8-9843-2960-3741-F8BA63E4BF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629" t="6473" r="17758" b="12680"/>
                  <a:stretch/>
                </p:blipFill>
                <p:spPr>
                  <a:xfrm>
                    <a:off x="1280208" y="2977545"/>
                    <a:ext cx="2586264" cy="2586228"/>
                  </a:xfrm>
                  <a:prstGeom prst="rect">
                    <a:avLst/>
                  </a:prstGeom>
                </p:spPr>
              </p:pic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702FD72-4401-E6E4-A329-04F1D3E3EFA0}"/>
                      </a:ext>
                    </a:extLst>
                  </p:cNvPr>
                  <p:cNvSpPr txBox="1"/>
                  <p:nvPr/>
                </p:nvSpPr>
                <p:spPr>
                  <a:xfrm>
                    <a:off x="1758469" y="5553748"/>
                    <a:ext cx="162974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/>
                      <a:t>Beta (12-30 Hz)</a:t>
                    </a:r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5A6C5F26-4E48-3400-6552-87E799B6415A}"/>
                    </a:ext>
                  </a:extLst>
                </p:cNvPr>
                <p:cNvGrpSpPr/>
                <p:nvPr/>
              </p:nvGrpSpPr>
              <p:grpSpPr>
                <a:xfrm>
                  <a:off x="4100595" y="3018120"/>
                  <a:ext cx="2591790" cy="2898980"/>
                  <a:chOff x="4100595" y="3018120"/>
                  <a:chExt cx="2591790" cy="2898980"/>
                </a:xfrm>
              </p:grpSpPr>
              <p:pic>
                <p:nvPicPr>
                  <p:cNvPr id="12" name="Content Placeholder 4">
                    <a:extLst>
                      <a:ext uri="{FF2B5EF4-FFF2-40B4-BE49-F238E27FC236}">
                        <a16:creationId xmlns:a16="http://schemas.microsoft.com/office/drawing/2014/main" id="{266DCC2B-E014-E3FC-88A8-6E0D70C405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629" t="6473" r="17758" b="12680"/>
                  <a:stretch/>
                </p:blipFill>
                <p:spPr>
                  <a:xfrm>
                    <a:off x="4100595" y="3018120"/>
                    <a:ext cx="2586264" cy="2586228"/>
                  </a:xfrm>
                  <a:prstGeom prst="rect">
                    <a:avLst/>
                  </a:prstGeom>
                </p:spPr>
              </p:pic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CA7ECBD-1B17-A542-5CDD-61EC9065BEC0}"/>
                      </a:ext>
                    </a:extLst>
                  </p:cNvPr>
                  <p:cNvSpPr txBox="1"/>
                  <p:nvPr/>
                </p:nvSpPr>
                <p:spPr>
                  <a:xfrm>
                    <a:off x="4120591" y="5547768"/>
                    <a:ext cx="25717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/>
                      <a:t>Lower Gamma (30-45 Hz)</a:t>
                    </a:r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C70D7E4-77F4-BF7F-F53C-1CFE509B03B7}"/>
                    </a:ext>
                  </a:extLst>
                </p:cNvPr>
                <p:cNvGrpSpPr/>
                <p:nvPr/>
              </p:nvGrpSpPr>
              <p:grpSpPr>
                <a:xfrm>
                  <a:off x="6915846" y="2977545"/>
                  <a:ext cx="2762116" cy="2936156"/>
                  <a:chOff x="6915846" y="2977545"/>
                  <a:chExt cx="2762116" cy="2936156"/>
                </a:xfrm>
              </p:grpSpPr>
              <p:pic>
                <p:nvPicPr>
                  <p:cNvPr id="13" name="Content Placeholder 4">
                    <a:extLst>
                      <a:ext uri="{FF2B5EF4-FFF2-40B4-BE49-F238E27FC236}">
                        <a16:creationId xmlns:a16="http://schemas.microsoft.com/office/drawing/2014/main" id="{67122603-4D38-FE17-D562-7ABADCA70A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629" t="6473" r="17758" b="12680"/>
                  <a:stretch/>
                </p:blipFill>
                <p:spPr>
                  <a:xfrm>
                    <a:off x="6915846" y="2977545"/>
                    <a:ext cx="2562460" cy="2562424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8FB6688-E601-9084-B434-31A91BEED40D}"/>
                      </a:ext>
                    </a:extLst>
                  </p:cNvPr>
                  <p:cNvSpPr txBox="1"/>
                  <p:nvPr/>
                </p:nvSpPr>
                <p:spPr>
                  <a:xfrm>
                    <a:off x="7068149" y="5547768"/>
                    <a:ext cx="2609813" cy="3659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Upper Gamma (45 - 70Hz)</a:t>
                    </a:r>
                  </a:p>
                </p:txBody>
              </p:sp>
            </p:grp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D41383-20C7-6BDA-78A5-E57E5EC0AD55}"/>
                </a:ext>
              </a:extLst>
            </p:cNvPr>
            <p:cNvSpPr txBox="1"/>
            <p:nvPr/>
          </p:nvSpPr>
          <p:spPr>
            <a:xfrm>
              <a:off x="10422426" y="4496222"/>
              <a:ext cx="91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t </a:t>
              </a:r>
              <a:r>
                <a:rPr lang="en-GB" dirty="0"/>
                <a:t>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4406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CC6550-B79F-E495-36CE-6CD954349C28}"/>
              </a:ext>
            </a:extLst>
          </p:cNvPr>
          <p:cNvGrpSpPr/>
          <p:nvPr/>
        </p:nvGrpSpPr>
        <p:grpSpPr>
          <a:xfrm>
            <a:off x="256213" y="466440"/>
            <a:ext cx="11299932" cy="5925120"/>
            <a:chOff x="-28267" y="-290290"/>
            <a:chExt cx="11299932" cy="5925120"/>
          </a:xfrm>
        </p:grpSpPr>
        <p:pic>
          <p:nvPicPr>
            <p:cNvPr id="5" name="Content Placeholder 4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6E0BB048-DF17-A43E-551A-A7E6023E31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95" r="12026"/>
            <a:stretch/>
          </p:blipFill>
          <p:spPr>
            <a:xfrm>
              <a:off x="10680806" y="249466"/>
              <a:ext cx="590859" cy="4311288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16B2B20-EE08-633F-2493-8CA7852AB045}"/>
                </a:ext>
              </a:extLst>
            </p:cNvPr>
            <p:cNvGrpSpPr/>
            <p:nvPr/>
          </p:nvGrpSpPr>
          <p:grpSpPr>
            <a:xfrm>
              <a:off x="-28267" y="-290290"/>
              <a:ext cx="11299932" cy="5925120"/>
              <a:chOff x="32693" y="14510"/>
              <a:chExt cx="11299932" cy="592512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CAABC0A-563D-40D6-8079-F33E1338F56F}"/>
                  </a:ext>
                </a:extLst>
              </p:cNvPr>
              <p:cNvGrpSpPr/>
              <p:nvPr/>
            </p:nvGrpSpPr>
            <p:grpSpPr>
              <a:xfrm>
                <a:off x="32693" y="14510"/>
                <a:ext cx="10484989" cy="5925120"/>
                <a:chOff x="32693" y="14510"/>
                <a:chExt cx="10484989" cy="592512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992E8FFA-8092-6AD5-CCBA-FC8A04B6FDAA}"/>
                    </a:ext>
                  </a:extLst>
                </p:cNvPr>
                <p:cNvGrpSpPr/>
                <p:nvPr/>
              </p:nvGrpSpPr>
              <p:grpSpPr>
                <a:xfrm>
                  <a:off x="32693" y="14510"/>
                  <a:ext cx="10484989" cy="3003610"/>
                  <a:chOff x="32693" y="14510"/>
                  <a:chExt cx="10484989" cy="3003610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896DE0DE-2AEC-ECD9-B134-DF0A25CE3C0C}"/>
                      </a:ext>
                    </a:extLst>
                  </p:cNvPr>
                  <p:cNvGrpSpPr/>
                  <p:nvPr/>
                </p:nvGrpSpPr>
                <p:grpSpPr>
                  <a:xfrm>
                    <a:off x="32693" y="28093"/>
                    <a:ext cx="2584686" cy="2990027"/>
                    <a:chOff x="9774" y="69686"/>
                    <a:chExt cx="2584686" cy="2990027"/>
                  </a:xfrm>
                </p:grpSpPr>
                <p:pic>
                  <p:nvPicPr>
                    <p:cNvPr id="32" name="Content Placeholder 4">
                      <a:extLst>
                        <a:ext uri="{FF2B5EF4-FFF2-40B4-BE49-F238E27FC236}">
                          <a16:creationId xmlns:a16="http://schemas.microsoft.com/office/drawing/2014/main" id="{FB406137-DFAA-A9A2-7540-E47443E392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1618" t="6468" r="17806" b="12732"/>
                    <a:stretch/>
                  </p:blipFill>
                  <p:spPr>
                    <a:xfrm>
                      <a:off x="9774" y="69686"/>
                      <a:ext cx="2584686" cy="25847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4F005B2B-121D-4A95-7AF9-4845407F37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0004" y="2690381"/>
                      <a:ext cx="153727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Delta (1-4 Hz)</a:t>
                      </a:r>
                    </a:p>
                  </p:txBody>
                </p: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AAD9F169-2203-979B-7780-3B9AEA6A8A50}"/>
                      </a:ext>
                    </a:extLst>
                  </p:cNvPr>
                  <p:cNvGrpSpPr/>
                  <p:nvPr/>
                </p:nvGrpSpPr>
                <p:grpSpPr>
                  <a:xfrm>
                    <a:off x="2617379" y="14510"/>
                    <a:ext cx="7900303" cy="3003610"/>
                    <a:chOff x="2617379" y="14510"/>
                    <a:chExt cx="7900303" cy="3003610"/>
                  </a:xfrm>
                </p:grpSpPr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5C267FE0-8EA3-FA57-5265-B153858302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17379" y="14510"/>
                      <a:ext cx="2586264" cy="3003610"/>
                      <a:chOff x="2678339" y="14510"/>
                      <a:chExt cx="2586264" cy="3003610"/>
                    </a:xfrm>
                  </p:grpSpPr>
                  <p:pic>
                    <p:nvPicPr>
                      <p:cNvPr id="30" name="Content Placeholder 4">
                        <a:extLst>
                          <a:ext uri="{FF2B5EF4-FFF2-40B4-BE49-F238E27FC236}">
                            <a16:creationId xmlns:a16="http://schemas.microsoft.com/office/drawing/2014/main" id="{A079875A-AF5A-49CB-8F44-4674B4C3392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954" t="5844" r="18433" b="13309"/>
                      <a:stretch/>
                    </p:blipFill>
                    <p:spPr>
                      <a:xfrm>
                        <a:off x="2678339" y="14510"/>
                        <a:ext cx="2586264" cy="258622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179576D2-6F5F-BA90-FE4B-EF0ED0C7C7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19117" y="2648788"/>
                        <a:ext cx="15047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dirty="0"/>
                          <a:t>Theta (4-8 Hz)</a:t>
                        </a:r>
                      </a:p>
                    </p:txBody>
                  </p:sp>
                </p:grpSp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ECA47854-6761-33BA-161E-FEC2B94B6A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46578" y="14510"/>
                      <a:ext cx="5271104" cy="2979585"/>
                      <a:chOff x="5246578" y="14510"/>
                      <a:chExt cx="5271104" cy="2979585"/>
                    </a:xfrm>
                  </p:grpSpPr>
                  <p:grpSp>
                    <p:nvGrpSpPr>
                      <p:cNvPr id="24" name="Group 23">
                        <a:extLst>
                          <a:ext uri="{FF2B5EF4-FFF2-40B4-BE49-F238E27FC236}">
                            <a16:creationId xmlns:a16="http://schemas.microsoft.com/office/drawing/2014/main" id="{1EAFF152-10B2-058F-3591-15291C45D0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46578" y="14510"/>
                        <a:ext cx="2586264" cy="2979585"/>
                        <a:chOff x="5246578" y="14510"/>
                        <a:chExt cx="2586264" cy="2979585"/>
                      </a:xfrm>
                    </p:grpSpPr>
                    <p:pic>
                      <p:nvPicPr>
                        <p:cNvPr id="28" name="Content Placeholder 4">
                          <a:extLst>
                            <a:ext uri="{FF2B5EF4-FFF2-40B4-BE49-F238E27FC236}">
                              <a16:creationId xmlns:a16="http://schemas.microsoft.com/office/drawing/2014/main" id="{2CAEA21D-06DD-2C77-61FE-C364803FDE4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21629" t="6473" r="17758" b="12680"/>
                        <a:stretch/>
                      </p:blipFill>
                      <p:spPr>
                        <a:xfrm>
                          <a:off x="5246578" y="14510"/>
                          <a:ext cx="2586264" cy="2586228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29" name="TextBox 28">
                          <a:extLst>
                            <a:ext uri="{FF2B5EF4-FFF2-40B4-BE49-F238E27FC236}">
                              <a16:creationId xmlns:a16="http://schemas.microsoft.com/office/drawing/2014/main" id="{3979CBBE-DE9A-F11D-8F9D-3260993D2EA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393727" y="2624763"/>
                          <a:ext cx="228331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dirty="0"/>
                            <a:t>Lower Alpha (8-10 Hz)</a:t>
                          </a:r>
                        </a:p>
                      </p:txBody>
                    </p:sp>
                  </p:grpSp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313066DA-8196-989A-B14E-1B32CCE964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955222" y="14510"/>
                        <a:ext cx="2562460" cy="2967911"/>
                        <a:chOff x="7955222" y="14510"/>
                        <a:chExt cx="2562460" cy="2967911"/>
                      </a:xfrm>
                    </p:grpSpPr>
                    <p:pic>
                      <p:nvPicPr>
                        <p:cNvPr id="26" name="Content Placeholder 4">
                          <a:extLst>
                            <a:ext uri="{FF2B5EF4-FFF2-40B4-BE49-F238E27FC236}">
                              <a16:creationId xmlns:a16="http://schemas.microsoft.com/office/drawing/2014/main" id="{8D6A5E5C-A65A-93CA-A017-7AB84CFA012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21629" t="6473" r="17758" b="12680"/>
                        <a:stretch/>
                      </p:blipFill>
                      <p:spPr>
                        <a:xfrm>
                          <a:off x="7955222" y="14510"/>
                          <a:ext cx="2562460" cy="2562424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449F0BA5-2F6E-1B64-CBC5-9FB07ACAE8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058792" y="2616488"/>
                          <a:ext cx="2363634" cy="36593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dirty="0"/>
                            <a:t>Upper Alpha (10-12 Hz)</a:t>
                          </a:r>
                        </a:p>
                      </p:txBody>
                    </p:sp>
                  </p:grpSp>
                </p:grpSp>
              </p:grp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15BF431D-8DC6-9981-98E2-6440E2A8DAC1}"/>
                    </a:ext>
                  </a:extLst>
                </p:cNvPr>
                <p:cNvGrpSpPr/>
                <p:nvPr/>
              </p:nvGrpSpPr>
              <p:grpSpPr>
                <a:xfrm>
                  <a:off x="1325392" y="2977545"/>
                  <a:ext cx="8352570" cy="2962085"/>
                  <a:chOff x="1325392" y="2977545"/>
                  <a:chExt cx="8352570" cy="2962085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512042D2-1A2E-D439-DB6A-BE860FEF9A88}"/>
                      </a:ext>
                    </a:extLst>
                  </p:cNvPr>
                  <p:cNvGrpSpPr/>
                  <p:nvPr/>
                </p:nvGrpSpPr>
                <p:grpSpPr>
                  <a:xfrm>
                    <a:off x="1325392" y="2994095"/>
                    <a:ext cx="2586264" cy="2945535"/>
                    <a:chOff x="1280208" y="2977545"/>
                    <a:chExt cx="2586264" cy="2945535"/>
                  </a:xfrm>
                </p:grpSpPr>
                <p:pic>
                  <p:nvPicPr>
                    <p:cNvPr id="18" name="Content Placeholder 4">
                      <a:extLst>
                        <a:ext uri="{FF2B5EF4-FFF2-40B4-BE49-F238E27FC236}">
                          <a16:creationId xmlns:a16="http://schemas.microsoft.com/office/drawing/2014/main" id="{57933CA0-CB7D-3098-BE2B-2A186E68C9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1629" t="6473" r="17758" b="12680"/>
                    <a:stretch/>
                  </p:blipFill>
                  <p:spPr>
                    <a:xfrm>
                      <a:off x="1280208" y="2977545"/>
                      <a:ext cx="2586264" cy="258622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827A249F-D7B5-430F-9E96-EE1E245B2E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58469" y="5553748"/>
                      <a:ext cx="162974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dirty="0"/>
                        <a:t>Beta (12-30 Hz)</a:t>
                      </a:r>
                    </a:p>
                  </p:txBody>
                </p:sp>
              </p:grp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0D6BCCF6-4F03-3CA3-F6D2-35C022B66453}"/>
                      </a:ext>
                    </a:extLst>
                  </p:cNvPr>
                  <p:cNvGrpSpPr/>
                  <p:nvPr/>
                </p:nvGrpSpPr>
                <p:grpSpPr>
                  <a:xfrm>
                    <a:off x="4100595" y="3018120"/>
                    <a:ext cx="2591790" cy="2898980"/>
                    <a:chOff x="4100595" y="3018120"/>
                    <a:chExt cx="2591790" cy="2898980"/>
                  </a:xfrm>
                </p:grpSpPr>
                <p:pic>
                  <p:nvPicPr>
                    <p:cNvPr id="16" name="Content Placeholder 4">
                      <a:extLst>
                        <a:ext uri="{FF2B5EF4-FFF2-40B4-BE49-F238E27FC236}">
                          <a16:creationId xmlns:a16="http://schemas.microsoft.com/office/drawing/2014/main" id="{684142BC-6734-D991-ED1F-D280CE6B39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1629" t="6473" r="17758" b="12680"/>
                    <a:stretch/>
                  </p:blipFill>
                  <p:spPr>
                    <a:xfrm>
                      <a:off x="4100595" y="3018120"/>
                      <a:ext cx="2586264" cy="258622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1F1E8B3E-2940-AE3C-D5C6-5A2408C470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0591" y="5547768"/>
                      <a:ext cx="25717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dirty="0"/>
                        <a:t>Lower Gamma (30-45 Hz)</a:t>
                      </a:r>
                    </a:p>
                  </p:txBody>
                </p:sp>
              </p:grp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CD6392B4-D10A-D077-C42C-63E16CEBD8BD}"/>
                      </a:ext>
                    </a:extLst>
                  </p:cNvPr>
                  <p:cNvGrpSpPr/>
                  <p:nvPr/>
                </p:nvGrpSpPr>
                <p:grpSpPr>
                  <a:xfrm>
                    <a:off x="6915846" y="2977545"/>
                    <a:ext cx="2762116" cy="2936156"/>
                    <a:chOff x="6915846" y="2977545"/>
                    <a:chExt cx="2762116" cy="2936156"/>
                  </a:xfrm>
                </p:grpSpPr>
                <p:pic>
                  <p:nvPicPr>
                    <p:cNvPr id="14" name="Content Placeholder 4">
                      <a:extLst>
                        <a:ext uri="{FF2B5EF4-FFF2-40B4-BE49-F238E27FC236}">
                          <a16:creationId xmlns:a16="http://schemas.microsoft.com/office/drawing/2014/main" id="{37C7D8A0-164B-50E1-BF6E-3DB0EE897BC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1629" t="6473" r="17758" b="12680"/>
                    <a:stretch/>
                  </p:blipFill>
                  <p:spPr>
                    <a:xfrm>
                      <a:off x="6915846" y="2977545"/>
                      <a:ext cx="2562460" cy="25624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10E7976-9562-88F4-DDAD-20184A3E43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8149" y="5547768"/>
                      <a:ext cx="2609813" cy="3659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Upper Gamma (45 - 70Hz)</a:t>
                      </a:r>
                    </a:p>
                  </p:txBody>
                </p:sp>
              </p:grpSp>
            </p:grp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1C0841-CC7B-8238-4D00-0E431CFDC606}"/>
                  </a:ext>
                </a:extLst>
              </p:cNvPr>
              <p:cNvSpPr txBox="1"/>
              <p:nvPr/>
            </p:nvSpPr>
            <p:spPr>
              <a:xfrm>
                <a:off x="10422426" y="4496222"/>
                <a:ext cx="910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/>
                  <a:t>t </a:t>
                </a:r>
                <a:r>
                  <a:rPr lang="en-GB" dirty="0"/>
                  <a:t>values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6088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2256" y="2293700"/>
            <a:ext cx="8096013" cy="4162342"/>
            <a:chOff x="293937" y="1485863"/>
            <a:chExt cx="8009944" cy="4413854"/>
          </a:xfrm>
        </p:grpSpPr>
        <p:sp>
          <p:nvSpPr>
            <p:cNvPr id="6" name="TextBox 5"/>
            <p:cNvSpPr txBox="1"/>
            <p:nvPr/>
          </p:nvSpPr>
          <p:spPr>
            <a:xfrm>
              <a:off x="611322" y="2377027"/>
              <a:ext cx="1376475" cy="32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Delta (1-4 Hz)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58848" y="2363164"/>
              <a:ext cx="1197782" cy="326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Theta (4-8 Hz)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3329" y="2371424"/>
              <a:ext cx="1775897" cy="326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Lower Alpha (8-10 Hz)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03202" y="2363163"/>
              <a:ext cx="1874924" cy="326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Upper Alpha (10-12 Hz)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50299" y="4569993"/>
              <a:ext cx="1294525" cy="326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Beta (12-30 Hz)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21217" y="4584651"/>
              <a:ext cx="2015377" cy="326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Lower Gamma (30-45 Hz)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35180" y="4569993"/>
              <a:ext cx="2063652" cy="326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Upper Gamma (45 - 70Hz)</a:t>
              </a: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3956" y="1485863"/>
              <a:ext cx="669925" cy="271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7616332" y="4199180"/>
              <a:ext cx="648072" cy="489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/>
                <a:t>t </a:t>
              </a:r>
              <a:r>
                <a:rPr lang="en-GB" sz="1200" dirty="0"/>
                <a:t>values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937" y="4869160"/>
              <a:ext cx="7992320" cy="1030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latin typeface="Trebuchet MS" panose="020B0603020202020204" pitchFamily="34" charset="0"/>
                </a:rPr>
                <a:t>Topoplots</a:t>
              </a:r>
              <a:r>
                <a:rPr lang="en-GB" sz="1400" dirty="0">
                  <a:latin typeface="Trebuchet MS" panose="020B0603020202020204" pitchFamily="34" charset="0"/>
                </a:rPr>
                <a:t> of </a:t>
              </a:r>
              <a:r>
                <a:rPr lang="en-GB" sz="1400" i="1" dirty="0">
                  <a:latin typeface="Trebuchet MS" panose="020B0603020202020204" pitchFamily="34" charset="0"/>
                </a:rPr>
                <a:t>t</a:t>
              </a:r>
              <a:r>
                <a:rPr lang="en-GB" sz="1400" dirty="0">
                  <a:latin typeface="Trebuchet MS" panose="020B0603020202020204" pitchFamily="34" charset="0"/>
                </a:rPr>
                <a:t>-values by comparing EEG power of seven frequency bands between flow and non-flow states. Red indicates that power is higher in the flow condition while blue indicates that the power is higher in non-flow condition. Statistically significant electrodes (</a:t>
              </a:r>
              <a:r>
                <a:rPr lang="en-GB" sz="1400" i="1" dirty="0">
                  <a:latin typeface="Trebuchet MS" panose="020B0603020202020204" pitchFamily="34" charset="0"/>
                </a:rPr>
                <a:t>p </a:t>
              </a:r>
              <a:r>
                <a:rPr lang="en-GB" sz="1400" dirty="0">
                  <a:latin typeface="Trebuchet MS" panose="020B0603020202020204" pitchFamily="34" charset="0"/>
                </a:rPr>
                <a:t>&lt; .05) are indicated by black dots.  </a:t>
              </a:r>
              <a:endParaRPr lang="en-GB" sz="1400" b="1" dirty="0">
                <a:latin typeface="Trebuchet MS" panose="020B0603020202020204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54" y="1324869"/>
            <a:ext cx="1876817" cy="181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603" y="1261563"/>
            <a:ext cx="1886091" cy="1872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007" y="1261561"/>
            <a:ext cx="1862787" cy="18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056" y="1267799"/>
            <a:ext cx="1896404" cy="182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161" y="3414976"/>
            <a:ext cx="1794395" cy="18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3387151"/>
            <a:ext cx="1833266" cy="184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604" y="3398470"/>
            <a:ext cx="1823957" cy="18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49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Higher alpha power in flow (attention and cognitive control)</a:t>
            </a:r>
          </a:p>
        </p:txBody>
      </p:sp>
    </p:spTree>
    <p:extLst>
      <p:ext uri="{BB962C8B-B14F-4D97-AF65-F5344CB8AC3E}">
        <p14:creationId xmlns:p14="http://schemas.microsoft.com/office/powerpoint/2010/main" val="962976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737824-3920-7288-9818-DA997DE25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0640" y="2894198"/>
            <a:ext cx="6598920" cy="40958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14169-4575-2C8D-2EA8-F3973C954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960" y="2936240"/>
            <a:ext cx="6381326" cy="396082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4623D1F-E3DA-0044-4960-E76ABC3CD86A}"/>
              </a:ext>
            </a:extLst>
          </p:cNvPr>
          <p:cNvGrpSpPr/>
          <p:nvPr/>
        </p:nvGrpSpPr>
        <p:grpSpPr>
          <a:xfrm>
            <a:off x="-40640" y="3026278"/>
            <a:ext cx="12324926" cy="4095882"/>
            <a:chOff x="-40640" y="3026278"/>
            <a:chExt cx="12324926" cy="4095882"/>
          </a:xfrm>
        </p:grpSpPr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B275507F-F15B-EA1A-8B4B-A8A42F408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0640" y="3026278"/>
              <a:ext cx="6598920" cy="40958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0CB5CA0-FCFC-44DF-EEA4-A7AFF7123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2960" y="3068320"/>
              <a:ext cx="6381326" cy="3960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115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62BD4-1263-9FAB-8004-539F691C0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DeltaFrequency Band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2F5D1-16D5-ED19-D540-8B697087B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360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4623D1F-E3DA-0044-4960-E76ABC3CD86A}"/>
              </a:ext>
            </a:extLst>
          </p:cNvPr>
          <p:cNvGrpSpPr>
            <a:grpSpLocks noChangeAspect="1"/>
          </p:cNvGrpSpPr>
          <p:nvPr/>
        </p:nvGrpSpPr>
        <p:grpSpPr>
          <a:xfrm>
            <a:off x="51731" y="3306084"/>
            <a:ext cx="12140269" cy="4034516"/>
            <a:chOff x="-40640" y="3026278"/>
            <a:chExt cx="12324926" cy="4095882"/>
          </a:xfrm>
        </p:grpSpPr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B275507F-F15B-EA1A-8B4B-A8A42F408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0640" y="3026278"/>
              <a:ext cx="6598920" cy="40958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0CB5CA0-FCFC-44DF-EEA4-A7AFF7123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2960" y="3068320"/>
              <a:ext cx="6381326" cy="3960823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B7A806B-4F4E-3F0A-E921-EB90590A6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91" y="429"/>
            <a:ext cx="5434910" cy="337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49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91B5-53FA-D70F-00D2-CD386D90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F272FA26-BF6D-F5CC-9800-29D22A300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4" t="1" r="29644" b="-142"/>
          <a:stretch/>
        </p:blipFill>
        <p:spPr>
          <a:xfrm>
            <a:off x="8187975" y="1952156"/>
            <a:ext cx="4004026" cy="3755038"/>
          </a:xfr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A74FDE69-6BE6-8EB1-19AF-817B4FC716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3" t="-15" r="31180"/>
          <a:stretch/>
        </p:blipFill>
        <p:spPr>
          <a:xfrm>
            <a:off x="781110" y="1968709"/>
            <a:ext cx="3817560" cy="377483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5E4B8CF-60AB-142F-3651-0465ADAEC5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05" t="478" r="29833"/>
          <a:stretch/>
        </p:blipFill>
        <p:spPr>
          <a:xfrm>
            <a:off x="4499671" y="1988501"/>
            <a:ext cx="3973768" cy="37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18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F272FA26-BF6D-F5CC-9800-29D22A300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5" t="6194" r="34040" b="8456"/>
          <a:stretch/>
        </p:blipFill>
        <p:spPr>
          <a:xfrm>
            <a:off x="6891020" y="152400"/>
            <a:ext cx="3190240" cy="3200400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B20F994-0C67-99D2-993F-CC5398009C2A}"/>
              </a:ext>
            </a:extLst>
          </p:cNvPr>
          <p:cNvGrpSpPr/>
          <p:nvPr/>
        </p:nvGrpSpPr>
        <p:grpSpPr>
          <a:xfrm>
            <a:off x="6335865" y="3429000"/>
            <a:ext cx="4971429" cy="3415748"/>
            <a:chOff x="6335865" y="3429000"/>
            <a:chExt cx="4971429" cy="341574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3DA63D0-AE2C-5D37-163F-9E1B1E3E2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5865" y="3759034"/>
              <a:ext cx="4971429" cy="308571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101CB5-8BFA-880D-E030-4B7EFF9D7128}"/>
                </a:ext>
              </a:extLst>
            </p:cNvPr>
            <p:cNvSpPr txBox="1">
              <a:spLocks/>
            </p:cNvSpPr>
            <p:nvPr/>
          </p:nvSpPr>
          <p:spPr>
            <a:xfrm>
              <a:off x="7505547" y="3429000"/>
              <a:ext cx="21044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Beta (12-30 Hz)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84D8E5-0778-C82C-63CF-08F1A6140F9F}"/>
              </a:ext>
            </a:extLst>
          </p:cNvPr>
          <p:cNvGrpSpPr/>
          <p:nvPr/>
        </p:nvGrpSpPr>
        <p:grpSpPr>
          <a:xfrm>
            <a:off x="1773975" y="228600"/>
            <a:ext cx="4971429" cy="6642652"/>
            <a:chOff x="1773975" y="228600"/>
            <a:chExt cx="4971429" cy="6642652"/>
          </a:xfrm>
        </p:grpSpPr>
        <p:pic>
          <p:nvPicPr>
            <p:cNvPr id="9" name="Picture 8" descr="Chart&#10;&#10;Description automatically generated">
              <a:extLst>
                <a:ext uri="{FF2B5EF4-FFF2-40B4-BE49-F238E27FC236}">
                  <a16:creationId xmlns:a16="http://schemas.microsoft.com/office/drawing/2014/main" id="{95E4B8CF-60AB-142F-3651-0465ADAEC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6" t="6364" r="33690" b="8814"/>
            <a:stretch/>
          </p:blipFill>
          <p:spPr>
            <a:xfrm>
              <a:off x="2417638" y="228600"/>
              <a:ext cx="3312160" cy="320040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25E7B84-74C1-BF5E-04C0-2A132E30DB87}"/>
                </a:ext>
              </a:extLst>
            </p:cNvPr>
            <p:cNvGrpSpPr/>
            <p:nvPr/>
          </p:nvGrpSpPr>
          <p:grpSpPr>
            <a:xfrm>
              <a:off x="1773975" y="3429000"/>
              <a:ext cx="4971429" cy="3442252"/>
              <a:chOff x="1773975" y="3429000"/>
              <a:chExt cx="4971429" cy="344225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2CBDEB5-A958-5C92-1239-DCB2807503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3975" y="3785538"/>
                <a:ext cx="4971429" cy="308571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9C4465-0202-8CDE-D7ED-489AE1CCC5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2740" y="3429000"/>
                <a:ext cx="3082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Upper Alpha (10-12 Hz)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846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0324-54A8-DABF-7CF5-D85D4CAA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3A042-4AB0-E1CE-7E22-924B4642AD7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8" t="6468" r="17806" b="12732"/>
          <a:stretch/>
        </p:blipFill>
        <p:spPr>
          <a:xfrm>
            <a:off x="4582161" y="2260599"/>
            <a:ext cx="3230880" cy="3230880"/>
          </a:xfrm>
        </p:spPr>
      </p:pic>
    </p:spTree>
    <p:extLst>
      <p:ext uri="{BB962C8B-B14F-4D97-AF65-F5344CB8AC3E}">
        <p14:creationId xmlns:p14="http://schemas.microsoft.com/office/powerpoint/2010/main" val="385846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CC46-6A48-384F-DD2C-260AC0DC8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ThetaFrequency Band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4CE84-8737-A805-8D1A-BCE774B4A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84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6B90-7F92-9DEE-5796-4CC4BA53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BAC95-ABBD-B839-53CF-2E63ADA3C03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4" t="5844" r="18433" b="13309"/>
          <a:stretch/>
        </p:blipFill>
        <p:spPr>
          <a:xfrm>
            <a:off x="3506503" y="2001968"/>
            <a:ext cx="3232800" cy="3232800"/>
          </a:xfrm>
        </p:spPr>
      </p:pic>
    </p:spTree>
    <p:extLst>
      <p:ext uri="{BB962C8B-B14F-4D97-AF65-F5344CB8AC3E}">
        <p14:creationId xmlns:p14="http://schemas.microsoft.com/office/powerpoint/2010/main" val="243658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ACF-6E17-3053-AA35-0BA506033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Alpha 1Frequency Band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CA26A-2D37-683E-BD66-64D79255A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17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8D6C-AA55-9E0F-3863-9E13898C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63DEF4-367A-2D04-3861-08CED82E9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9" t="6473" r="17758" b="12680"/>
          <a:stretch/>
        </p:blipFill>
        <p:spPr>
          <a:xfrm>
            <a:off x="4582800" y="2260800"/>
            <a:ext cx="2586264" cy="2586228"/>
          </a:xfrm>
        </p:spPr>
      </p:pic>
    </p:spTree>
    <p:extLst>
      <p:ext uri="{BB962C8B-B14F-4D97-AF65-F5344CB8AC3E}">
        <p14:creationId xmlns:p14="http://schemas.microsoft.com/office/powerpoint/2010/main" val="319820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49BE-84FB-9D87-562C-6301A1138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Alpha 2Frequency Band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51CDA-981B-EC15-EA2A-3E2D1BFAC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4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1FB2-7E3A-813D-9DA0-DA1AB0E4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668DC1-6E3C-7328-C0E0-551D47C3B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9" t="6473" r="17758" b="12680"/>
          <a:stretch/>
        </p:blipFill>
        <p:spPr>
          <a:xfrm>
            <a:off x="4582800" y="2260800"/>
            <a:ext cx="3232800" cy="3232800"/>
          </a:xfrm>
        </p:spPr>
      </p:pic>
    </p:spTree>
    <p:extLst>
      <p:ext uri="{BB962C8B-B14F-4D97-AF65-F5344CB8AC3E}">
        <p14:creationId xmlns:p14="http://schemas.microsoft.com/office/powerpoint/2010/main" val="350802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Widescreen</PresentationFormat>
  <Paragraphs>49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Trebuchet MS</vt:lpstr>
      <vt:lpstr>Office Theme</vt:lpstr>
      <vt:lpstr>Exploring the data</vt:lpstr>
      <vt:lpstr>DeltaFrequency Band</vt:lpstr>
      <vt:lpstr>PowerPoint Presentation</vt:lpstr>
      <vt:lpstr>ThetaFrequency Band</vt:lpstr>
      <vt:lpstr>PowerPoint Presentation</vt:lpstr>
      <vt:lpstr>Alpha 1Frequency Band</vt:lpstr>
      <vt:lpstr>PowerPoint Presentation</vt:lpstr>
      <vt:lpstr>Alpha 2Frequency Band</vt:lpstr>
      <vt:lpstr>PowerPoint Presentation</vt:lpstr>
      <vt:lpstr>BetaFrequency Band</vt:lpstr>
      <vt:lpstr>PowerPoint Presentation</vt:lpstr>
      <vt:lpstr>Gamma 1Frequency Band</vt:lpstr>
      <vt:lpstr>PowerPoint Presentation</vt:lpstr>
      <vt:lpstr>Gamma 2Frequency Band</vt:lpstr>
      <vt:lpstr>PowerPoint Presentation</vt:lpstr>
      <vt:lpstr>PowerPoint Presentation</vt:lpstr>
      <vt:lpstr>PowerPoint Presentation</vt:lpstr>
      <vt:lpstr>Higher alpha power in flow (attention and cognitive control)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data</dc:title>
  <dc:creator>Jasmine Tan</dc:creator>
  <cp:lastModifiedBy>Jasmine Tan</cp:lastModifiedBy>
  <cp:revision>3</cp:revision>
  <dcterms:created xsi:type="dcterms:W3CDTF">2022-06-14T01:06:50Z</dcterms:created>
  <dcterms:modified xsi:type="dcterms:W3CDTF">2022-06-15T21:52:13Z</dcterms:modified>
</cp:coreProperties>
</file>