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08" r:id="rId18"/>
    <p:sldId id="307" r:id="rId19"/>
    <p:sldId id="309" r:id="rId20"/>
    <p:sldId id="314" r:id="rId21"/>
    <p:sldId id="313" r:id="rId22"/>
    <p:sldId id="311" r:id="rId23"/>
    <p:sldId id="312" r:id="rId24"/>
    <p:sldId id="316" r:id="rId25"/>
    <p:sldId id="318" r:id="rId26"/>
    <p:sldId id="31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7224" autoAdjust="0"/>
  </p:normalViewPr>
  <p:slideViewPr>
    <p:cSldViewPr snapToGrid="0">
      <p:cViewPr>
        <p:scale>
          <a:sx n="60" d="100"/>
          <a:sy n="60" d="100"/>
        </p:scale>
        <p:origin x="908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94810-EDBF-48E7-9D3D-BC68DE7DD530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13B17-A7E8-4440-9348-C02575917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18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13B17-A7E8-4440-9348-C025759174C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51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13B17-A7E8-4440-9348-C025759174C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1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Upper alpha cluster, p = 0.0359, </a:t>
            </a:r>
            <a:r>
              <a:rPr lang="en-US" dirty="0" err="1"/>
              <a:t>clusterstat</a:t>
            </a:r>
            <a:r>
              <a:rPr lang="en-US" dirty="0"/>
              <a:t> = 30.465, </a:t>
            </a:r>
            <a:r>
              <a:rPr lang="en-US" dirty="0" err="1"/>
              <a:t>stddev</a:t>
            </a:r>
            <a:r>
              <a:rPr lang="en-US" dirty="0"/>
              <a:t> = 0.0083, </a:t>
            </a:r>
            <a:r>
              <a:rPr lang="en-US" dirty="0" err="1"/>
              <a:t>cirange</a:t>
            </a:r>
            <a:r>
              <a:rPr lang="en-US" dirty="0"/>
              <a:t> =  0.0163</a:t>
            </a:r>
          </a:p>
          <a:p>
            <a:r>
              <a:rPr lang="en-US" dirty="0"/>
              <a:t>Beta cluster p = 0.01, </a:t>
            </a:r>
            <a:r>
              <a:rPr lang="en-US" dirty="0" err="1"/>
              <a:t>clusterstat</a:t>
            </a:r>
            <a:r>
              <a:rPr lang="en-US" dirty="0"/>
              <a:t>  = 42.5721, </a:t>
            </a:r>
            <a:r>
              <a:rPr lang="en-US" dirty="0" err="1"/>
              <a:t>stddev</a:t>
            </a:r>
            <a:r>
              <a:rPr lang="en-US" dirty="0"/>
              <a:t> =  0.0044, </a:t>
            </a:r>
            <a:r>
              <a:rPr lang="en-US" dirty="0" err="1"/>
              <a:t>cirange</a:t>
            </a:r>
            <a:r>
              <a:rPr lang="en-US" dirty="0"/>
              <a:t> = 0.0087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13B17-A7E8-4440-9348-C025759174C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60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Upper alpha cluster, p = 0.0359, </a:t>
            </a:r>
            <a:r>
              <a:rPr lang="en-US" dirty="0" err="1"/>
              <a:t>clusterstat</a:t>
            </a:r>
            <a:r>
              <a:rPr lang="en-US" dirty="0"/>
              <a:t> = 30.465, </a:t>
            </a:r>
            <a:r>
              <a:rPr lang="en-US" dirty="0" err="1"/>
              <a:t>stddev</a:t>
            </a:r>
            <a:r>
              <a:rPr lang="en-US" dirty="0"/>
              <a:t> = 0.0083, </a:t>
            </a:r>
            <a:r>
              <a:rPr lang="en-US" dirty="0" err="1"/>
              <a:t>cirange</a:t>
            </a:r>
            <a:r>
              <a:rPr lang="en-US" dirty="0"/>
              <a:t> =  0.0163</a:t>
            </a:r>
          </a:p>
          <a:p>
            <a:r>
              <a:rPr lang="en-US" dirty="0"/>
              <a:t>Beta cluster p = 0.01, </a:t>
            </a:r>
            <a:r>
              <a:rPr lang="en-US" dirty="0" err="1"/>
              <a:t>clusterstat</a:t>
            </a:r>
            <a:r>
              <a:rPr lang="en-US" dirty="0"/>
              <a:t>  = 42.5721, </a:t>
            </a:r>
            <a:r>
              <a:rPr lang="en-US" dirty="0" err="1"/>
              <a:t>stddev</a:t>
            </a:r>
            <a:r>
              <a:rPr lang="en-US" dirty="0"/>
              <a:t> =  0.0044, </a:t>
            </a:r>
            <a:r>
              <a:rPr lang="en-US" dirty="0" err="1"/>
              <a:t>cirange</a:t>
            </a:r>
            <a:r>
              <a:rPr lang="en-US" dirty="0"/>
              <a:t> = 0.0087 </a:t>
            </a:r>
          </a:p>
          <a:p>
            <a:endParaRPr lang="en-US" dirty="0"/>
          </a:p>
          <a:p>
            <a:r>
              <a:rPr lang="en-US" dirty="0"/>
              <a:t>Alpha cluster t-test t(43) = 2.7266, p = 0.009224</a:t>
            </a:r>
          </a:p>
          <a:p>
            <a:r>
              <a:rPr lang="en-US" dirty="0"/>
              <a:t>Beta cluster t-test t(43) = 2.8037, p = 0.007551</a:t>
            </a:r>
          </a:p>
          <a:p>
            <a:endParaRPr lang="en-US" dirty="0"/>
          </a:p>
          <a:p>
            <a:r>
              <a:rPr lang="en-US" dirty="0"/>
              <a:t>After correcting for multiple comparisons, none of them correlate with flow and its dimensions except alpha and time perception. The larger the difference between flow and non-flow, the larger the difference </a:t>
            </a:r>
            <a:r>
              <a:rPr lang="en-US"/>
              <a:t>between time </a:t>
            </a:r>
            <a:r>
              <a:rPr lang="en-US" dirty="0"/>
              <a:t>perception across conditions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13B17-A7E8-4440-9348-C025759174C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44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82F7-46C5-63DA-0A44-F5A96F82C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30E7A-82FD-5AA2-D8EB-56DC54876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EBB97-7063-D0C5-A00D-42D5C49B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CA42A-0385-E8A7-2AB3-A4984D0F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4F367-B91E-4ED7-15B5-34D5BC5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23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6E78-314D-1CE4-14DB-E511B6F2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06B1E-1244-A705-68F7-55C4A4252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6D249-1111-3BE7-2BE3-19866C0B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553C6-9E4A-41D6-FC7E-B316CFAF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458A-3A92-D1DA-CB9D-E6EA82AE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08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289A9-470D-DC2D-5C8A-588C2034B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34EA2-C89E-9AF2-BEC3-AC12A85EA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22765-589E-E246-17D7-6A5E1E87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59103-C8D0-6DB8-C6D2-C093E57D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F2544-4CCD-1A8C-F36F-85A41019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75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ADCA-E3CF-E1C9-CFEE-89E425DC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81FE-EA7F-7C9B-888E-32058C202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9A8BA-9B44-6088-B811-394BDC44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F1845-8544-1CCD-DEE6-A94D00A8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9A0F3-080A-4C31-5B86-1B6E4A78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41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ADA-4950-BC76-6BBD-7B9E007AC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AFFA7-0F8A-9AAE-8066-A05B96358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58C8-B436-419A-F70B-CF2A91A1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32A65-5BD1-A1FA-4824-766FEAE7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32225-6BF7-3A3E-227F-9B9A8105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93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3C90-5177-58B6-7B04-0DC76578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64D7F-428D-19B3-ACDC-9FC361BA9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E7905-A9CC-D6E9-FDF3-C7BEB66D9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08FA9-7676-A9EC-D6BF-6BF333A9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040-487F-3089-53AD-4984086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E268E-EE28-98E3-9EA3-0C57075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00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A3D1-FA88-1410-A842-D7061156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27272-24D6-E46D-96B0-E03DC409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CC8CC-D81A-0079-A159-9FD3E0CBA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76FC4-068B-E99A-A29B-986033B53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6034F-AF49-D93E-6CD0-A73850666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D4C2B-D0E7-A08A-CA56-7A00C51C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03B55-5A3C-CC49-6D1C-CDD71423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164D8-28E1-ACAF-914B-FF305A8F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68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26ED-A96D-3F5F-06C1-5EAFA552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AA458-9C62-D57F-0183-90F35D7F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1FA41-27DF-97DA-1819-B9C47323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9C13D-DFA2-3FEF-A080-6E55A9AC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1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F10A9-D699-3954-B2BF-A4C8F154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66B1B-2648-EADF-4C8F-2E824E06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7A56A-13C4-7B08-D593-D56245F9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0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83E7-624A-B4EF-310E-9225E886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6E5A-F9C7-E7CE-9103-5B34BEC24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A9A83-8040-934F-6AC7-6B768694E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CE3F6-6761-58EB-AE8C-7EF1AFBB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7FB21-0328-78A5-1A78-7A456C9F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F25E2-13CD-3B90-7758-2EA3E989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110C-1386-2664-62F9-2027A88FF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239C2-300E-FF6C-35A3-72B549070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01590-329D-672B-AC79-572AECE50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44724-B0FF-52FB-D37B-FC5B1668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7605-DE67-4DDD-B35C-317DBEC0FF55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DC1F6-6F33-8CF8-37F7-1055F1B8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57E9C-60D6-2D20-8A52-F1C596FA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4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7F117-FB57-4E2A-C39B-88935FF1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28AB7-C8EE-9D71-3C0A-2184C2334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5AC8-8C8E-755F-2ACD-5C664DC58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47605-DE67-4DDD-B35C-317DBEC0FF55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71CE9-F89F-5B3E-46FE-CF61F564E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15DB7-C999-5A6E-7917-2D589052F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5758-FF47-4CBD-9438-2B3A588F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33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C118-951C-54B5-74FA-97B11A9D3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Exploring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5F1D3-32A5-6590-9A5A-B4055F23F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77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6CE6-24CD-EB89-E8A2-2FCCA6CE9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BetaFrequency 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3295-51AA-80E0-1C7C-81C3FB509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54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D119-ACC0-C46E-1674-B9F64BF8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C8116D-3ECA-9F84-27AA-C1D49EC0185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9" t="6473" r="17758" b="12680"/>
          <a:stretch/>
        </p:blipFill>
        <p:spPr>
          <a:xfrm>
            <a:off x="4582800" y="2260800"/>
            <a:ext cx="3232800" cy="3232800"/>
          </a:xfrm>
        </p:spPr>
      </p:pic>
    </p:spTree>
    <p:extLst>
      <p:ext uri="{BB962C8B-B14F-4D97-AF65-F5344CB8AC3E}">
        <p14:creationId xmlns:p14="http://schemas.microsoft.com/office/powerpoint/2010/main" val="3685401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62CD-492B-CF85-2280-A60F12B15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Gamma 1Frequency 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5B325-86BD-15B4-4D7D-D828DD8D3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437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8E97-A218-7AE0-9A6E-9505A2C4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F9A184-3787-E5B3-2BF5-52EB3BA6722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9" t="6473" r="17758" b="12680"/>
          <a:stretch/>
        </p:blipFill>
        <p:spPr>
          <a:xfrm>
            <a:off x="4582800" y="2260800"/>
            <a:ext cx="3232800" cy="3232800"/>
          </a:xfrm>
        </p:spPr>
      </p:pic>
    </p:spTree>
    <p:extLst>
      <p:ext uri="{BB962C8B-B14F-4D97-AF65-F5344CB8AC3E}">
        <p14:creationId xmlns:p14="http://schemas.microsoft.com/office/powerpoint/2010/main" val="2512374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4B53-7CF7-8DAD-DD9F-423CDB7F4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Gamma 2Frequency 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A6E9C-9A72-CC80-309E-EACF4BE4C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41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D4F2-228E-23EA-4022-EABF0F9E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CD8E9-3B4F-DAD5-22E6-EEC19C4FA05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9" t="6473" r="17758" b="12680"/>
          <a:stretch/>
        </p:blipFill>
        <p:spPr>
          <a:xfrm>
            <a:off x="4582800" y="2260800"/>
            <a:ext cx="3232800" cy="3232800"/>
          </a:xfrm>
        </p:spPr>
      </p:pic>
    </p:spTree>
    <p:extLst>
      <p:ext uri="{BB962C8B-B14F-4D97-AF65-F5344CB8AC3E}">
        <p14:creationId xmlns:p14="http://schemas.microsoft.com/office/powerpoint/2010/main" val="3755997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4A9A7AA-0A62-1982-26D1-8C2A597DB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95" r="12026"/>
          <a:stretch/>
        </p:blipFill>
        <p:spPr>
          <a:xfrm>
            <a:off x="10741766" y="554266"/>
            <a:ext cx="590859" cy="4311288"/>
          </a:xfr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0B12602-AE15-8ADE-069D-317E9C73D02F}"/>
              </a:ext>
            </a:extLst>
          </p:cNvPr>
          <p:cNvGrpSpPr/>
          <p:nvPr/>
        </p:nvGrpSpPr>
        <p:grpSpPr>
          <a:xfrm>
            <a:off x="-28267" y="-290290"/>
            <a:ext cx="11299932" cy="5925120"/>
            <a:chOff x="32693" y="14510"/>
            <a:chExt cx="11299932" cy="592512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8ABA487-D162-541E-0A17-CC38E2040B86}"/>
                </a:ext>
              </a:extLst>
            </p:cNvPr>
            <p:cNvGrpSpPr/>
            <p:nvPr/>
          </p:nvGrpSpPr>
          <p:grpSpPr>
            <a:xfrm>
              <a:off x="32693" y="14510"/>
              <a:ext cx="10484989" cy="5925120"/>
              <a:chOff x="32693" y="14510"/>
              <a:chExt cx="10484989" cy="592512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BB97588-4038-2EB8-0615-1DD64603915D}"/>
                  </a:ext>
                </a:extLst>
              </p:cNvPr>
              <p:cNvGrpSpPr/>
              <p:nvPr/>
            </p:nvGrpSpPr>
            <p:grpSpPr>
              <a:xfrm>
                <a:off x="32693" y="14510"/>
                <a:ext cx="10484989" cy="3008656"/>
                <a:chOff x="32693" y="14510"/>
                <a:chExt cx="10484989" cy="3008656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5D1C436A-DF42-08EC-89A2-5980EF049A47}"/>
                    </a:ext>
                  </a:extLst>
                </p:cNvPr>
                <p:cNvGrpSpPr/>
                <p:nvPr/>
              </p:nvGrpSpPr>
              <p:grpSpPr>
                <a:xfrm>
                  <a:off x="32693" y="28093"/>
                  <a:ext cx="2584686" cy="2990027"/>
                  <a:chOff x="9774" y="69686"/>
                  <a:chExt cx="2584686" cy="2990027"/>
                </a:xfrm>
              </p:grpSpPr>
              <p:pic>
                <p:nvPicPr>
                  <p:cNvPr id="7" name="Content Placeholder 4">
                    <a:extLst>
                      <a:ext uri="{FF2B5EF4-FFF2-40B4-BE49-F238E27FC236}">
                        <a16:creationId xmlns:a16="http://schemas.microsoft.com/office/drawing/2014/main" id="{401EEC0E-5237-055D-766F-EEA9851A72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618" t="6468" r="17806" b="12732"/>
                  <a:stretch/>
                </p:blipFill>
                <p:spPr>
                  <a:xfrm>
                    <a:off x="9774" y="69686"/>
                    <a:ext cx="2584686" cy="2584724"/>
                  </a:xfrm>
                  <a:prstGeom prst="rect">
                    <a:avLst/>
                  </a:prstGeom>
                </p:spPr>
              </p:pic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72CA40F-6A9E-D5BE-893A-25B4D87C5EDF}"/>
                      </a:ext>
                    </a:extLst>
                  </p:cNvPr>
                  <p:cNvSpPr txBox="1"/>
                  <p:nvPr/>
                </p:nvSpPr>
                <p:spPr>
                  <a:xfrm>
                    <a:off x="580004" y="2690381"/>
                    <a:ext cx="15372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Delta (1-4 Hz)</a:t>
                    </a: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99C131EA-973F-D285-AA28-E08610F5B440}"/>
                    </a:ext>
                  </a:extLst>
                </p:cNvPr>
                <p:cNvGrpSpPr/>
                <p:nvPr/>
              </p:nvGrpSpPr>
              <p:grpSpPr>
                <a:xfrm>
                  <a:off x="2549975" y="14510"/>
                  <a:ext cx="7967707" cy="3008656"/>
                  <a:chOff x="2549975" y="14510"/>
                  <a:chExt cx="7967707" cy="3008656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1FF183DF-E6D6-D316-2006-1FDD7819068A}"/>
                      </a:ext>
                    </a:extLst>
                  </p:cNvPr>
                  <p:cNvGrpSpPr/>
                  <p:nvPr/>
                </p:nvGrpSpPr>
                <p:grpSpPr>
                  <a:xfrm>
                    <a:off x="2549975" y="14510"/>
                    <a:ext cx="2586264" cy="3008656"/>
                    <a:chOff x="2610935" y="14510"/>
                    <a:chExt cx="2586264" cy="3008656"/>
                  </a:xfrm>
                </p:grpSpPr>
                <p:pic>
                  <p:nvPicPr>
                    <p:cNvPr id="8" name="Content Placeholder 4">
                      <a:extLst>
                        <a:ext uri="{FF2B5EF4-FFF2-40B4-BE49-F238E27FC236}">
                          <a16:creationId xmlns:a16="http://schemas.microsoft.com/office/drawing/2014/main" id="{1D61A28C-B7FA-1B96-18D5-DCCF2C60BC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0954" t="5844" r="18433" b="13309"/>
                    <a:stretch/>
                  </p:blipFill>
                  <p:spPr>
                    <a:xfrm>
                      <a:off x="2610935" y="14510"/>
                      <a:ext cx="2586264" cy="258622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FFEDFCB3-20BD-F493-2A13-C07F141AE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6551" y="2653834"/>
                      <a:ext cx="15047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Theta (4-8 Hz)</a:t>
                      </a:r>
                    </a:p>
                  </p:txBody>
                </p:sp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53C6F191-4B17-C6C1-FF9A-A3B0381ABA67}"/>
                      </a:ext>
                    </a:extLst>
                  </p:cNvPr>
                  <p:cNvGrpSpPr/>
                  <p:nvPr/>
                </p:nvGrpSpPr>
                <p:grpSpPr>
                  <a:xfrm>
                    <a:off x="5246578" y="14510"/>
                    <a:ext cx="5271104" cy="2979585"/>
                    <a:chOff x="5246578" y="14510"/>
                    <a:chExt cx="5271104" cy="2979585"/>
                  </a:xfrm>
                </p:grpSpPr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3BA8A904-804D-FBAD-D321-B617577341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46578" y="14510"/>
                      <a:ext cx="2586264" cy="2979585"/>
                      <a:chOff x="5246578" y="14510"/>
                      <a:chExt cx="2586264" cy="2979585"/>
                    </a:xfrm>
                  </p:grpSpPr>
                  <p:pic>
                    <p:nvPicPr>
                      <p:cNvPr id="9" name="Content Placeholder 4">
                        <a:extLst>
                          <a:ext uri="{FF2B5EF4-FFF2-40B4-BE49-F238E27FC236}">
                            <a16:creationId xmlns:a16="http://schemas.microsoft.com/office/drawing/2014/main" id="{F90E5C4C-6150-7AE2-62EB-A0F2D37B597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1629" t="6473" r="17758" b="12680"/>
                      <a:stretch/>
                    </p:blipFill>
                    <p:spPr>
                      <a:xfrm>
                        <a:off x="5246578" y="14510"/>
                        <a:ext cx="2586264" cy="258622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300C51E2-B34C-4E95-D0D5-07634ACFFA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93727" y="2624763"/>
                        <a:ext cx="228331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dirty="0"/>
                          <a:t>Lower Alpha (8-10 Hz)</a:t>
                        </a:r>
                      </a:p>
                    </p:txBody>
                  </p:sp>
                </p:grpSp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EC88C548-9264-09C2-9B09-4B8DA99C1D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55222" y="14510"/>
                      <a:ext cx="2562460" cy="2967911"/>
                      <a:chOff x="7955222" y="14510"/>
                      <a:chExt cx="2562460" cy="2967911"/>
                    </a:xfrm>
                  </p:grpSpPr>
                  <p:pic>
                    <p:nvPicPr>
                      <p:cNvPr id="10" name="Content Placeholder 4">
                        <a:extLst>
                          <a:ext uri="{FF2B5EF4-FFF2-40B4-BE49-F238E27FC236}">
                            <a16:creationId xmlns:a16="http://schemas.microsoft.com/office/drawing/2014/main" id="{8BAF73B5-B862-C0A8-A544-B694849C46D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1629" t="6473" r="17758" b="12680"/>
                      <a:stretch/>
                    </p:blipFill>
                    <p:spPr>
                      <a:xfrm>
                        <a:off x="7955222" y="14510"/>
                        <a:ext cx="2562460" cy="256242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36F599DB-1C78-70A3-7080-B4D62ADBF6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58792" y="2616488"/>
                        <a:ext cx="2363634" cy="3659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dirty="0"/>
                          <a:t>Upper Alpha (10-12 Hz)</a:t>
                        </a:r>
                      </a:p>
                    </p:txBody>
                  </p:sp>
                </p:grpSp>
              </p:grpSp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6427586-4B16-6B2A-5B33-98EF8890CA74}"/>
                  </a:ext>
                </a:extLst>
              </p:cNvPr>
              <p:cNvGrpSpPr/>
              <p:nvPr/>
            </p:nvGrpSpPr>
            <p:grpSpPr>
              <a:xfrm>
                <a:off x="1325392" y="2977545"/>
                <a:ext cx="8352570" cy="2962085"/>
                <a:chOff x="1325392" y="2977545"/>
                <a:chExt cx="8352570" cy="296208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5E5B78E0-44F0-7369-7D93-F1B1E9935486}"/>
                    </a:ext>
                  </a:extLst>
                </p:cNvPr>
                <p:cNvGrpSpPr/>
                <p:nvPr/>
              </p:nvGrpSpPr>
              <p:grpSpPr>
                <a:xfrm>
                  <a:off x="1325392" y="2994095"/>
                  <a:ext cx="2586264" cy="2945535"/>
                  <a:chOff x="1280208" y="2977545"/>
                  <a:chExt cx="2586264" cy="2945535"/>
                </a:xfrm>
              </p:grpSpPr>
              <p:pic>
                <p:nvPicPr>
                  <p:cNvPr id="11" name="Content Placeholder 4">
                    <a:extLst>
                      <a:ext uri="{FF2B5EF4-FFF2-40B4-BE49-F238E27FC236}">
                        <a16:creationId xmlns:a16="http://schemas.microsoft.com/office/drawing/2014/main" id="{3A3630C8-9843-2960-3741-F8BA63E4BF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629" t="6473" r="17758" b="12680"/>
                  <a:stretch/>
                </p:blipFill>
                <p:spPr>
                  <a:xfrm>
                    <a:off x="1280208" y="2977545"/>
                    <a:ext cx="2586264" cy="2586228"/>
                  </a:xfrm>
                  <a:prstGeom prst="rect">
                    <a:avLst/>
                  </a:prstGeom>
                </p:spPr>
              </p:pic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702FD72-4401-E6E4-A329-04F1D3E3EFA0}"/>
                      </a:ext>
                    </a:extLst>
                  </p:cNvPr>
                  <p:cNvSpPr txBox="1"/>
                  <p:nvPr/>
                </p:nvSpPr>
                <p:spPr>
                  <a:xfrm>
                    <a:off x="1758469" y="5553748"/>
                    <a:ext cx="16297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/>
                      <a:t>Beta (12-30 Hz)</a:t>
                    </a:r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5A6C5F26-4E48-3400-6552-87E799B6415A}"/>
                    </a:ext>
                  </a:extLst>
                </p:cNvPr>
                <p:cNvGrpSpPr/>
                <p:nvPr/>
              </p:nvGrpSpPr>
              <p:grpSpPr>
                <a:xfrm>
                  <a:off x="4100595" y="3018120"/>
                  <a:ext cx="2591790" cy="2898980"/>
                  <a:chOff x="4100595" y="3018120"/>
                  <a:chExt cx="2591790" cy="2898980"/>
                </a:xfrm>
              </p:grpSpPr>
              <p:pic>
                <p:nvPicPr>
                  <p:cNvPr id="12" name="Content Placeholder 4">
                    <a:extLst>
                      <a:ext uri="{FF2B5EF4-FFF2-40B4-BE49-F238E27FC236}">
                        <a16:creationId xmlns:a16="http://schemas.microsoft.com/office/drawing/2014/main" id="{266DCC2B-E014-E3FC-88A8-6E0D70C405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629" t="6473" r="17758" b="12680"/>
                  <a:stretch/>
                </p:blipFill>
                <p:spPr>
                  <a:xfrm>
                    <a:off x="4100595" y="3018120"/>
                    <a:ext cx="2586264" cy="2586228"/>
                  </a:xfrm>
                  <a:prstGeom prst="rect">
                    <a:avLst/>
                  </a:prstGeom>
                </p:spPr>
              </p:pic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CA7ECBD-1B17-A542-5CDD-61EC9065BEC0}"/>
                      </a:ext>
                    </a:extLst>
                  </p:cNvPr>
                  <p:cNvSpPr txBox="1"/>
                  <p:nvPr/>
                </p:nvSpPr>
                <p:spPr>
                  <a:xfrm>
                    <a:off x="4120591" y="5547768"/>
                    <a:ext cx="25717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/>
                      <a:t>Lower Gamma (30-45 Hz)</a:t>
                    </a:r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C70D7E4-77F4-BF7F-F53C-1CFE509B03B7}"/>
                    </a:ext>
                  </a:extLst>
                </p:cNvPr>
                <p:cNvGrpSpPr/>
                <p:nvPr/>
              </p:nvGrpSpPr>
              <p:grpSpPr>
                <a:xfrm>
                  <a:off x="6915846" y="2977545"/>
                  <a:ext cx="2762116" cy="2936156"/>
                  <a:chOff x="6915846" y="2977545"/>
                  <a:chExt cx="2762116" cy="2936156"/>
                </a:xfrm>
              </p:grpSpPr>
              <p:pic>
                <p:nvPicPr>
                  <p:cNvPr id="13" name="Content Placeholder 4">
                    <a:extLst>
                      <a:ext uri="{FF2B5EF4-FFF2-40B4-BE49-F238E27FC236}">
                        <a16:creationId xmlns:a16="http://schemas.microsoft.com/office/drawing/2014/main" id="{67122603-4D38-FE17-D562-7ABADCA70A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629" t="6473" r="17758" b="12680"/>
                  <a:stretch/>
                </p:blipFill>
                <p:spPr>
                  <a:xfrm>
                    <a:off x="6915846" y="2977545"/>
                    <a:ext cx="2562460" cy="2562424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8FB6688-E601-9084-B434-31A91BEED40D}"/>
                      </a:ext>
                    </a:extLst>
                  </p:cNvPr>
                  <p:cNvSpPr txBox="1"/>
                  <p:nvPr/>
                </p:nvSpPr>
                <p:spPr>
                  <a:xfrm>
                    <a:off x="7068149" y="5547768"/>
                    <a:ext cx="2609813" cy="3659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Upper Gamma (45 - 70Hz)</a:t>
                    </a:r>
                  </a:p>
                </p:txBody>
              </p:sp>
            </p:grp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D41383-20C7-6BDA-78A5-E57E5EC0AD55}"/>
                </a:ext>
              </a:extLst>
            </p:cNvPr>
            <p:cNvSpPr txBox="1"/>
            <p:nvPr/>
          </p:nvSpPr>
          <p:spPr>
            <a:xfrm>
              <a:off x="10422426" y="4496222"/>
              <a:ext cx="91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t </a:t>
              </a:r>
              <a:r>
                <a:rPr lang="en-GB" dirty="0"/>
                <a:t>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406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CC6550-B79F-E495-36CE-6CD954349C28}"/>
              </a:ext>
            </a:extLst>
          </p:cNvPr>
          <p:cNvGrpSpPr/>
          <p:nvPr/>
        </p:nvGrpSpPr>
        <p:grpSpPr>
          <a:xfrm>
            <a:off x="256213" y="466440"/>
            <a:ext cx="11299932" cy="5925120"/>
            <a:chOff x="-28267" y="-290290"/>
            <a:chExt cx="11299932" cy="5925120"/>
          </a:xfrm>
        </p:grpSpPr>
        <p:pic>
          <p:nvPicPr>
            <p:cNvPr id="5" name="Content Placeholder 4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6E0BB048-DF17-A43E-551A-A7E6023E31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95" r="12026"/>
            <a:stretch/>
          </p:blipFill>
          <p:spPr>
            <a:xfrm>
              <a:off x="10680806" y="249466"/>
              <a:ext cx="590859" cy="4311288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16B2B20-EE08-633F-2493-8CA7852AB045}"/>
                </a:ext>
              </a:extLst>
            </p:cNvPr>
            <p:cNvGrpSpPr/>
            <p:nvPr/>
          </p:nvGrpSpPr>
          <p:grpSpPr>
            <a:xfrm>
              <a:off x="-28267" y="-290290"/>
              <a:ext cx="11299932" cy="5925120"/>
              <a:chOff x="32693" y="14510"/>
              <a:chExt cx="11299932" cy="592512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CAABC0A-563D-40D6-8079-F33E1338F56F}"/>
                  </a:ext>
                </a:extLst>
              </p:cNvPr>
              <p:cNvGrpSpPr/>
              <p:nvPr/>
            </p:nvGrpSpPr>
            <p:grpSpPr>
              <a:xfrm>
                <a:off x="32693" y="14510"/>
                <a:ext cx="10484989" cy="5925120"/>
                <a:chOff x="32693" y="14510"/>
                <a:chExt cx="10484989" cy="592512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92E8FFA-8092-6AD5-CCBA-FC8A04B6FDAA}"/>
                    </a:ext>
                  </a:extLst>
                </p:cNvPr>
                <p:cNvGrpSpPr/>
                <p:nvPr/>
              </p:nvGrpSpPr>
              <p:grpSpPr>
                <a:xfrm>
                  <a:off x="32693" y="14510"/>
                  <a:ext cx="10484989" cy="3003610"/>
                  <a:chOff x="32693" y="14510"/>
                  <a:chExt cx="10484989" cy="3003610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896DE0DE-2AEC-ECD9-B134-DF0A25CE3C0C}"/>
                      </a:ext>
                    </a:extLst>
                  </p:cNvPr>
                  <p:cNvGrpSpPr/>
                  <p:nvPr/>
                </p:nvGrpSpPr>
                <p:grpSpPr>
                  <a:xfrm>
                    <a:off x="32693" y="28093"/>
                    <a:ext cx="2584686" cy="2990027"/>
                    <a:chOff x="9774" y="69686"/>
                    <a:chExt cx="2584686" cy="2990027"/>
                  </a:xfrm>
                </p:grpSpPr>
                <p:pic>
                  <p:nvPicPr>
                    <p:cNvPr id="32" name="Content Placeholder 4">
                      <a:extLst>
                        <a:ext uri="{FF2B5EF4-FFF2-40B4-BE49-F238E27FC236}">
                          <a16:creationId xmlns:a16="http://schemas.microsoft.com/office/drawing/2014/main" id="{FB406137-DFAA-A9A2-7540-E47443E392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1618" t="6468" r="17806" b="12732"/>
                    <a:stretch/>
                  </p:blipFill>
                  <p:spPr>
                    <a:xfrm>
                      <a:off x="9774" y="69686"/>
                      <a:ext cx="2584686" cy="25847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4F005B2B-121D-4A95-7AF9-4845407F37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0004" y="2690381"/>
                      <a:ext cx="153727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Delta (1-4 Hz)</a:t>
                      </a:r>
                    </a:p>
                  </p:txBody>
                </p: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AAD9F169-2203-979B-7780-3B9AEA6A8A50}"/>
                      </a:ext>
                    </a:extLst>
                  </p:cNvPr>
                  <p:cNvGrpSpPr/>
                  <p:nvPr/>
                </p:nvGrpSpPr>
                <p:grpSpPr>
                  <a:xfrm>
                    <a:off x="2617379" y="14510"/>
                    <a:ext cx="7900303" cy="3003610"/>
                    <a:chOff x="2617379" y="14510"/>
                    <a:chExt cx="7900303" cy="3003610"/>
                  </a:xfrm>
                </p:grpSpPr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5C267FE0-8EA3-FA57-5265-B153858302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17379" y="14510"/>
                      <a:ext cx="2586264" cy="3003610"/>
                      <a:chOff x="2678339" y="14510"/>
                      <a:chExt cx="2586264" cy="3003610"/>
                    </a:xfrm>
                  </p:grpSpPr>
                  <p:pic>
                    <p:nvPicPr>
                      <p:cNvPr id="30" name="Content Placeholder 4">
                        <a:extLst>
                          <a:ext uri="{FF2B5EF4-FFF2-40B4-BE49-F238E27FC236}">
                            <a16:creationId xmlns:a16="http://schemas.microsoft.com/office/drawing/2014/main" id="{A079875A-AF5A-49CB-8F44-4674B4C3392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954" t="5844" r="18433" b="13309"/>
                      <a:stretch/>
                    </p:blipFill>
                    <p:spPr>
                      <a:xfrm>
                        <a:off x="2678339" y="14510"/>
                        <a:ext cx="2586264" cy="258622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179576D2-6F5F-BA90-FE4B-EF0ED0C7C7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19117" y="2648788"/>
                        <a:ext cx="15047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dirty="0"/>
                          <a:t>Theta (4-8 Hz)</a:t>
                        </a:r>
                      </a:p>
                    </p:txBody>
                  </p:sp>
                </p:grpSp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ECA47854-6761-33BA-161E-FEC2B94B6A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46578" y="14510"/>
                      <a:ext cx="5271104" cy="2979585"/>
                      <a:chOff x="5246578" y="14510"/>
                      <a:chExt cx="5271104" cy="2979585"/>
                    </a:xfrm>
                  </p:grpSpPr>
                  <p:grpSp>
                    <p:nvGrpSpPr>
                      <p:cNvPr id="24" name="Group 23">
                        <a:extLst>
                          <a:ext uri="{FF2B5EF4-FFF2-40B4-BE49-F238E27FC236}">
                            <a16:creationId xmlns:a16="http://schemas.microsoft.com/office/drawing/2014/main" id="{1EAFF152-10B2-058F-3591-15291C45D0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46578" y="14510"/>
                        <a:ext cx="2586264" cy="2979585"/>
                        <a:chOff x="5246578" y="14510"/>
                        <a:chExt cx="2586264" cy="2979585"/>
                      </a:xfrm>
                    </p:grpSpPr>
                    <p:pic>
                      <p:nvPicPr>
                        <p:cNvPr id="28" name="Content Placeholder 4">
                          <a:extLst>
                            <a:ext uri="{FF2B5EF4-FFF2-40B4-BE49-F238E27FC236}">
                              <a16:creationId xmlns:a16="http://schemas.microsoft.com/office/drawing/2014/main" id="{2CAEA21D-06DD-2C77-61FE-C364803FDE4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1629" t="6473" r="17758" b="12680"/>
                        <a:stretch/>
                      </p:blipFill>
                      <p:spPr>
                        <a:xfrm>
                          <a:off x="5246578" y="14510"/>
                          <a:ext cx="2586264" cy="2586228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29" name="TextBox 28">
                          <a:extLst>
                            <a:ext uri="{FF2B5EF4-FFF2-40B4-BE49-F238E27FC236}">
                              <a16:creationId xmlns:a16="http://schemas.microsoft.com/office/drawing/2014/main" id="{3979CBBE-DE9A-F11D-8F9D-3260993D2EA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393727" y="2624763"/>
                          <a:ext cx="228331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dirty="0"/>
                            <a:t>Lower Alpha (8-10 Hz)</a:t>
                          </a:r>
                        </a:p>
                      </p:txBody>
                    </p:sp>
                  </p:grpSp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313066DA-8196-989A-B14E-1B32CCE964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955222" y="14510"/>
                        <a:ext cx="2562460" cy="2967911"/>
                        <a:chOff x="7955222" y="14510"/>
                        <a:chExt cx="2562460" cy="2967911"/>
                      </a:xfrm>
                    </p:grpSpPr>
                    <p:pic>
                      <p:nvPicPr>
                        <p:cNvPr id="26" name="Content Placeholder 4">
                          <a:extLst>
                            <a:ext uri="{FF2B5EF4-FFF2-40B4-BE49-F238E27FC236}">
                              <a16:creationId xmlns:a16="http://schemas.microsoft.com/office/drawing/2014/main" id="{8D6A5E5C-A65A-93CA-A017-7AB84CFA012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1629" t="6473" r="17758" b="12680"/>
                        <a:stretch/>
                      </p:blipFill>
                      <p:spPr>
                        <a:xfrm>
                          <a:off x="7955222" y="14510"/>
                          <a:ext cx="2562460" cy="2562424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449F0BA5-2F6E-1B64-CBC5-9FB07ACAE8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058792" y="2616488"/>
                          <a:ext cx="2363634" cy="36593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dirty="0"/>
                            <a:t>Upper Alpha (10-12 Hz)</a:t>
                          </a:r>
                        </a:p>
                      </p:txBody>
                    </p:sp>
                  </p:grpSp>
                </p:grpSp>
              </p:grp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15BF431D-8DC6-9981-98E2-6440E2A8DAC1}"/>
                    </a:ext>
                  </a:extLst>
                </p:cNvPr>
                <p:cNvGrpSpPr/>
                <p:nvPr/>
              </p:nvGrpSpPr>
              <p:grpSpPr>
                <a:xfrm>
                  <a:off x="1325392" y="2977545"/>
                  <a:ext cx="8352570" cy="2962085"/>
                  <a:chOff x="1325392" y="2977545"/>
                  <a:chExt cx="8352570" cy="2962085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512042D2-1A2E-D439-DB6A-BE860FEF9A88}"/>
                      </a:ext>
                    </a:extLst>
                  </p:cNvPr>
                  <p:cNvGrpSpPr/>
                  <p:nvPr/>
                </p:nvGrpSpPr>
                <p:grpSpPr>
                  <a:xfrm>
                    <a:off x="1325392" y="2994095"/>
                    <a:ext cx="2586264" cy="2945535"/>
                    <a:chOff x="1280208" y="2977545"/>
                    <a:chExt cx="2586264" cy="2945535"/>
                  </a:xfrm>
                </p:grpSpPr>
                <p:pic>
                  <p:nvPicPr>
                    <p:cNvPr id="18" name="Content Placeholder 4">
                      <a:extLst>
                        <a:ext uri="{FF2B5EF4-FFF2-40B4-BE49-F238E27FC236}">
                          <a16:creationId xmlns:a16="http://schemas.microsoft.com/office/drawing/2014/main" id="{57933CA0-CB7D-3098-BE2B-2A186E68C9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1629" t="6473" r="17758" b="12680"/>
                    <a:stretch/>
                  </p:blipFill>
                  <p:spPr>
                    <a:xfrm>
                      <a:off x="1280208" y="2977545"/>
                      <a:ext cx="2586264" cy="258622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827A249F-D7B5-430F-9E96-EE1E245B2E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58469" y="5553748"/>
                      <a:ext cx="162974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dirty="0"/>
                        <a:t>Beta (12-30 Hz)</a:t>
                      </a:r>
                    </a:p>
                  </p:txBody>
                </p: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0D6BCCF6-4F03-3CA3-F6D2-35C022B66453}"/>
                      </a:ext>
                    </a:extLst>
                  </p:cNvPr>
                  <p:cNvGrpSpPr/>
                  <p:nvPr/>
                </p:nvGrpSpPr>
                <p:grpSpPr>
                  <a:xfrm>
                    <a:off x="4100595" y="3018120"/>
                    <a:ext cx="2591790" cy="2898980"/>
                    <a:chOff x="4100595" y="3018120"/>
                    <a:chExt cx="2591790" cy="2898980"/>
                  </a:xfrm>
                </p:grpSpPr>
                <p:pic>
                  <p:nvPicPr>
                    <p:cNvPr id="16" name="Content Placeholder 4">
                      <a:extLst>
                        <a:ext uri="{FF2B5EF4-FFF2-40B4-BE49-F238E27FC236}">
                          <a16:creationId xmlns:a16="http://schemas.microsoft.com/office/drawing/2014/main" id="{684142BC-6734-D991-ED1F-D280CE6B39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1629" t="6473" r="17758" b="12680"/>
                    <a:stretch/>
                  </p:blipFill>
                  <p:spPr>
                    <a:xfrm>
                      <a:off x="4100595" y="3018120"/>
                      <a:ext cx="2586264" cy="258622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1F1E8B3E-2940-AE3C-D5C6-5A2408C470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0591" y="5547768"/>
                      <a:ext cx="25717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dirty="0"/>
                        <a:t>Lower Gamma (30-45 Hz)</a:t>
                      </a:r>
                    </a:p>
                  </p:txBody>
                </p:sp>
              </p:grp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CD6392B4-D10A-D077-C42C-63E16CEBD8BD}"/>
                      </a:ext>
                    </a:extLst>
                  </p:cNvPr>
                  <p:cNvGrpSpPr/>
                  <p:nvPr/>
                </p:nvGrpSpPr>
                <p:grpSpPr>
                  <a:xfrm>
                    <a:off x="6915846" y="2977545"/>
                    <a:ext cx="2762116" cy="2936156"/>
                    <a:chOff x="6915846" y="2977545"/>
                    <a:chExt cx="2762116" cy="2936156"/>
                  </a:xfrm>
                </p:grpSpPr>
                <p:pic>
                  <p:nvPicPr>
                    <p:cNvPr id="14" name="Content Placeholder 4">
                      <a:extLst>
                        <a:ext uri="{FF2B5EF4-FFF2-40B4-BE49-F238E27FC236}">
                          <a16:creationId xmlns:a16="http://schemas.microsoft.com/office/drawing/2014/main" id="{37C7D8A0-164B-50E1-BF6E-3DB0EE897B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1629" t="6473" r="17758" b="12680"/>
                    <a:stretch/>
                  </p:blipFill>
                  <p:spPr>
                    <a:xfrm>
                      <a:off x="6915846" y="2977545"/>
                      <a:ext cx="2562460" cy="25624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10E7976-9562-88F4-DDAD-20184A3E43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8149" y="5547768"/>
                      <a:ext cx="2609813" cy="3659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Upper Gamma (45 - 70Hz)</a:t>
                      </a:r>
                    </a:p>
                  </p:txBody>
                </p:sp>
              </p:grpSp>
            </p:grp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1C0841-CC7B-8238-4D00-0E431CFDC606}"/>
                  </a:ext>
                </a:extLst>
              </p:cNvPr>
              <p:cNvSpPr txBox="1"/>
              <p:nvPr/>
            </p:nvSpPr>
            <p:spPr>
              <a:xfrm>
                <a:off x="10422426" y="4496222"/>
                <a:ext cx="910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/>
                  <a:t>t </a:t>
                </a:r>
                <a:r>
                  <a:rPr lang="en-GB" dirty="0"/>
                  <a:t>values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6088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2256" y="2293700"/>
            <a:ext cx="8096013" cy="4162342"/>
            <a:chOff x="293937" y="1485863"/>
            <a:chExt cx="8009944" cy="4413854"/>
          </a:xfrm>
        </p:grpSpPr>
        <p:sp>
          <p:nvSpPr>
            <p:cNvPr id="6" name="TextBox 5"/>
            <p:cNvSpPr txBox="1"/>
            <p:nvPr/>
          </p:nvSpPr>
          <p:spPr>
            <a:xfrm>
              <a:off x="611322" y="2377027"/>
              <a:ext cx="1376475" cy="32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Delta (1-4 Hz)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58848" y="2363164"/>
              <a:ext cx="1197782" cy="326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Theta (4-8 Hz)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3329" y="2371424"/>
              <a:ext cx="1775897" cy="326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Lower Alpha (8-10 Hz)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3202" y="2363163"/>
              <a:ext cx="1874924" cy="326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Upper Alpha (10-12 Hz)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50299" y="4569993"/>
              <a:ext cx="1294525" cy="326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Beta (12-30 Hz)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21217" y="4584651"/>
              <a:ext cx="2015377" cy="326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Lower Gamma (30-45 Hz)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35180" y="4569993"/>
              <a:ext cx="2063652" cy="326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Upper Gamma (45 - 70Hz)</a:t>
              </a: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3956" y="1485863"/>
              <a:ext cx="669925" cy="271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7616332" y="4199180"/>
              <a:ext cx="648072" cy="489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/>
                <a:t>t </a:t>
              </a:r>
              <a:r>
                <a:rPr lang="en-GB" sz="1200" dirty="0"/>
                <a:t>values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937" y="4869160"/>
              <a:ext cx="7992320" cy="1030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latin typeface="Trebuchet MS" panose="020B0603020202020204" pitchFamily="34" charset="0"/>
                </a:rPr>
                <a:t>Topoplots</a:t>
              </a:r>
              <a:r>
                <a:rPr lang="en-GB" sz="1400" dirty="0">
                  <a:latin typeface="Trebuchet MS" panose="020B0603020202020204" pitchFamily="34" charset="0"/>
                </a:rPr>
                <a:t> of </a:t>
              </a:r>
              <a:r>
                <a:rPr lang="en-GB" sz="1400" i="1" dirty="0">
                  <a:latin typeface="Trebuchet MS" panose="020B0603020202020204" pitchFamily="34" charset="0"/>
                </a:rPr>
                <a:t>t</a:t>
              </a:r>
              <a:r>
                <a:rPr lang="en-GB" sz="1400" dirty="0">
                  <a:latin typeface="Trebuchet MS" panose="020B0603020202020204" pitchFamily="34" charset="0"/>
                </a:rPr>
                <a:t>-values by comparing EEG power of seven frequency bands between flow and non-flow states. Red indicates that power is higher in the flow condition while blue indicates that the power is higher in non-flow condition. Statistically significant electrodes (</a:t>
              </a:r>
              <a:r>
                <a:rPr lang="en-GB" sz="1400" i="1" dirty="0">
                  <a:latin typeface="Trebuchet MS" panose="020B0603020202020204" pitchFamily="34" charset="0"/>
                </a:rPr>
                <a:t>p </a:t>
              </a:r>
              <a:r>
                <a:rPr lang="en-GB" sz="1400" dirty="0">
                  <a:latin typeface="Trebuchet MS" panose="020B0603020202020204" pitchFamily="34" charset="0"/>
                </a:rPr>
                <a:t>&lt; .05) are indicated by black dots.  </a:t>
              </a:r>
              <a:endParaRPr lang="en-GB" sz="1400" b="1" dirty="0">
                <a:latin typeface="Trebuchet MS" panose="020B0603020202020204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54" y="1324869"/>
            <a:ext cx="1876817" cy="181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603" y="1261563"/>
            <a:ext cx="1886091" cy="1872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007" y="1261561"/>
            <a:ext cx="1862787" cy="18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056" y="1267799"/>
            <a:ext cx="1896404" cy="182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161" y="3414976"/>
            <a:ext cx="1794395" cy="18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3387151"/>
            <a:ext cx="1833266" cy="184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604" y="3398470"/>
            <a:ext cx="1823957" cy="18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49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Higher alpha power in flow (attention and cognitive control)</a:t>
            </a:r>
          </a:p>
        </p:txBody>
      </p:sp>
    </p:spTree>
    <p:extLst>
      <p:ext uri="{BB962C8B-B14F-4D97-AF65-F5344CB8AC3E}">
        <p14:creationId xmlns:p14="http://schemas.microsoft.com/office/powerpoint/2010/main" val="962976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737824-3920-7288-9818-DA997DE25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3429000"/>
            <a:ext cx="6598920" cy="40958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14169-4575-2C8D-2EA8-F3973C954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300" y="3564059"/>
            <a:ext cx="6381326" cy="39608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C53A55-852A-0549-ABC9-BB6E8DD86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6096000" cy="37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5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2BD4-1263-9FAB-8004-539F691C0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DeltaFrequency 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2F5D1-16D5-ED19-D540-8B697087B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360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17F39D4-2E7B-57B4-F2BB-E06723BB27E1}"/>
              </a:ext>
            </a:extLst>
          </p:cNvPr>
          <p:cNvGrpSpPr/>
          <p:nvPr/>
        </p:nvGrpSpPr>
        <p:grpSpPr>
          <a:xfrm>
            <a:off x="258862" y="-1722820"/>
            <a:ext cx="8624762" cy="9556826"/>
            <a:chOff x="258862" y="-1722820"/>
            <a:chExt cx="8624762" cy="95568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A5ECB1-5C5A-FFE0-09E1-6E922B0F2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862" y="-1722820"/>
              <a:ext cx="8624762" cy="58107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E13D6AC-F2F8-6094-DB26-47C62F5CF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7742" y="4087974"/>
              <a:ext cx="6096000" cy="374603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2F2A36-C1F5-8B2F-DE31-EF7B9576B866}"/>
                </a:ext>
              </a:extLst>
            </p:cNvPr>
            <p:cNvSpPr txBox="1"/>
            <p:nvPr/>
          </p:nvSpPr>
          <p:spPr>
            <a:xfrm>
              <a:off x="258862" y="-1722820"/>
              <a:ext cx="606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</a:t>
              </a:r>
              <a:endParaRPr lang="en-GB" sz="20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9F00BE-C89F-AED7-EEC6-F222C76BEEDD}"/>
                </a:ext>
              </a:extLst>
            </p:cNvPr>
            <p:cNvSpPr txBox="1"/>
            <p:nvPr/>
          </p:nvSpPr>
          <p:spPr>
            <a:xfrm>
              <a:off x="2047742" y="4272641"/>
              <a:ext cx="606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04328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4623D1F-E3DA-0044-4960-E76ABC3CD86A}"/>
              </a:ext>
            </a:extLst>
          </p:cNvPr>
          <p:cNvGrpSpPr>
            <a:grpSpLocks noChangeAspect="1"/>
          </p:cNvGrpSpPr>
          <p:nvPr/>
        </p:nvGrpSpPr>
        <p:grpSpPr>
          <a:xfrm>
            <a:off x="51731" y="3306084"/>
            <a:ext cx="12140269" cy="4034516"/>
            <a:chOff x="-40640" y="3026278"/>
            <a:chExt cx="12324926" cy="4095882"/>
          </a:xfrm>
        </p:grpSpPr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B275507F-F15B-EA1A-8B4B-A8A42F408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0640" y="3026278"/>
              <a:ext cx="6598920" cy="40958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CB5CA0-FCFC-44DF-EEA4-A7AFF7123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2960" y="3068320"/>
              <a:ext cx="6381326" cy="396082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B7A806B-4F4E-3F0A-E921-EB90590A6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91" y="429"/>
            <a:ext cx="5434910" cy="337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49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91B5-53FA-D70F-00D2-CD386D90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F272FA26-BF6D-F5CC-9800-29D22A300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4" t="1" r="29644" b="-142"/>
          <a:stretch/>
        </p:blipFill>
        <p:spPr>
          <a:xfrm>
            <a:off x="8187975" y="1952156"/>
            <a:ext cx="4052976" cy="3800944"/>
          </a:xfr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A74FDE69-6BE6-8EB1-19AF-817B4FC716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3" t="-15" r="31180"/>
          <a:stretch/>
        </p:blipFill>
        <p:spPr>
          <a:xfrm>
            <a:off x="838200" y="1968709"/>
            <a:ext cx="3864230" cy="3820978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5E4B8CF-60AB-142F-3651-0465ADAEC5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05" t="478" r="29833"/>
          <a:stretch/>
        </p:blipFill>
        <p:spPr>
          <a:xfrm>
            <a:off x="4499671" y="1988501"/>
            <a:ext cx="4022348" cy="380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1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F272FA26-BF6D-F5CC-9800-29D22A300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5" t="6194" r="34040" b="8456"/>
          <a:stretch/>
        </p:blipFill>
        <p:spPr>
          <a:xfrm>
            <a:off x="6675947" y="-1336169"/>
            <a:ext cx="3093599" cy="3103470"/>
          </a:xfr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107685F-E360-EFAC-CFFC-5AEE5CAF4E25}"/>
              </a:ext>
            </a:extLst>
          </p:cNvPr>
          <p:cNvGrpSpPr/>
          <p:nvPr/>
        </p:nvGrpSpPr>
        <p:grpSpPr>
          <a:xfrm>
            <a:off x="1707010" y="-1477844"/>
            <a:ext cx="9131942" cy="9092914"/>
            <a:chOff x="1707010" y="-1477844"/>
            <a:chExt cx="9131942" cy="909291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43A3D6-49C0-C2BB-06E1-9424C538195F}"/>
                </a:ext>
              </a:extLst>
            </p:cNvPr>
            <p:cNvSpPr txBox="1"/>
            <p:nvPr/>
          </p:nvSpPr>
          <p:spPr>
            <a:xfrm>
              <a:off x="6027337" y="-1477844"/>
              <a:ext cx="6069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</a:t>
              </a:r>
              <a:endParaRPr lang="en-GB" sz="2800" b="1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EB4D467-1780-6D44-6BFE-0776007E5554}"/>
                </a:ext>
              </a:extLst>
            </p:cNvPr>
            <p:cNvGrpSpPr/>
            <p:nvPr/>
          </p:nvGrpSpPr>
          <p:grpSpPr>
            <a:xfrm>
              <a:off x="1707010" y="-1358762"/>
              <a:ext cx="9131942" cy="8973832"/>
              <a:chOff x="1707010" y="-1358762"/>
              <a:chExt cx="9131942" cy="897383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FB7FA56-0AC7-840B-8139-23CC0E6568A0}"/>
                  </a:ext>
                </a:extLst>
              </p:cNvPr>
              <p:cNvGrpSpPr/>
              <p:nvPr/>
            </p:nvGrpSpPr>
            <p:grpSpPr>
              <a:xfrm>
                <a:off x="1707010" y="-1358762"/>
                <a:ext cx="9131942" cy="8973832"/>
                <a:chOff x="1667253" y="-1477844"/>
                <a:chExt cx="9131942" cy="8973832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C3DA63D0-AE2C-5D37-163F-9E1B1E3E26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24907" y="2043947"/>
                  <a:ext cx="4474288" cy="2777143"/>
                </a:xfrm>
                <a:prstGeom prst="rect">
                  <a:avLst/>
                </a:prstGeom>
              </p:spPr>
            </p:pic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E692D94D-4A61-F146-8F4C-035E889BA49D}"/>
                    </a:ext>
                  </a:extLst>
                </p:cNvPr>
                <p:cNvGrpSpPr/>
                <p:nvPr/>
              </p:nvGrpSpPr>
              <p:grpSpPr>
                <a:xfrm>
                  <a:off x="1667253" y="-1477844"/>
                  <a:ext cx="8539374" cy="8973832"/>
                  <a:chOff x="1667253" y="-1477844"/>
                  <a:chExt cx="8539374" cy="897383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D9975BA2-6C11-DE23-0A94-C827244E03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644722" y="4822972"/>
                    <a:ext cx="3561905" cy="2673016"/>
                  </a:xfrm>
                  <a:prstGeom prst="rect">
                    <a:avLst/>
                  </a:prstGeom>
                </p:spPr>
              </p:pic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514372CA-9FCA-79F3-C8A7-A8EF06F718F1}"/>
                      </a:ext>
                    </a:extLst>
                  </p:cNvPr>
                  <p:cNvGrpSpPr/>
                  <p:nvPr/>
                </p:nvGrpSpPr>
                <p:grpSpPr>
                  <a:xfrm>
                    <a:off x="1667253" y="-1477844"/>
                    <a:ext cx="4657654" cy="8973832"/>
                    <a:chOff x="1667253" y="-1477844"/>
                    <a:chExt cx="4657654" cy="8973832"/>
                  </a:xfrm>
                </p:grpSpPr>
                <p:grpSp>
                  <p:nvGrpSpPr>
                    <p:cNvPr id="7" name="Group 6">
                      <a:extLst>
                        <a:ext uri="{FF2B5EF4-FFF2-40B4-BE49-F238E27FC236}">
                          <a16:creationId xmlns:a16="http://schemas.microsoft.com/office/drawing/2014/main" id="{E1E390DC-90E9-B570-9162-B84618E242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5859" y="-1477844"/>
                      <a:ext cx="4419048" cy="8973832"/>
                      <a:chOff x="1905859" y="-1477844"/>
                      <a:chExt cx="4419048" cy="8973832"/>
                    </a:xfrm>
                  </p:grpSpPr>
                  <p:grpSp>
                    <p:nvGrpSpPr>
                      <p:cNvPr id="15" name="Group 14">
                        <a:extLst>
                          <a:ext uri="{FF2B5EF4-FFF2-40B4-BE49-F238E27FC236}">
                            <a16:creationId xmlns:a16="http://schemas.microsoft.com/office/drawing/2014/main" id="{8084D8E5-0778-C82C-63CF-08F1A6140F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05859" y="-1477844"/>
                        <a:ext cx="4419048" cy="6300816"/>
                        <a:chOff x="1773975" y="227580"/>
                        <a:chExt cx="4419048" cy="6300816"/>
                      </a:xfrm>
                    </p:grpSpPr>
                    <p:pic>
                      <p:nvPicPr>
                        <p:cNvPr id="9" name="Picture 8" descr="Chart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95E4B8CF-60AB-142F-3651-0465ADAEC50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6836" t="6364" r="33690" b="8814"/>
                        <a:stretch/>
                      </p:blipFill>
                      <p:spPr>
                        <a:xfrm>
                          <a:off x="2250813" y="227580"/>
                          <a:ext cx="3236228" cy="3102449"/>
                        </a:xfrm>
                        <a:prstGeom prst="rect">
                          <a:avLst/>
                        </a:prstGeom>
                      </p:spPr>
                    </p:pic>
                    <p:grpSp>
                      <p:nvGrpSpPr>
                        <p:cNvPr id="13" name="Group 12">
                          <a:extLst>
                            <a:ext uri="{FF2B5EF4-FFF2-40B4-BE49-F238E27FC236}">
                              <a16:creationId xmlns:a16="http://schemas.microsoft.com/office/drawing/2014/main" id="{225E7B84-74C1-BF5E-04C0-2A132E30DB8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3975" y="3429000"/>
                          <a:ext cx="4419048" cy="3099396"/>
                          <a:chOff x="1773975" y="3429000"/>
                          <a:chExt cx="4419048" cy="3099396"/>
                        </a:xfrm>
                      </p:grpSpPr>
                      <p:pic>
                        <p:nvPicPr>
                          <p:cNvPr id="4" name="Picture 3">
                            <a:extLst>
                              <a:ext uri="{FF2B5EF4-FFF2-40B4-BE49-F238E27FC236}">
                                <a16:creationId xmlns:a16="http://schemas.microsoft.com/office/drawing/2014/main" id="{82CBDEB5-A958-5C92-1239-DCB28075030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773975" y="3785539"/>
                            <a:ext cx="4419048" cy="2742857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109C4465-0202-8CDE-D7ED-489AE1CCC565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492740" y="3429000"/>
                            <a:ext cx="3082982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sz="2400" dirty="0"/>
                              <a:t>Upper Alpha (10-12 Hz)</a:t>
                            </a:r>
                          </a:p>
                        </p:txBody>
                      </p:sp>
                    </p:grpSp>
                  </p:grpSp>
                  <p:pic>
                    <p:nvPicPr>
                      <p:cNvPr id="3" name="Picture 2">
                        <a:extLst>
                          <a:ext uri="{FF2B5EF4-FFF2-40B4-BE49-F238E27FC236}">
                            <a16:creationId xmlns:a16="http://schemas.microsoft.com/office/drawing/2014/main" id="{57CB408F-C3F5-3DA2-924E-A8C20F319F8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3845" y="4822972"/>
                        <a:ext cx="3561905" cy="2673016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1BFD1433-F2F7-EE24-F21F-B84C1AAE6D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75791" y="-1477844"/>
                      <a:ext cx="6069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b="1" dirty="0"/>
                        <a:t>A</a:t>
                      </a:r>
                      <a:endParaRPr lang="en-GB" sz="2800" b="1" dirty="0"/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B313D3C4-0D0B-672D-3677-CBF63FC11C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67253" y="1922657"/>
                      <a:ext cx="6069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b="1" dirty="0"/>
                        <a:t>C</a:t>
                      </a:r>
                      <a:endParaRPr lang="en-GB" sz="2800" b="1" dirty="0"/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1B08959-C051-D2A4-E0EE-22F1DC8039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9241" y="4665514"/>
                      <a:ext cx="6069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b="1" dirty="0"/>
                        <a:t>E</a:t>
                      </a:r>
                      <a:endParaRPr lang="en-GB" sz="2800" b="1" dirty="0"/>
                    </a:p>
                  </p:txBody>
                </p:sp>
              </p:grp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01E76C89-C62F-3FBA-8466-28AF57DF37F1}"/>
                      </a:ext>
                    </a:extLst>
                  </p:cNvPr>
                  <p:cNvSpPr txBox="1"/>
                  <p:nvPr/>
                </p:nvSpPr>
                <p:spPr>
                  <a:xfrm>
                    <a:off x="5987580" y="4662078"/>
                    <a:ext cx="60690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/>
                      <a:t>F</a:t>
                    </a:r>
                    <a:endParaRPr lang="en-GB" sz="2800" b="1" dirty="0"/>
                  </a:p>
                </p:txBody>
              </p:sp>
            </p:grp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7E2B39-0EB4-49D0-EDB8-32517C360BF9}"/>
                  </a:ext>
                </a:extLst>
              </p:cNvPr>
              <p:cNvSpPr txBox="1"/>
              <p:nvPr/>
            </p:nvSpPr>
            <p:spPr>
              <a:xfrm>
                <a:off x="6096000" y="1934555"/>
                <a:ext cx="6069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D</a:t>
                </a:r>
                <a:endParaRPr lang="en-GB" sz="2800" b="1" dirty="0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7101CB5-8BFA-880D-E030-4B7EFF9D7128}"/>
              </a:ext>
            </a:extLst>
          </p:cNvPr>
          <p:cNvSpPr txBox="1">
            <a:spLocks/>
          </p:cNvSpPr>
          <p:nvPr/>
        </p:nvSpPr>
        <p:spPr>
          <a:xfrm>
            <a:off x="7279970" y="1833989"/>
            <a:ext cx="1893981" cy="415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Beta (12-30 Hz)</a:t>
            </a:r>
          </a:p>
        </p:txBody>
      </p:sp>
    </p:spTree>
    <p:extLst>
      <p:ext uri="{BB962C8B-B14F-4D97-AF65-F5344CB8AC3E}">
        <p14:creationId xmlns:p14="http://schemas.microsoft.com/office/powerpoint/2010/main" val="948463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06C17E0-D363-1F26-56A6-28D3A6BB9C90}"/>
              </a:ext>
            </a:extLst>
          </p:cNvPr>
          <p:cNvGrpSpPr/>
          <p:nvPr/>
        </p:nvGrpSpPr>
        <p:grpSpPr>
          <a:xfrm>
            <a:off x="-486397" y="0"/>
            <a:ext cx="13372515" cy="7078074"/>
            <a:chOff x="-486397" y="0"/>
            <a:chExt cx="13372515" cy="707807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C7646E6-2488-248A-42E8-85DE1FC19849}"/>
                </a:ext>
              </a:extLst>
            </p:cNvPr>
            <p:cNvGrpSpPr/>
            <p:nvPr/>
          </p:nvGrpSpPr>
          <p:grpSpPr>
            <a:xfrm>
              <a:off x="-486397" y="0"/>
              <a:ext cx="13372515" cy="7078074"/>
              <a:chOff x="-486397" y="0"/>
              <a:chExt cx="13372515" cy="707807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F35B3B0-8F3F-AFA7-EADB-AFDDECC010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46391" y="3903471"/>
                <a:ext cx="3561905" cy="3174603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E07ECD4-91AC-1096-0B70-110688A506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4486" y="3779746"/>
                <a:ext cx="3561905" cy="3174603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9CB4211-F6AE-BCAC-34FC-4EDD53B41D03}"/>
                  </a:ext>
                </a:extLst>
              </p:cNvPr>
              <p:cNvGrpSpPr/>
              <p:nvPr/>
            </p:nvGrpSpPr>
            <p:grpSpPr>
              <a:xfrm>
                <a:off x="-486397" y="0"/>
                <a:ext cx="13372515" cy="3529160"/>
                <a:chOff x="-1403970" y="-93169"/>
                <a:chExt cx="13372515" cy="3529160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F5EAC849-6CF1-7FFA-6FA8-E7DA744AB2DE}"/>
                    </a:ext>
                  </a:extLst>
                </p:cNvPr>
                <p:cNvGrpSpPr/>
                <p:nvPr/>
              </p:nvGrpSpPr>
              <p:grpSpPr>
                <a:xfrm>
                  <a:off x="-1403970" y="-93169"/>
                  <a:ext cx="8665189" cy="3529160"/>
                  <a:chOff x="1828627" y="-350747"/>
                  <a:chExt cx="8665189" cy="3529160"/>
                </a:xfrm>
              </p:grpSpPr>
              <p:pic>
                <p:nvPicPr>
                  <p:cNvPr id="18" name="Picture 8">
                    <a:extLst>
                      <a:ext uri="{FF2B5EF4-FFF2-40B4-BE49-F238E27FC236}">
                        <a16:creationId xmlns:a16="http://schemas.microsoft.com/office/drawing/2014/main" id="{804CF5D9-87AE-1B42-3B42-F739E46C841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28627" y="-350747"/>
                    <a:ext cx="4694371" cy="35291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9" name="Picture 9">
                    <a:extLst>
                      <a:ext uri="{FF2B5EF4-FFF2-40B4-BE49-F238E27FC236}">
                        <a16:creationId xmlns:a16="http://schemas.microsoft.com/office/drawing/2014/main" id="{23073B7D-0400-BD1F-F459-2F02ABD4176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88266" y="-350747"/>
                    <a:ext cx="4705550" cy="35291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21" name="Content Placeholder 3">
                  <a:extLst>
                    <a:ext uri="{FF2B5EF4-FFF2-40B4-BE49-F238E27FC236}">
                      <a16:creationId xmlns:a16="http://schemas.microsoft.com/office/drawing/2014/main" id="{63B0F0C1-72E1-D377-39AD-214CC09848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92735" y="-93169"/>
                  <a:ext cx="4575810" cy="3432810"/>
                </a:xfrm>
                <a:prstGeom prst="rect">
                  <a:avLst/>
                </a:prstGeom>
              </p:spPr>
            </p:pic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39B54D-D97D-460C-166C-4F3ACC7A361D}"/>
                </a:ext>
              </a:extLst>
            </p:cNvPr>
            <p:cNvSpPr txBox="1"/>
            <p:nvPr/>
          </p:nvSpPr>
          <p:spPr>
            <a:xfrm>
              <a:off x="145178" y="143478"/>
              <a:ext cx="606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</a:t>
              </a:r>
              <a:endParaRPr lang="en-GB" sz="24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4F28E2-59A0-3E40-78BD-F1848291D7D9}"/>
                </a:ext>
              </a:extLst>
            </p:cNvPr>
            <p:cNvSpPr txBox="1"/>
            <p:nvPr/>
          </p:nvSpPr>
          <p:spPr>
            <a:xfrm>
              <a:off x="4161985" y="143477"/>
              <a:ext cx="606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</a:t>
              </a:r>
              <a:endParaRPr lang="en-GB" sz="24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98BEA1-6B69-0064-1FFC-AD9F38DA9050}"/>
                </a:ext>
              </a:extLst>
            </p:cNvPr>
            <p:cNvSpPr txBox="1"/>
            <p:nvPr/>
          </p:nvSpPr>
          <p:spPr>
            <a:xfrm>
              <a:off x="8360548" y="143477"/>
              <a:ext cx="606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</a:t>
              </a:r>
              <a:endParaRPr lang="en-GB" sz="24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EAE0A2-EC1C-2613-C4E7-BFCD803F6A57}"/>
                </a:ext>
              </a:extLst>
            </p:cNvPr>
            <p:cNvSpPr txBox="1"/>
            <p:nvPr/>
          </p:nvSpPr>
          <p:spPr>
            <a:xfrm>
              <a:off x="2077580" y="3779746"/>
              <a:ext cx="606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</a:t>
              </a:r>
              <a:endParaRPr lang="en-GB" sz="2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6C333C-1FDC-F166-4EBF-CD500908E227}"/>
                </a:ext>
              </a:extLst>
            </p:cNvPr>
            <p:cNvSpPr txBox="1"/>
            <p:nvPr/>
          </p:nvSpPr>
          <p:spPr>
            <a:xfrm>
              <a:off x="5942938" y="3779746"/>
              <a:ext cx="606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E</a:t>
              </a:r>
              <a:endParaRPr lang="en-GB" sz="24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B5094B-E4A6-C145-1D11-0639777D636C}"/>
                </a:ext>
              </a:extLst>
            </p:cNvPr>
            <p:cNvSpPr txBox="1"/>
            <p:nvPr/>
          </p:nvSpPr>
          <p:spPr>
            <a:xfrm>
              <a:off x="1268139" y="3429000"/>
              <a:ext cx="1416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Flow state</a:t>
              </a:r>
              <a:endParaRPr lang="en-GB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967A9BC-C93F-50FF-1C6A-C8B0192B2D53}"/>
                </a:ext>
              </a:extLst>
            </p:cNvPr>
            <p:cNvSpPr txBox="1"/>
            <p:nvPr/>
          </p:nvSpPr>
          <p:spPr>
            <a:xfrm>
              <a:off x="5140321" y="3429000"/>
              <a:ext cx="1605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Non-flow state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59118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3850-45A9-FBB3-66C3-86F4484E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DE5BDB0-59E7-9EC4-46A4-650243FBD0C5}"/>
              </a:ext>
            </a:extLst>
          </p:cNvPr>
          <p:cNvGrpSpPr/>
          <p:nvPr/>
        </p:nvGrpSpPr>
        <p:grpSpPr>
          <a:xfrm>
            <a:off x="-486397" y="0"/>
            <a:ext cx="13372515" cy="7423445"/>
            <a:chOff x="-486397" y="0"/>
            <a:chExt cx="13372515" cy="74234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01C7B7-BE21-712A-9242-478B8647376A}"/>
                </a:ext>
              </a:extLst>
            </p:cNvPr>
            <p:cNvGrpSpPr/>
            <p:nvPr/>
          </p:nvGrpSpPr>
          <p:grpSpPr>
            <a:xfrm>
              <a:off x="-486397" y="0"/>
              <a:ext cx="13372515" cy="3798332"/>
              <a:chOff x="-486397" y="0"/>
              <a:chExt cx="13372515" cy="379833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CA1E529-CFF3-4A23-BAC3-F8FE58F29CDC}"/>
                  </a:ext>
                </a:extLst>
              </p:cNvPr>
              <p:cNvGrpSpPr/>
              <p:nvPr/>
            </p:nvGrpSpPr>
            <p:grpSpPr>
              <a:xfrm>
                <a:off x="-486397" y="0"/>
                <a:ext cx="13372515" cy="3529160"/>
                <a:chOff x="-1403970" y="-93169"/>
                <a:chExt cx="13372515" cy="352916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2E7CA067-D049-F65E-1A40-9ED9177BD2F0}"/>
                    </a:ext>
                  </a:extLst>
                </p:cNvPr>
                <p:cNvGrpSpPr/>
                <p:nvPr/>
              </p:nvGrpSpPr>
              <p:grpSpPr>
                <a:xfrm>
                  <a:off x="-1403970" y="-93169"/>
                  <a:ext cx="8665189" cy="3529160"/>
                  <a:chOff x="1828627" y="-350747"/>
                  <a:chExt cx="8665189" cy="3529160"/>
                </a:xfrm>
              </p:grpSpPr>
              <p:pic>
                <p:nvPicPr>
                  <p:cNvPr id="18" name="Picture 8">
                    <a:extLst>
                      <a:ext uri="{FF2B5EF4-FFF2-40B4-BE49-F238E27FC236}">
                        <a16:creationId xmlns:a16="http://schemas.microsoft.com/office/drawing/2014/main" id="{2A79B4D6-7917-4F89-E1E4-46E487F3ACA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28627" y="-350747"/>
                    <a:ext cx="4694371" cy="35291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9" name="Picture 9">
                    <a:extLst>
                      <a:ext uri="{FF2B5EF4-FFF2-40B4-BE49-F238E27FC236}">
                        <a16:creationId xmlns:a16="http://schemas.microsoft.com/office/drawing/2014/main" id="{74CB7AE0-6CA3-60BF-5737-BA41480EFB2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88266" y="-350747"/>
                    <a:ext cx="4705550" cy="35291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17" name="Content Placeholder 3">
                  <a:extLst>
                    <a:ext uri="{FF2B5EF4-FFF2-40B4-BE49-F238E27FC236}">
                      <a16:creationId xmlns:a16="http://schemas.microsoft.com/office/drawing/2014/main" id="{2B1A6B3E-49DA-179F-07B8-EBC5E62F1C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92735" y="-93169"/>
                  <a:ext cx="4575810" cy="3432810"/>
                </a:xfrm>
                <a:prstGeom prst="rect">
                  <a:avLst/>
                </a:prstGeom>
              </p:spPr>
            </p:pic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0EA22-F3CE-7F0B-C95D-2D8C3B6D80B1}"/>
                  </a:ext>
                </a:extLst>
              </p:cNvPr>
              <p:cNvSpPr txBox="1"/>
              <p:nvPr/>
            </p:nvSpPr>
            <p:spPr>
              <a:xfrm>
                <a:off x="145178" y="143478"/>
                <a:ext cx="6069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</a:t>
                </a:r>
                <a:endParaRPr lang="en-GB" sz="2400" b="1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D75CD0-2201-0FCD-0C95-B3D8A0B59E5F}"/>
                  </a:ext>
                </a:extLst>
              </p:cNvPr>
              <p:cNvSpPr txBox="1"/>
              <p:nvPr/>
            </p:nvSpPr>
            <p:spPr>
              <a:xfrm>
                <a:off x="4161985" y="143477"/>
                <a:ext cx="6069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</a:t>
                </a:r>
                <a:endParaRPr lang="en-GB" sz="2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EFEED4-1D72-DD9E-63F8-35F7FBAF900B}"/>
                  </a:ext>
                </a:extLst>
              </p:cNvPr>
              <p:cNvSpPr txBox="1"/>
              <p:nvPr/>
            </p:nvSpPr>
            <p:spPr>
              <a:xfrm>
                <a:off x="8360548" y="143477"/>
                <a:ext cx="6069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</a:t>
                </a:r>
                <a:endParaRPr lang="en-GB" sz="24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402159-5386-ABC8-491D-B87C9CF58608}"/>
                  </a:ext>
                </a:extLst>
              </p:cNvPr>
              <p:cNvSpPr txBox="1"/>
              <p:nvPr/>
            </p:nvSpPr>
            <p:spPr>
              <a:xfrm>
                <a:off x="1268139" y="3429000"/>
                <a:ext cx="141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Flow state</a:t>
                </a:r>
                <a:endParaRPr lang="en-GB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47F4E-1500-F00D-8330-C0244B0941B7}"/>
                  </a:ext>
                </a:extLst>
              </p:cNvPr>
              <p:cNvSpPr txBox="1"/>
              <p:nvPr/>
            </p:nvSpPr>
            <p:spPr>
              <a:xfrm>
                <a:off x="5140321" y="3429000"/>
                <a:ext cx="1605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Non-flow state</a:t>
                </a:r>
                <a:endParaRPr lang="en-GB" dirty="0"/>
              </a:p>
            </p:txBody>
          </p:sp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444AFF6-BEDB-2DE2-9F55-AA67E891F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60317" y="3894285"/>
              <a:ext cx="7071366" cy="352916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94234F-4564-B762-88A6-0155686F95B1}"/>
                </a:ext>
              </a:extLst>
            </p:cNvPr>
            <p:cNvSpPr txBox="1"/>
            <p:nvPr/>
          </p:nvSpPr>
          <p:spPr>
            <a:xfrm>
              <a:off x="2168552" y="3800841"/>
              <a:ext cx="606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</a:t>
              </a:r>
              <a:endParaRPr lang="en-GB" sz="2400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DAF1AC-B8FD-BFA4-0F42-9B8210A6E5D3}"/>
                </a:ext>
              </a:extLst>
            </p:cNvPr>
            <p:cNvSpPr txBox="1"/>
            <p:nvPr/>
          </p:nvSpPr>
          <p:spPr>
            <a:xfrm>
              <a:off x="5792547" y="3800840"/>
              <a:ext cx="606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E</a:t>
              </a:r>
              <a:endParaRPr lang="en-GB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88487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1894B0-95BD-FE52-C213-75A5FBF8A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30883" cy="5726085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B63F57-4880-B977-2B4C-0BF16FECE5DA}"/>
              </a:ext>
            </a:extLst>
          </p:cNvPr>
          <p:cNvSpPr/>
          <p:nvPr/>
        </p:nvSpPr>
        <p:spPr>
          <a:xfrm>
            <a:off x="3638550" y="708634"/>
            <a:ext cx="1790700" cy="1733550"/>
          </a:xfrm>
          <a:custGeom>
            <a:avLst/>
            <a:gdLst>
              <a:gd name="connsiteX0" fmla="*/ 0 w 1809750"/>
              <a:gd name="connsiteY0" fmla="*/ 457738 h 1791238"/>
              <a:gd name="connsiteX1" fmla="*/ 1581150 w 1809750"/>
              <a:gd name="connsiteY1" fmla="*/ 76738 h 1791238"/>
              <a:gd name="connsiteX2" fmla="*/ 1809750 w 1809750"/>
              <a:gd name="connsiteY2" fmla="*/ 1791238 h 179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0" h="1791238">
                <a:moveTo>
                  <a:pt x="0" y="457738"/>
                </a:moveTo>
                <a:cubicBezTo>
                  <a:pt x="639762" y="156113"/>
                  <a:pt x="1279525" y="-145512"/>
                  <a:pt x="1581150" y="76738"/>
                </a:cubicBezTo>
                <a:cubicBezTo>
                  <a:pt x="1882775" y="298988"/>
                  <a:pt x="1711325" y="1540413"/>
                  <a:pt x="1809750" y="1791238"/>
                </a:cubicBezTo>
              </a:path>
            </a:pathLst>
          </a:custGeom>
          <a:noFill/>
          <a:ln w="127000">
            <a:gradFill>
              <a:gsLst>
                <a:gs pos="0">
                  <a:srgbClr val="FF0000"/>
                </a:gs>
                <a:gs pos="51500">
                  <a:srgbClr val="ABC0E4"/>
                </a:gs>
                <a:gs pos="52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96F421-0A09-05F9-B59F-EB0A16D0C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261" y="1575409"/>
            <a:ext cx="5434739" cy="4252331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FD9DBE83-0059-411C-4500-DCA744D9EA74}"/>
              </a:ext>
            </a:extLst>
          </p:cNvPr>
          <p:cNvSpPr/>
          <p:nvPr/>
        </p:nvSpPr>
        <p:spPr>
          <a:xfrm rot="2346763">
            <a:off x="5851080" y="2202917"/>
            <a:ext cx="933452" cy="478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091A1-F1DD-C1BD-4CFC-A75D64878A37}"/>
              </a:ext>
            </a:extLst>
          </p:cNvPr>
          <p:cNvSpPr txBox="1"/>
          <p:nvPr/>
        </p:nvSpPr>
        <p:spPr>
          <a:xfrm>
            <a:off x="7315200" y="5231182"/>
            <a:ext cx="43188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Calibri" panose="020F0502020204030204" pitchFamily="34" charset="0"/>
              </a:rPr>
              <a:t>Task </a:t>
            </a:r>
            <a:r>
              <a:rPr lang="en-US" sz="2000" dirty="0">
                <a:cs typeface="Microsoft Tai Le" panose="020B0502040204020203" pitchFamily="34" charset="0"/>
              </a:rPr>
              <a:t>difficulty</a:t>
            </a:r>
            <a:endParaRPr lang="en-GB" sz="2000" dirty="0"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7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0324-54A8-DABF-7CF5-D85D4CAA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3A042-4AB0-E1CE-7E22-924B4642AD7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8" t="6468" r="17806" b="12732"/>
          <a:stretch/>
        </p:blipFill>
        <p:spPr>
          <a:xfrm>
            <a:off x="4582161" y="2260599"/>
            <a:ext cx="3230880" cy="3230880"/>
          </a:xfrm>
        </p:spPr>
      </p:pic>
    </p:spTree>
    <p:extLst>
      <p:ext uri="{BB962C8B-B14F-4D97-AF65-F5344CB8AC3E}">
        <p14:creationId xmlns:p14="http://schemas.microsoft.com/office/powerpoint/2010/main" val="385846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CC46-6A48-384F-DD2C-260AC0DC8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ThetaFrequency 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4CE84-8737-A805-8D1A-BCE774B4A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84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6B90-7F92-9DEE-5796-4CC4BA53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BAC95-ABBD-B839-53CF-2E63ADA3C03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4" t="5844" r="18433" b="13309"/>
          <a:stretch/>
        </p:blipFill>
        <p:spPr>
          <a:xfrm>
            <a:off x="3506503" y="2001968"/>
            <a:ext cx="3232800" cy="3232800"/>
          </a:xfrm>
        </p:spPr>
      </p:pic>
    </p:spTree>
    <p:extLst>
      <p:ext uri="{BB962C8B-B14F-4D97-AF65-F5344CB8AC3E}">
        <p14:creationId xmlns:p14="http://schemas.microsoft.com/office/powerpoint/2010/main" val="243658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ACF-6E17-3053-AA35-0BA506033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Alpha 1Frequency 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CA26A-2D37-683E-BD66-64D79255A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17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8D6C-AA55-9E0F-3863-9E13898C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63DEF4-367A-2D04-3861-08CED82E9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9" t="6473" r="17758" b="12680"/>
          <a:stretch/>
        </p:blipFill>
        <p:spPr>
          <a:xfrm>
            <a:off x="4582800" y="2260800"/>
            <a:ext cx="2586264" cy="2586228"/>
          </a:xfrm>
        </p:spPr>
      </p:pic>
    </p:spTree>
    <p:extLst>
      <p:ext uri="{BB962C8B-B14F-4D97-AF65-F5344CB8AC3E}">
        <p14:creationId xmlns:p14="http://schemas.microsoft.com/office/powerpoint/2010/main" val="319820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49BE-84FB-9D87-562C-6301A1138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Alpha 2Frequency 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51CDA-981B-EC15-EA2A-3E2D1BFAC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4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1FB2-7E3A-813D-9DA0-DA1AB0E4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668DC1-6E3C-7328-C0E0-551D47C3B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9" t="6473" r="17758" b="12680"/>
          <a:stretch/>
        </p:blipFill>
        <p:spPr>
          <a:xfrm>
            <a:off x="4582800" y="2260800"/>
            <a:ext cx="3232800" cy="3232800"/>
          </a:xfrm>
        </p:spPr>
      </p:pic>
    </p:spTree>
    <p:extLst>
      <p:ext uri="{BB962C8B-B14F-4D97-AF65-F5344CB8AC3E}">
        <p14:creationId xmlns:p14="http://schemas.microsoft.com/office/powerpoint/2010/main" val="350802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Widescreen</PresentationFormat>
  <Paragraphs>72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Trebuchet MS</vt:lpstr>
      <vt:lpstr>Office Theme</vt:lpstr>
      <vt:lpstr>Exploring the data</vt:lpstr>
      <vt:lpstr>DeltaFrequency Band</vt:lpstr>
      <vt:lpstr>PowerPoint Presentation</vt:lpstr>
      <vt:lpstr>ThetaFrequency Band</vt:lpstr>
      <vt:lpstr>PowerPoint Presentation</vt:lpstr>
      <vt:lpstr>Alpha 1Frequency Band</vt:lpstr>
      <vt:lpstr>PowerPoint Presentation</vt:lpstr>
      <vt:lpstr>Alpha 2Frequency Band</vt:lpstr>
      <vt:lpstr>PowerPoint Presentation</vt:lpstr>
      <vt:lpstr>BetaFrequency Band</vt:lpstr>
      <vt:lpstr>PowerPoint Presentation</vt:lpstr>
      <vt:lpstr>Gamma 1Frequency Band</vt:lpstr>
      <vt:lpstr>PowerPoint Presentation</vt:lpstr>
      <vt:lpstr>Gamma 2Frequency Band</vt:lpstr>
      <vt:lpstr>PowerPoint Presentation</vt:lpstr>
      <vt:lpstr>PowerPoint Presentation</vt:lpstr>
      <vt:lpstr>PowerPoint Presentation</vt:lpstr>
      <vt:lpstr>Higher alpha power in flow (attention and cognitive control)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data</dc:title>
  <dc:creator>Jasmine Tan</dc:creator>
  <cp:lastModifiedBy>Jasmine Tan</cp:lastModifiedBy>
  <cp:revision>7</cp:revision>
  <dcterms:created xsi:type="dcterms:W3CDTF">2022-06-14T01:06:50Z</dcterms:created>
  <dcterms:modified xsi:type="dcterms:W3CDTF">2023-05-01T05:14:32Z</dcterms:modified>
</cp:coreProperties>
</file>