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86" r:id="rId2"/>
    <p:sldId id="256" r:id="rId3"/>
    <p:sldId id="287" r:id="rId4"/>
    <p:sldId id="288" r:id="rId5"/>
    <p:sldId id="289" r:id="rId6"/>
    <p:sldId id="299" r:id="rId7"/>
    <p:sldId id="298" r:id="rId8"/>
    <p:sldId id="290" r:id="rId9"/>
    <p:sldId id="291" r:id="rId10"/>
    <p:sldId id="292" r:id="rId11"/>
    <p:sldId id="295" r:id="rId12"/>
    <p:sldId id="296" r:id="rId13"/>
    <p:sldId id="293" r:id="rId14"/>
    <p:sldId id="294" r:id="rId15"/>
    <p:sldId id="297" r:id="rId16"/>
    <p:sldId id="284" r:id="rId17"/>
    <p:sldId id="26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2A"/>
    <a:srgbClr val="FAAE00"/>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03"/>
    <p:restoredTop sz="94704"/>
  </p:normalViewPr>
  <p:slideViewPr>
    <p:cSldViewPr>
      <p:cViewPr varScale="1">
        <p:scale>
          <a:sx n="124" d="100"/>
          <a:sy n="124" d="100"/>
        </p:scale>
        <p:origin x="161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08/11/2021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08/11/2021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08/11/2021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08/11/2021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08/11/2021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08/11/2021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08/11/2021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08/11/2021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08/11/2021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3062685" y="61457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5" name="TextBox 4"/>
          <p:cNvSpPr txBox="1"/>
          <p:nvPr/>
        </p:nvSpPr>
        <p:spPr>
          <a:xfrm>
            <a:off x="518601" y="1500388"/>
            <a:ext cx="8190305" cy="4524315"/>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of this task you will have a grid that looks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It is your task to determine which </a:t>
            </a:r>
            <a:r>
              <a:rPr lang="en-GB" dirty="0">
                <a:solidFill>
                  <a:schemeClr val="bg1">
                    <a:lumMod val="95000"/>
                    <a:lumOff val="5000"/>
                  </a:schemeClr>
                </a:solidFill>
                <a:latin typeface="Arial" panose="020B0604020202020204" pitchFamily="34" charset="0"/>
                <a:cs typeface="Arial" panose="020B0604020202020204" pitchFamily="34" charset="0"/>
              </a:rPr>
              <a:t>of the two colours is the majority colour.</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descr="A screen shot of a building&#10;&#10;Description automatically generated">
            <a:extLst>
              <a:ext uri="{FF2B5EF4-FFF2-40B4-BE49-F238E27FC236}">
                <a16:creationId xmlns:a16="http://schemas.microsoft.com/office/drawing/2014/main" id="{41E3F9AF-7CF8-614A-86A5-21ED8A05D908}"/>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3" name="Rectangle 2">
            <a:extLst>
              <a:ext uri="{FF2B5EF4-FFF2-40B4-BE49-F238E27FC236}">
                <a16:creationId xmlns:a16="http://schemas.microsoft.com/office/drawing/2014/main" id="{062B385C-AC7F-2B48-B1DC-958E82D61BB6}"/>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79B373-0467-1C47-BBCF-A7534D349977}"/>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9A8C5E-7863-484A-9DD2-22AD59F06592}"/>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994497-7702-BB4B-9935-F359B95DB8ED}"/>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6AC622-B593-BF4E-BC96-CB6C78CD2039}"/>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4C9B8B-203A-FF4C-9B37-F3F174CB5336}"/>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62E2CE-F7AB-CA42-BFE7-B3616FDE294A}"/>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80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smtClean="0">
                <a:solidFill>
                  <a:schemeClr val="bg1">
                    <a:lumMod val="95000"/>
                    <a:lumOff val="5000"/>
                  </a:schemeClr>
                </a:solidFill>
                <a:latin typeface="Arial" panose="020B0604020202020204" pitchFamily="34" charset="0"/>
                <a:cs typeface="Arial" panose="020B0604020202020204" pitchFamily="34" charset="0"/>
              </a:rPr>
              <a:t>When you ready to answer</a:t>
            </a:r>
            <a:r>
              <a:rPr lang="en-US" dirty="0">
                <a:solidFill>
                  <a:schemeClr val="bg1">
                    <a:lumMod val="95000"/>
                    <a:lumOff val="5000"/>
                  </a:schemeClr>
                </a:solidFill>
                <a:latin typeface="Arial" panose="020B0604020202020204" pitchFamily="34" charset="0"/>
                <a:cs typeface="Arial" panose="020B0604020202020204" pitchFamily="34" charset="0"/>
              </a:rPr>
              <a:t>, press the space bar with your left hand</a:t>
            </a:r>
            <a:r>
              <a:rPr lang="en-US" dirty="0" smtClean="0">
                <a:solidFill>
                  <a:schemeClr val="bg1">
                    <a:lumMod val="95000"/>
                    <a:lumOff val="5000"/>
                  </a:schemeClr>
                </a:solidFill>
                <a:latin typeface="Arial" panose="020B0604020202020204" pitchFamily="34" charset="0"/>
                <a:cs typeface="Arial" panose="020B0604020202020204" pitchFamily="34" charset="0"/>
              </a:rPr>
              <a:t>.</a:t>
            </a:r>
          </a:p>
          <a:p>
            <a:pPr algn="ctr"/>
            <a:r>
              <a:rPr lang="en-US" dirty="0" smtClean="0">
                <a:solidFill>
                  <a:schemeClr val="bg1">
                    <a:lumMod val="95000"/>
                    <a:lumOff val="5000"/>
                  </a:schemeClr>
                </a:solidFill>
                <a:latin typeface="Arial" panose="020B0604020202020204" pitchFamily="34" charset="0"/>
                <a:cs typeface="Arial" panose="020B0604020202020204" pitchFamily="34" charset="0"/>
              </a:rPr>
              <a:t>.</a:t>
            </a:r>
          </a:p>
          <a:p>
            <a:pPr algn="ctr"/>
            <a:endParaRPr lang="en-US" dirty="0" smtClean="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smtClean="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smtClean="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smtClean="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smtClean="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smtClean="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smtClean="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smtClean="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smtClean="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smtClean="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smtClean="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smtClean="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smtClean="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grpSp>
        <p:nvGrpSpPr>
          <p:cNvPr id="27" name="Group 26"/>
          <p:cNvGrpSpPr/>
          <p:nvPr/>
        </p:nvGrpSpPr>
        <p:grpSpPr>
          <a:xfrm>
            <a:off x="1092023" y="2932235"/>
            <a:ext cx="1656184" cy="943839"/>
            <a:chOff x="1092023" y="2932235"/>
            <a:chExt cx="1656184" cy="943839"/>
          </a:xfrm>
        </p:grpSpPr>
        <p:sp>
          <p:nvSpPr>
            <p:cNvPr id="28" name="Rectangle 27">
              <a:extLst>
                <a:ext uri="{FF2B5EF4-FFF2-40B4-BE49-F238E27FC236}">
                  <a16:creationId xmlns:a16="http://schemas.microsoft.com/office/drawing/2014/main" id="{981A98A9-32DB-794A-82F3-9A0C684F972C}"/>
                </a:ext>
              </a:extLst>
            </p:cNvPr>
            <p:cNvSpPr/>
            <p:nvPr/>
          </p:nvSpPr>
          <p:spPr>
            <a:xfrm>
              <a:off x="1092023" y="3372018"/>
              <a:ext cx="1656184" cy="50405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1691680" y="2932235"/>
              <a:ext cx="436381" cy="389277"/>
              <a:chOff x="2034492" y="4840269"/>
              <a:chExt cx="436381" cy="389277"/>
            </a:xfrm>
          </p:grpSpPr>
          <p:sp>
            <p:nvSpPr>
              <p:cNvPr id="30" name="Block Arc 29">
                <a:extLst>
                  <a:ext uri="{FF2B5EF4-FFF2-40B4-BE49-F238E27FC236}">
                    <a16:creationId xmlns:a16="http://schemas.microsoft.com/office/drawing/2014/main" id="{5E834CC7-42EC-E546-9E7F-DB3D068ABFC0}"/>
                  </a:ext>
                </a:extLst>
              </p:cNvPr>
              <p:cNvSpPr/>
              <p:nvPr/>
            </p:nvSpPr>
            <p:spPr>
              <a:xfrm>
                <a:off x="2034492" y="5058226"/>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lock Arc 30">
                <a:extLst>
                  <a:ext uri="{FF2B5EF4-FFF2-40B4-BE49-F238E27FC236}">
                    <a16:creationId xmlns:a16="http://schemas.microsoft.com/office/drawing/2014/main" id="{DFA7DDA4-5740-1543-893F-50E273C75541}"/>
                  </a:ext>
                </a:extLst>
              </p:cNvPr>
              <p:cNvSpPr/>
              <p:nvPr/>
            </p:nvSpPr>
            <p:spPr>
              <a:xfrm rot="21540000">
                <a:off x="2094213" y="4946147"/>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lock Arc 31">
                <a:extLst>
                  <a:ext uri="{FF2B5EF4-FFF2-40B4-BE49-F238E27FC236}">
                    <a16:creationId xmlns:a16="http://schemas.microsoft.com/office/drawing/2014/main" id="{77F5A70F-B5A6-8B46-9358-028D8005C153}"/>
                  </a:ext>
                </a:extLst>
              </p:cNvPr>
              <p:cNvSpPr/>
              <p:nvPr/>
            </p:nvSpPr>
            <p:spPr>
              <a:xfrm rot="21540000">
                <a:off x="2144319" y="4840269"/>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33" name="Group 32"/>
          <p:cNvGrpSpPr/>
          <p:nvPr/>
        </p:nvGrpSpPr>
        <p:grpSpPr>
          <a:xfrm>
            <a:off x="3203848" y="5444146"/>
            <a:ext cx="3222666" cy="572296"/>
            <a:chOff x="3203848" y="5444146"/>
            <a:chExt cx="3222666" cy="572296"/>
          </a:xfrm>
        </p:grpSpPr>
        <p:sp>
          <p:nvSpPr>
            <p:cNvPr id="34" name="Rectangle 33">
              <a:extLst>
                <a:ext uri="{FF2B5EF4-FFF2-40B4-BE49-F238E27FC236}">
                  <a16:creationId xmlns:a16="http://schemas.microsoft.com/office/drawing/2014/main" id="{CCDD2A6B-B55A-B14F-8BF5-DC580E4AE89F}"/>
                </a:ext>
              </a:extLst>
            </p:cNvPr>
            <p:cNvSpPr/>
            <p:nvPr/>
          </p:nvSpPr>
          <p:spPr>
            <a:xfrm>
              <a:off x="4959447" y="5444146"/>
              <a:ext cx="1008112"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203848" y="5444146"/>
              <a:ext cx="1416908" cy="568625"/>
              <a:chOff x="3203848" y="5444146"/>
              <a:chExt cx="1416908" cy="568625"/>
            </a:xfrm>
          </p:grpSpPr>
          <p:sp>
            <p:nvSpPr>
              <p:cNvPr id="37" name="Rectangle 36">
                <a:extLst>
                  <a:ext uri="{FF2B5EF4-FFF2-40B4-BE49-F238E27FC236}">
                    <a16:creationId xmlns:a16="http://schemas.microsoft.com/office/drawing/2014/main" id="{981A98A9-32DB-794A-82F3-9A0C684F972C}"/>
                  </a:ext>
                </a:extLst>
              </p:cNvPr>
              <p:cNvSpPr/>
              <p:nvPr/>
            </p:nvSpPr>
            <p:spPr>
              <a:xfrm>
                <a:off x="3203848" y="5444146"/>
                <a:ext cx="1368152" cy="504056"/>
              </a:xfrm>
              <a:prstGeom prst="rect">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31758" y="5612661"/>
                <a:ext cx="988998" cy="400110"/>
              </a:xfrm>
              <a:prstGeom prst="rect">
                <a:avLst/>
              </a:prstGeom>
              <a:noFill/>
            </p:spPr>
            <p:txBody>
              <a:bodyPr wrap="square" rtlCol="0">
                <a:spAutoFit/>
              </a:bodyPr>
              <a:lstStyle/>
              <a:p>
                <a:r>
                  <a:rPr lang="en-GB" sz="2000" dirty="0" smtClean="0">
                    <a:solidFill>
                      <a:schemeClr val="bg1"/>
                    </a:solidFill>
                  </a:rPr>
                  <a:t>Answer</a:t>
                </a:r>
                <a:endParaRPr lang="en-GB" sz="2000" dirty="0">
                  <a:solidFill>
                    <a:schemeClr val="bg1"/>
                  </a:solidFill>
                </a:endParaRPr>
              </a:p>
            </p:txBody>
          </p:sp>
        </p:grpSp>
        <p:sp>
          <p:nvSpPr>
            <p:cNvPr id="36" name="TextBox 35"/>
            <p:cNvSpPr txBox="1"/>
            <p:nvPr/>
          </p:nvSpPr>
          <p:spPr>
            <a:xfrm>
              <a:off x="5437516" y="5616332"/>
              <a:ext cx="988998" cy="400110"/>
            </a:xfrm>
            <a:prstGeom prst="rect">
              <a:avLst/>
            </a:prstGeom>
            <a:noFill/>
          </p:spPr>
          <p:txBody>
            <a:bodyPr wrap="square" rtlCol="0">
              <a:spAutoFit/>
            </a:bodyPr>
            <a:lstStyle/>
            <a:p>
              <a:r>
                <a:rPr lang="en-GB" sz="2000" dirty="0" smtClean="0">
                  <a:solidFill>
                    <a:schemeClr val="bg1"/>
                  </a:solidFill>
                </a:rPr>
                <a:t>Flip</a:t>
              </a:r>
              <a:endParaRPr lang="en-GB" sz="2000" dirty="0">
                <a:solidFill>
                  <a:schemeClr val="bg1"/>
                </a:solidFill>
              </a:endParaRPr>
            </a:p>
          </p:txBody>
        </p:sp>
      </p:grpSp>
    </p:spTree>
    <p:extLst>
      <p:ext uri="{BB962C8B-B14F-4D97-AF65-F5344CB8AC3E}">
        <p14:creationId xmlns:p14="http://schemas.microsoft.com/office/powerpoint/2010/main" val="2834296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If you think the left colour is the majority, left click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4" name="Rectangle 13">
            <a:extLst>
              <a:ext uri="{FF2B5EF4-FFF2-40B4-BE49-F238E27FC236}">
                <a16:creationId xmlns:a16="http://schemas.microsoft.com/office/drawing/2014/main" id="{4D53FDC6-00D3-8043-B3AB-A36CFDC1D33A}"/>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D2A6B-B55A-B14F-8BF5-DC580E4AE89F}"/>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7DF525-CFC1-8C41-A696-89E83996A6F6}"/>
              </a:ext>
            </a:extLst>
          </p:cNvPr>
          <p:cNvSpPr/>
          <p:nvPr/>
        </p:nvSpPr>
        <p:spPr>
          <a:xfrm>
            <a:off x="2186455" y="50922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3E49F62-5620-094E-B795-C70BBCA2B0CD}"/>
              </a:ext>
            </a:extLst>
          </p:cNvPr>
          <p:cNvCxnSpPr>
            <a:cxnSpLocks/>
          </p:cNvCxnSpPr>
          <p:nvPr/>
        </p:nvCxnSpPr>
        <p:spPr>
          <a:xfrm>
            <a:off x="2186455" y="54405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8BD6C4-C1D4-EB46-928D-BB2C286BFFBA}"/>
              </a:ext>
            </a:extLst>
          </p:cNvPr>
          <p:cNvCxnSpPr>
            <a:cxnSpLocks/>
          </p:cNvCxnSpPr>
          <p:nvPr/>
        </p:nvCxnSpPr>
        <p:spPr>
          <a:xfrm>
            <a:off x="2454688" y="51058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Block Arc 22">
            <a:extLst>
              <a:ext uri="{FF2B5EF4-FFF2-40B4-BE49-F238E27FC236}">
                <a16:creationId xmlns:a16="http://schemas.microsoft.com/office/drawing/2014/main" id="{5E834CC7-42EC-E546-9E7F-DB3D068ABFC0}"/>
              </a:ext>
            </a:extLst>
          </p:cNvPr>
          <p:cNvSpPr/>
          <p:nvPr/>
        </p:nvSpPr>
        <p:spPr>
          <a:xfrm rot="18716340">
            <a:off x="2026953" y="50512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lock Arc 23">
            <a:extLst>
              <a:ext uri="{FF2B5EF4-FFF2-40B4-BE49-F238E27FC236}">
                <a16:creationId xmlns:a16="http://schemas.microsoft.com/office/drawing/2014/main" id="{DFA7DDA4-5740-1543-893F-50E273C75541}"/>
              </a:ext>
            </a:extLst>
          </p:cNvPr>
          <p:cNvSpPr/>
          <p:nvPr/>
        </p:nvSpPr>
        <p:spPr>
          <a:xfrm rot="18716340">
            <a:off x="1952558" y="49637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77F5A70F-B5A6-8B46-9358-028D8005C153}"/>
              </a:ext>
            </a:extLst>
          </p:cNvPr>
          <p:cNvSpPr/>
          <p:nvPr/>
        </p:nvSpPr>
        <p:spPr>
          <a:xfrm rot="18716340">
            <a:off x="1869431" y="48837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a:extLst>
              <a:ext uri="{FF2B5EF4-FFF2-40B4-BE49-F238E27FC236}">
                <a16:creationId xmlns:a16="http://schemas.microsoft.com/office/drawing/2014/main" id="{CE15A35C-76EA-644F-B900-515E826FB349}"/>
              </a:ext>
            </a:extLst>
          </p:cNvPr>
          <p:cNvSpPr/>
          <p:nvPr/>
        </p:nvSpPr>
        <p:spPr>
          <a:xfrm>
            <a:off x="2856560" y="5368181"/>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060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If you think the right colour is the majority, right click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4" name="Rectangle 13">
            <a:extLst>
              <a:ext uri="{FF2B5EF4-FFF2-40B4-BE49-F238E27FC236}">
                <a16:creationId xmlns:a16="http://schemas.microsoft.com/office/drawing/2014/main" id="{4D53FDC6-00D3-8043-B3AB-A36CFDC1D33A}"/>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D2A6B-B55A-B14F-8BF5-DC580E4AE89F}"/>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7DF525-CFC1-8C41-A696-89E83996A6F6}"/>
              </a:ext>
            </a:extLst>
          </p:cNvPr>
          <p:cNvSpPr/>
          <p:nvPr/>
        </p:nvSpPr>
        <p:spPr>
          <a:xfrm>
            <a:off x="6521456" y="50922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3E49F62-5620-094E-B795-C70BBCA2B0CD}"/>
              </a:ext>
            </a:extLst>
          </p:cNvPr>
          <p:cNvCxnSpPr>
            <a:cxnSpLocks/>
          </p:cNvCxnSpPr>
          <p:nvPr/>
        </p:nvCxnSpPr>
        <p:spPr>
          <a:xfrm>
            <a:off x="6521456" y="54405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8BD6C4-C1D4-EB46-928D-BB2C286BFFBA}"/>
              </a:ext>
            </a:extLst>
          </p:cNvPr>
          <p:cNvCxnSpPr>
            <a:cxnSpLocks/>
          </p:cNvCxnSpPr>
          <p:nvPr/>
        </p:nvCxnSpPr>
        <p:spPr>
          <a:xfrm>
            <a:off x="6789689" y="51058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Block Arc 22">
            <a:extLst>
              <a:ext uri="{FF2B5EF4-FFF2-40B4-BE49-F238E27FC236}">
                <a16:creationId xmlns:a16="http://schemas.microsoft.com/office/drawing/2014/main" id="{5E834CC7-42EC-E546-9E7F-DB3D068ABFC0}"/>
              </a:ext>
            </a:extLst>
          </p:cNvPr>
          <p:cNvSpPr/>
          <p:nvPr/>
        </p:nvSpPr>
        <p:spPr>
          <a:xfrm rot="2880000">
            <a:off x="6852181" y="5037059"/>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lock Arc 23">
            <a:extLst>
              <a:ext uri="{FF2B5EF4-FFF2-40B4-BE49-F238E27FC236}">
                <a16:creationId xmlns:a16="http://schemas.microsoft.com/office/drawing/2014/main" id="{DFA7DDA4-5740-1543-893F-50E273C75541}"/>
              </a:ext>
            </a:extLst>
          </p:cNvPr>
          <p:cNvSpPr/>
          <p:nvPr/>
        </p:nvSpPr>
        <p:spPr>
          <a:xfrm rot="2880000">
            <a:off x="7024406" y="4906274"/>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77F5A70F-B5A6-8B46-9358-028D8005C153}"/>
              </a:ext>
            </a:extLst>
          </p:cNvPr>
          <p:cNvSpPr/>
          <p:nvPr/>
        </p:nvSpPr>
        <p:spPr>
          <a:xfrm rot="2880000">
            <a:off x="7170892" y="4796019"/>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a:extLst>
              <a:ext uri="{FF2B5EF4-FFF2-40B4-BE49-F238E27FC236}">
                <a16:creationId xmlns:a16="http://schemas.microsoft.com/office/drawing/2014/main" id="{CE15A35C-76EA-644F-B900-515E826FB349}"/>
              </a:ext>
            </a:extLst>
          </p:cNvPr>
          <p:cNvSpPr/>
          <p:nvPr/>
        </p:nvSpPr>
        <p:spPr>
          <a:xfrm rot="10800000">
            <a:off x="5966858" y="5394484"/>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0758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0" y="548680"/>
            <a:ext cx="8190305" cy="3970318"/>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series of blocks will be in the ”Fixed" mode. In this game mode, if you correctly choose the majority colour, you will win 100 points, regardless of the number of tiles you have selected. However, if your choice is incorrect, you will lose 100 points, also regardless of the number of tiles seen.</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practice the task for a few trials.</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4" y="5129004"/>
            <a:ext cx="547617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start the Practice Phase]</a:t>
            </a:r>
          </a:p>
        </p:txBody>
      </p:sp>
    </p:spTree>
    <p:extLst>
      <p:ext uri="{BB962C8B-B14F-4D97-AF65-F5344CB8AC3E}">
        <p14:creationId xmlns:p14="http://schemas.microsoft.com/office/powerpoint/2010/main" val="28738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38" y="332656"/>
            <a:ext cx="8190305" cy="4832092"/>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series of blocks will be in the "Decreasing" mode. In this game mode, the number of points you earn for a correct answer will vary: if you correctly choose the majority colour, you will win 10 points for every </a:t>
            </a:r>
            <a:r>
              <a:rPr lang="en-GB" sz="2800" dirty="0" smtClean="0">
                <a:solidFill>
                  <a:schemeClr val="bg1">
                    <a:lumMod val="95000"/>
                    <a:lumOff val="5000"/>
                  </a:schemeClr>
                </a:solidFill>
                <a:latin typeface="Arial" panose="020B0604020202020204" pitchFamily="34" charset="0"/>
                <a:cs typeface="Arial" panose="020B0604020202020204" pitchFamily="34" charset="0"/>
              </a:rPr>
              <a:t>uncovered tile </a:t>
            </a:r>
            <a:r>
              <a:rPr lang="en-GB" sz="2800" dirty="0">
                <a:solidFill>
                  <a:schemeClr val="bg1">
                    <a:lumMod val="95000"/>
                    <a:lumOff val="5000"/>
                  </a:schemeClr>
                </a:solidFill>
                <a:latin typeface="Arial" panose="020B0604020202020204" pitchFamily="34" charset="0"/>
                <a:cs typeface="Arial" panose="020B0604020202020204" pitchFamily="34" charset="0"/>
              </a:rPr>
              <a:t>remaining on the board. However, if your choice is incorrect, you will lose 100 points, regardless of the number of tiles you have seen. </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practice the task for a few trials.</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2" y="5877272"/>
            <a:ext cx="547617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start the Practice Phase]</a:t>
            </a:r>
          </a:p>
        </p:txBody>
      </p:sp>
    </p:spTree>
    <p:extLst>
      <p:ext uri="{BB962C8B-B14F-4D97-AF65-F5344CB8AC3E}">
        <p14:creationId xmlns:p14="http://schemas.microsoft.com/office/powerpoint/2010/main" val="259069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38" y="332656"/>
            <a:ext cx="8190305" cy="3970318"/>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series of blocks will be in the ”Forced" mode. In this game mode, if you correctly choose the majority colour, you will win 100 points. If your choice is incorrect, you will lose 100 points. However, you will not get to choose how many tiles you flip before answering. Instead, you will flip tiles until you will be forced to give </a:t>
            </a:r>
            <a:r>
              <a:rPr lang="en-GB" sz="2800">
                <a:solidFill>
                  <a:schemeClr val="bg1">
                    <a:lumMod val="95000"/>
                    <a:lumOff val="5000"/>
                  </a:schemeClr>
                </a:solidFill>
                <a:latin typeface="Arial" panose="020B0604020202020204" pitchFamily="34" charset="0"/>
                <a:cs typeface="Arial" panose="020B0604020202020204" pitchFamily="34" charset="0"/>
              </a:rPr>
              <a:t>a response.</a:t>
            </a: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practice the task for a few trials.</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2" y="5877272"/>
            <a:ext cx="547617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start the Practice Phase]</a:t>
            </a:r>
          </a:p>
        </p:txBody>
      </p:sp>
    </p:spTree>
    <p:extLst>
      <p:ext uri="{BB962C8B-B14F-4D97-AF65-F5344CB8AC3E}">
        <p14:creationId xmlns:p14="http://schemas.microsoft.com/office/powerpoint/2010/main" val="1502943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7" y="3177262"/>
            <a:ext cx="8190305" cy="800219"/>
          </a:xfrm>
          <a:prstGeom prst="rect">
            <a:avLst/>
          </a:prstGeom>
          <a:noFill/>
        </p:spPr>
        <p:txBody>
          <a:bodyPr wrap="square" rtlCol="0">
            <a:spAutoFit/>
          </a:bodyPr>
          <a:lstStyle/>
          <a:p>
            <a:pPr algn="ctr"/>
            <a:r>
              <a:rPr lang="en-US" sz="2800" dirty="0">
                <a:solidFill>
                  <a:schemeClr val="bg1">
                    <a:lumMod val="95000"/>
                    <a:lumOff val="5000"/>
                  </a:schemeClr>
                </a:solidFill>
                <a:latin typeface="Arial" panose="020B0604020202020204" pitchFamily="34" charset="0"/>
                <a:cs typeface="Arial" panose="020B0604020202020204" pitchFamily="34" charset="0"/>
              </a:rPr>
              <a:t>Now the Experimental 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58345E0-3E4B-7949-8011-C74D53801A09}"/>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2587808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492896"/>
            <a:ext cx="8190305" cy="1323439"/>
          </a:xfrm>
          <a:prstGeom prst="rect">
            <a:avLst/>
          </a:prstGeom>
          <a:noFill/>
        </p:spPr>
        <p:txBody>
          <a:bodyPr wrap="square" rtlCol="0">
            <a:spAutoFit/>
          </a:bodyPr>
          <a:lstStyle/>
          <a:p>
            <a:pPr algn="ctr"/>
            <a:r>
              <a:rPr lang="en-US" sz="40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324216" y="496144"/>
            <a:ext cx="2476960" cy="769441"/>
          </a:xfrm>
          <a:prstGeom prst="rect">
            <a:avLst/>
          </a:prstGeom>
          <a:noFill/>
        </p:spPr>
        <p:txBody>
          <a:bodyPr wrap="non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The End!</a:t>
            </a:r>
            <a:endParaRPr lang="en-GB" sz="4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95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On each trial, the grid will start off looking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You will be flipping tiles on the grid to reveal the colour underneath.</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3" name="Picture 12" descr="A screen shot of a building&#10;&#10;Description automatically generated">
            <a:extLst>
              <a:ext uri="{FF2B5EF4-FFF2-40B4-BE49-F238E27FC236}">
                <a16:creationId xmlns:a16="http://schemas.microsoft.com/office/drawing/2014/main" id="{05B15232-98CC-384C-985F-7E88F2690673}"/>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6" name="TextBox 15">
            <a:extLst>
              <a:ext uri="{FF2B5EF4-FFF2-40B4-BE49-F238E27FC236}">
                <a16:creationId xmlns:a16="http://schemas.microsoft.com/office/drawing/2014/main" id="{E5FB1DCF-5436-4A4D-9DEB-1CE52B829568}"/>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5418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Click on a tile to reveal the colour underneath.</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F6CB1454-303B-7346-B0F5-C6CB7CCDC54C}"/>
              </a:ext>
            </a:extLst>
          </p:cNvPr>
          <p:cNvSpPr/>
          <p:nvPr/>
        </p:nvSpPr>
        <p:spPr>
          <a:xfrm rot="13534419">
            <a:off x="5292081" y="3096730"/>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D785F7F-58AD-344D-A4F3-969913E33546}"/>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192479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The tile in black indicates the next tile to be revealed.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9C053D3-216C-F04E-BFCA-49CB168E8F28}"/>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8817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To reveal </a:t>
            </a:r>
            <a:r>
              <a:rPr lang="en-US" dirty="0" smtClean="0">
                <a:solidFill>
                  <a:schemeClr val="bg1">
                    <a:lumMod val="95000"/>
                    <a:lumOff val="5000"/>
                  </a:schemeClr>
                </a:solidFill>
                <a:latin typeface="Arial" panose="020B0604020202020204" pitchFamily="34" charset="0"/>
                <a:cs typeface="Arial" panose="020B0604020202020204" pitchFamily="34" charset="0"/>
              </a:rPr>
              <a:t>its </a:t>
            </a:r>
            <a:r>
              <a:rPr lang="en-US" dirty="0" err="1" smtClean="0">
                <a:solidFill>
                  <a:schemeClr val="bg1">
                    <a:lumMod val="95000"/>
                    <a:lumOff val="5000"/>
                  </a:schemeClr>
                </a:solidFill>
                <a:latin typeface="Arial" panose="020B0604020202020204" pitchFamily="34" charset="0"/>
                <a:cs typeface="Arial" panose="020B0604020202020204" pitchFamily="34" charset="0"/>
              </a:rPr>
              <a:t>colour</a:t>
            </a:r>
            <a:r>
              <a:rPr lang="en-US" dirty="0" smtClean="0">
                <a:solidFill>
                  <a:schemeClr val="bg1">
                    <a:lumMod val="95000"/>
                    <a:lumOff val="5000"/>
                  </a:schemeClr>
                </a:solidFill>
                <a:latin typeface="Arial" panose="020B0604020202020204" pitchFamily="34" charset="0"/>
                <a:cs typeface="Arial" panose="020B0604020202020204" pitchFamily="34" charset="0"/>
              </a:rPr>
              <a:t>, </a:t>
            </a:r>
            <a:r>
              <a:rPr lang="en-US" dirty="0">
                <a:solidFill>
                  <a:schemeClr val="bg1">
                    <a:lumMod val="95000"/>
                    <a:lumOff val="5000"/>
                  </a:schemeClr>
                </a:solidFill>
                <a:latin typeface="Arial" panose="020B0604020202020204" pitchFamily="34" charset="0"/>
                <a:cs typeface="Arial" panose="020B0604020202020204" pitchFamily="34" charset="0"/>
              </a:rPr>
              <a:t>use the left click button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17F54E8-BE30-F947-9A67-DA66FBF979BB}"/>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0" name="Rounded Rectangle 9">
            <a:extLst>
              <a:ext uri="{FF2B5EF4-FFF2-40B4-BE49-F238E27FC236}">
                <a16:creationId xmlns:a16="http://schemas.microsoft.com/office/drawing/2014/main" id="{4C4647FA-1CD4-234F-BC31-2A45A64A0BB6}"/>
              </a:ext>
            </a:extLst>
          </p:cNvPr>
          <p:cNvSpPr/>
          <p:nvPr/>
        </p:nvSpPr>
        <p:spPr>
          <a:xfrm>
            <a:off x="6980184" y="32129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49A5EF-1B1A-264C-AC11-C03657DB2B08}"/>
              </a:ext>
            </a:extLst>
          </p:cNvPr>
          <p:cNvCxnSpPr>
            <a:cxnSpLocks/>
          </p:cNvCxnSpPr>
          <p:nvPr/>
        </p:nvCxnSpPr>
        <p:spPr>
          <a:xfrm>
            <a:off x="6980184" y="35612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F2EA01-73F3-554F-AA80-9372B1E9BAE8}"/>
              </a:ext>
            </a:extLst>
          </p:cNvPr>
          <p:cNvCxnSpPr>
            <a:cxnSpLocks/>
          </p:cNvCxnSpPr>
          <p:nvPr/>
        </p:nvCxnSpPr>
        <p:spPr>
          <a:xfrm>
            <a:off x="7248417" y="32265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Block Arc 12">
            <a:extLst>
              <a:ext uri="{FF2B5EF4-FFF2-40B4-BE49-F238E27FC236}">
                <a16:creationId xmlns:a16="http://schemas.microsoft.com/office/drawing/2014/main" id="{FE1A4561-D2A4-F042-A006-40F48F7113E3}"/>
              </a:ext>
            </a:extLst>
          </p:cNvPr>
          <p:cNvSpPr/>
          <p:nvPr/>
        </p:nvSpPr>
        <p:spPr>
          <a:xfrm rot="18716340">
            <a:off x="6820682" y="31719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a:extLst>
              <a:ext uri="{FF2B5EF4-FFF2-40B4-BE49-F238E27FC236}">
                <a16:creationId xmlns:a16="http://schemas.microsoft.com/office/drawing/2014/main" id="{481D032D-96DE-AE42-9CA3-7F8F0FFAC499}"/>
              </a:ext>
            </a:extLst>
          </p:cNvPr>
          <p:cNvSpPr/>
          <p:nvPr/>
        </p:nvSpPr>
        <p:spPr>
          <a:xfrm rot="18716340">
            <a:off x="6746287" y="30844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93E16C3B-4642-B44F-A29B-893E12343E88}"/>
              </a:ext>
            </a:extLst>
          </p:cNvPr>
          <p:cNvSpPr/>
          <p:nvPr/>
        </p:nvSpPr>
        <p:spPr>
          <a:xfrm rot="18716340">
            <a:off x="6663160" y="30044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8282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801314"/>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The next tile to be revealed will then be marked in black.</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Click the left mouse button again to see the colour of the new tile.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DD7006-9D16-AA49-B94B-AF78038B802C}"/>
              </a:ext>
            </a:extLst>
          </p:cNvPr>
          <p:cNvSpPr/>
          <p:nvPr/>
        </p:nvSpPr>
        <p:spPr>
          <a:xfrm>
            <a:off x="4355976" y="3945222"/>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17F54E8-BE30-F947-9A67-DA66FBF979BB}"/>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0" name="Rounded Rectangle 9">
            <a:extLst>
              <a:ext uri="{FF2B5EF4-FFF2-40B4-BE49-F238E27FC236}">
                <a16:creationId xmlns:a16="http://schemas.microsoft.com/office/drawing/2014/main" id="{4C4647FA-1CD4-234F-BC31-2A45A64A0BB6}"/>
              </a:ext>
            </a:extLst>
          </p:cNvPr>
          <p:cNvSpPr/>
          <p:nvPr/>
        </p:nvSpPr>
        <p:spPr>
          <a:xfrm>
            <a:off x="6980184" y="32129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49A5EF-1B1A-264C-AC11-C03657DB2B08}"/>
              </a:ext>
            </a:extLst>
          </p:cNvPr>
          <p:cNvCxnSpPr>
            <a:cxnSpLocks/>
          </p:cNvCxnSpPr>
          <p:nvPr/>
        </p:nvCxnSpPr>
        <p:spPr>
          <a:xfrm>
            <a:off x="6980184" y="35612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F2EA01-73F3-554F-AA80-9372B1E9BAE8}"/>
              </a:ext>
            </a:extLst>
          </p:cNvPr>
          <p:cNvCxnSpPr>
            <a:cxnSpLocks/>
          </p:cNvCxnSpPr>
          <p:nvPr/>
        </p:nvCxnSpPr>
        <p:spPr>
          <a:xfrm>
            <a:off x="7248417" y="32265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Block Arc 12">
            <a:extLst>
              <a:ext uri="{FF2B5EF4-FFF2-40B4-BE49-F238E27FC236}">
                <a16:creationId xmlns:a16="http://schemas.microsoft.com/office/drawing/2014/main" id="{FE1A4561-D2A4-F042-A006-40F48F7113E3}"/>
              </a:ext>
            </a:extLst>
          </p:cNvPr>
          <p:cNvSpPr/>
          <p:nvPr/>
        </p:nvSpPr>
        <p:spPr>
          <a:xfrm rot="18716340">
            <a:off x="6820682" y="31719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a:extLst>
              <a:ext uri="{FF2B5EF4-FFF2-40B4-BE49-F238E27FC236}">
                <a16:creationId xmlns:a16="http://schemas.microsoft.com/office/drawing/2014/main" id="{481D032D-96DE-AE42-9CA3-7F8F0FFAC499}"/>
              </a:ext>
            </a:extLst>
          </p:cNvPr>
          <p:cNvSpPr/>
          <p:nvPr/>
        </p:nvSpPr>
        <p:spPr>
          <a:xfrm rot="18716340">
            <a:off x="6746287" y="30844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93E16C3B-4642-B44F-A29B-893E12343E88}"/>
              </a:ext>
            </a:extLst>
          </p:cNvPr>
          <p:cNvSpPr/>
          <p:nvPr/>
        </p:nvSpPr>
        <p:spPr>
          <a:xfrm rot="18716340">
            <a:off x="6663160" y="30044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6838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5078313"/>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You can flip as many tiles as you want before making a final decision about which is the majority </a:t>
            </a:r>
            <a:r>
              <a:rPr lang="en-US" dirty="0" err="1">
                <a:solidFill>
                  <a:schemeClr val="bg1">
                    <a:lumMod val="95000"/>
                    <a:lumOff val="5000"/>
                  </a:schemeClr>
                </a:solidFill>
                <a:latin typeface="Arial" panose="020B0604020202020204" pitchFamily="34" charset="0"/>
                <a:cs typeface="Arial" panose="020B0604020202020204" pitchFamily="34" charset="0"/>
              </a:rPr>
              <a:t>colour</a:t>
            </a:r>
            <a:r>
              <a:rPr lang="en-US"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You can only click the left mouse button when there is a black square on the grid.</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8" name="TextBox 7">
            <a:extLst>
              <a:ext uri="{FF2B5EF4-FFF2-40B4-BE49-F238E27FC236}">
                <a16:creationId xmlns:a16="http://schemas.microsoft.com/office/drawing/2014/main" id="{117F54E8-BE30-F947-9A67-DA66FBF979BB}"/>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0" name="Rounded Rectangle 9">
            <a:extLst>
              <a:ext uri="{FF2B5EF4-FFF2-40B4-BE49-F238E27FC236}">
                <a16:creationId xmlns:a16="http://schemas.microsoft.com/office/drawing/2014/main" id="{4C4647FA-1CD4-234F-BC31-2A45A64A0BB6}"/>
              </a:ext>
            </a:extLst>
          </p:cNvPr>
          <p:cNvSpPr/>
          <p:nvPr/>
        </p:nvSpPr>
        <p:spPr>
          <a:xfrm>
            <a:off x="6980184" y="32129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49A5EF-1B1A-264C-AC11-C03657DB2B08}"/>
              </a:ext>
            </a:extLst>
          </p:cNvPr>
          <p:cNvCxnSpPr>
            <a:cxnSpLocks/>
          </p:cNvCxnSpPr>
          <p:nvPr/>
        </p:nvCxnSpPr>
        <p:spPr>
          <a:xfrm>
            <a:off x="6980184" y="35612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F2EA01-73F3-554F-AA80-9372B1E9BAE8}"/>
              </a:ext>
            </a:extLst>
          </p:cNvPr>
          <p:cNvCxnSpPr>
            <a:cxnSpLocks/>
          </p:cNvCxnSpPr>
          <p:nvPr/>
        </p:nvCxnSpPr>
        <p:spPr>
          <a:xfrm>
            <a:off x="7248417" y="32265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Block Arc 12">
            <a:extLst>
              <a:ext uri="{FF2B5EF4-FFF2-40B4-BE49-F238E27FC236}">
                <a16:creationId xmlns:a16="http://schemas.microsoft.com/office/drawing/2014/main" id="{FE1A4561-D2A4-F042-A006-40F48F7113E3}"/>
              </a:ext>
            </a:extLst>
          </p:cNvPr>
          <p:cNvSpPr/>
          <p:nvPr/>
        </p:nvSpPr>
        <p:spPr>
          <a:xfrm rot="18716340">
            <a:off x="6820682" y="31719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a:extLst>
              <a:ext uri="{FF2B5EF4-FFF2-40B4-BE49-F238E27FC236}">
                <a16:creationId xmlns:a16="http://schemas.microsoft.com/office/drawing/2014/main" id="{481D032D-96DE-AE42-9CA3-7F8F0FFAC499}"/>
              </a:ext>
            </a:extLst>
          </p:cNvPr>
          <p:cNvSpPr/>
          <p:nvPr/>
        </p:nvSpPr>
        <p:spPr>
          <a:xfrm rot="18716340">
            <a:off x="6746287" y="30844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93E16C3B-4642-B44F-A29B-893E12343E88}"/>
              </a:ext>
            </a:extLst>
          </p:cNvPr>
          <p:cNvSpPr/>
          <p:nvPr/>
        </p:nvSpPr>
        <p:spPr>
          <a:xfrm rot="18716340">
            <a:off x="6663160" y="30044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DD7006-9D16-AA49-B94B-AF78038B802C}"/>
              </a:ext>
            </a:extLst>
          </p:cNvPr>
          <p:cNvSpPr/>
          <p:nvPr/>
        </p:nvSpPr>
        <p:spPr>
          <a:xfrm>
            <a:off x="4343406" y="4492652"/>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3216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When you are ready to answer, click on the square tile below the grid.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981A98A9-32DB-794A-82F3-9A0C684F972C}"/>
              </a:ext>
            </a:extLst>
          </p:cNvPr>
          <p:cNvSpPr/>
          <p:nvPr/>
        </p:nvSpPr>
        <p:spPr>
          <a:xfrm>
            <a:off x="4031940" y="5359141"/>
            <a:ext cx="1224136" cy="504056"/>
          </a:xfrm>
          <a:prstGeom prst="rect">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35A5B07B-F3B4-024E-98A6-1F074AA483D8}"/>
              </a:ext>
            </a:extLst>
          </p:cNvPr>
          <p:cNvSpPr/>
          <p:nvPr/>
        </p:nvSpPr>
        <p:spPr>
          <a:xfrm rot="13534419">
            <a:off x="5008295" y="5611399"/>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79972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6B2F72-0811-2E4B-9A93-1AB3786FFAE5}"/>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CFCB-4E75-8846-8369-55C68785897C}"/>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 shot of a building&#10;&#10;Description automatically generated">
            <a:extLst>
              <a:ext uri="{FF2B5EF4-FFF2-40B4-BE49-F238E27FC236}">
                <a16:creationId xmlns:a16="http://schemas.microsoft.com/office/drawing/2014/main" id="{A9F5A499-B5FE-074A-9F56-9938AFA86660}"/>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2" name="Rectangle 11">
            <a:extLst>
              <a:ext uri="{FF2B5EF4-FFF2-40B4-BE49-F238E27FC236}">
                <a16:creationId xmlns:a16="http://schemas.microsoft.com/office/drawing/2014/main" id="{07B19652-186F-F845-95E8-3B94848C978C}"/>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031B7A-B935-9D4C-A6DB-97E939FD4511}"/>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6DFF01-86FB-A344-A91D-E1F18E93A046}"/>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935EBC4-B80A-8B4E-BD87-6789A200052E}"/>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D73FB6-DBE6-F24C-B5E5-84FC8C90699A}"/>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9BA8BC7-0A6A-304C-AA7D-C18400B6F540}"/>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01B317-B316-AC4B-A9AB-AEF43619A94C}"/>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4FB06B9-0CB4-6F4F-B089-B6857EB7CB0C}"/>
              </a:ext>
            </a:extLst>
          </p:cNvPr>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To choose your answer, click your choice of colour below the grid.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3" name="Right Arrow 22">
            <a:extLst>
              <a:ext uri="{FF2B5EF4-FFF2-40B4-BE49-F238E27FC236}">
                <a16:creationId xmlns:a16="http://schemas.microsoft.com/office/drawing/2014/main" id="{71EAE113-0D3F-3648-ABC9-0BDA1025191F}"/>
              </a:ext>
            </a:extLst>
          </p:cNvPr>
          <p:cNvSpPr/>
          <p:nvPr/>
        </p:nvSpPr>
        <p:spPr>
          <a:xfrm rot="13534419">
            <a:off x="5633454" y="5611559"/>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FEB2433-50C9-C143-8DD2-558B0545F03A}"/>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515011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3576</TotalTime>
  <Words>615</Words>
  <Application>Microsoft Office PowerPoint</Application>
  <PresentationFormat>On-screen Show (4:3)</PresentationFormat>
  <Paragraphs>204</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jasminet</cp:lastModifiedBy>
  <cp:revision>117</cp:revision>
  <cp:lastPrinted>2019-08-13T16:17:39Z</cp:lastPrinted>
  <dcterms:created xsi:type="dcterms:W3CDTF">2014-08-05T08:48:59Z</dcterms:created>
  <dcterms:modified xsi:type="dcterms:W3CDTF">2021-11-08T13:26:59Z</dcterms:modified>
</cp:coreProperties>
</file>