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6" r:id="rId2"/>
    <p:sldId id="256" r:id="rId3"/>
    <p:sldId id="287" r:id="rId4"/>
    <p:sldId id="288" r:id="rId5"/>
    <p:sldId id="289" r:id="rId6"/>
    <p:sldId id="299" r:id="rId7"/>
    <p:sldId id="298" r:id="rId8"/>
    <p:sldId id="290" r:id="rId9"/>
    <p:sldId id="291" r:id="rId10"/>
    <p:sldId id="292" r:id="rId11"/>
    <p:sldId id="295" r:id="rId12"/>
    <p:sldId id="296" r:id="rId13"/>
    <p:sldId id="293" r:id="rId14"/>
    <p:sldId id="300" r:id="rId15"/>
    <p:sldId id="301" r:id="rId16"/>
    <p:sldId id="294" r:id="rId17"/>
    <p:sldId id="297" r:id="rId18"/>
    <p:sldId id="284"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2A"/>
    <a:srgbClr val="FAAE00"/>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03"/>
    <p:restoredTop sz="94704"/>
  </p:normalViewPr>
  <p:slideViewPr>
    <p:cSldViewPr>
      <p:cViewPr varScale="1">
        <p:scale>
          <a:sx n="73" d="100"/>
          <a:sy n="73" d="100"/>
        </p:scale>
        <p:origin x="1336"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10/11/2021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10/11/2021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10/11/2021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10/11/2021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10/11/2021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10/11/2021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3062685" y="61457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have a grid that looks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a:t>
            </a:r>
            <a:r>
              <a:rPr lang="en-GB" dirty="0">
                <a:solidFill>
                  <a:schemeClr val="bg1">
                    <a:lumMod val="95000"/>
                    <a:lumOff val="5000"/>
                  </a:schemeClr>
                </a:solidFill>
                <a:latin typeface="Arial" panose="020B0604020202020204" pitchFamily="34" charset="0"/>
                <a:cs typeface="Arial" panose="020B0604020202020204" pitchFamily="34" charset="0"/>
              </a:rPr>
              <a:t>of the two colours is the majority colour.</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descr="A screen shot of a building&#10;&#10;Description automatically generated">
            <a:extLst>
              <a:ext uri="{FF2B5EF4-FFF2-40B4-BE49-F238E27FC236}">
                <a16:creationId xmlns:a16="http://schemas.microsoft.com/office/drawing/2014/main" id="{41E3F9AF-7CF8-614A-86A5-21ED8A05D908}"/>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3" name="Rectangle 2">
            <a:extLst>
              <a:ext uri="{FF2B5EF4-FFF2-40B4-BE49-F238E27FC236}">
                <a16:creationId xmlns:a16="http://schemas.microsoft.com/office/drawing/2014/main" id="{062B385C-AC7F-2B48-B1DC-958E82D61BB6}"/>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79B373-0467-1C47-BBCF-A7534D349977}"/>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9A8C5E-7863-484A-9DD2-22AD59F06592}"/>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994497-7702-BB4B-9935-F359B95DB8ED}"/>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6AC622-B593-BF4E-BC96-CB6C78CD2039}"/>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4C9B8B-203A-FF4C-9B37-F3F174CB5336}"/>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62E2CE-F7AB-CA42-BFE7-B3616FDE294A}"/>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80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ready to answer, press the space bar with your left hand.</a:t>
            </a:r>
          </a:p>
          <a:p>
            <a:pPr algn="ctr"/>
            <a:r>
              <a:rPr lang="en-US"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grpSp>
        <p:nvGrpSpPr>
          <p:cNvPr id="27" name="Group 26"/>
          <p:cNvGrpSpPr/>
          <p:nvPr/>
        </p:nvGrpSpPr>
        <p:grpSpPr>
          <a:xfrm>
            <a:off x="1092023" y="2932235"/>
            <a:ext cx="1656184" cy="943839"/>
            <a:chOff x="1092023" y="2932235"/>
            <a:chExt cx="1656184" cy="943839"/>
          </a:xfrm>
        </p:grpSpPr>
        <p:sp>
          <p:nvSpPr>
            <p:cNvPr id="28" name="Rectangle 27">
              <a:extLst>
                <a:ext uri="{FF2B5EF4-FFF2-40B4-BE49-F238E27FC236}">
                  <a16:creationId xmlns:a16="http://schemas.microsoft.com/office/drawing/2014/main" id="{981A98A9-32DB-794A-82F3-9A0C684F972C}"/>
                </a:ext>
              </a:extLst>
            </p:cNvPr>
            <p:cNvSpPr/>
            <p:nvPr/>
          </p:nvSpPr>
          <p:spPr>
            <a:xfrm>
              <a:off x="1092023" y="3372018"/>
              <a:ext cx="1656184" cy="50405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1691680" y="2932235"/>
              <a:ext cx="436381" cy="389277"/>
              <a:chOff x="2034492" y="4840269"/>
              <a:chExt cx="436381" cy="389277"/>
            </a:xfrm>
          </p:grpSpPr>
          <p:sp>
            <p:nvSpPr>
              <p:cNvPr id="30" name="Block Arc 29">
                <a:extLst>
                  <a:ext uri="{FF2B5EF4-FFF2-40B4-BE49-F238E27FC236}">
                    <a16:creationId xmlns:a16="http://schemas.microsoft.com/office/drawing/2014/main" id="{5E834CC7-42EC-E546-9E7F-DB3D068ABFC0}"/>
                  </a:ext>
                </a:extLst>
              </p:cNvPr>
              <p:cNvSpPr/>
              <p:nvPr/>
            </p:nvSpPr>
            <p:spPr>
              <a:xfrm>
                <a:off x="2034492" y="5058226"/>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lock Arc 30">
                <a:extLst>
                  <a:ext uri="{FF2B5EF4-FFF2-40B4-BE49-F238E27FC236}">
                    <a16:creationId xmlns:a16="http://schemas.microsoft.com/office/drawing/2014/main" id="{DFA7DDA4-5740-1543-893F-50E273C75541}"/>
                  </a:ext>
                </a:extLst>
              </p:cNvPr>
              <p:cNvSpPr/>
              <p:nvPr/>
            </p:nvSpPr>
            <p:spPr>
              <a:xfrm rot="21540000">
                <a:off x="2094213" y="4946147"/>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lock Arc 31">
                <a:extLst>
                  <a:ext uri="{FF2B5EF4-FFF2-40B4-BE49-F238E27FC236}">
                    <a16:creationId xmlns:a16="http://schemas.microsoft.com/office/drawing/2014/main" id="{77F5A70F-B5A6-8B46-9358-028D8005C153}"/>
                  </a:ext>
                </a:extLst>
              </p:cNvPr>
              <p:cNvSpPr/>
              <p:nvPr/>
            </p:nvSpPr>
            <p:spPr>
              <a:xfrm rot="21540000">
                <a:off x="2144319" y="4840269"/>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33" name="Group 32"/>
          <p:cNvGrpSpPr/>
          <p:nvPr/>
        </p:nvGrpSpPr>
        <p:grpSpPr>
          <a:xfrm>
            <a:off x="3203848" y="5444146"/>
            <a:ext cx="3222666" cy="572296"/>
            <a:chOff x="3203848" y="5444146"/>
            <a:chExt cx="3222666" cy="572296"/>
          </a:xfrm>
        </p:grpSpPr>
        <p:sp>
          <p:nvSpPr>
            <p:cNvPr id="34" name="Rectangle 33">
              <a:extLst>
                <a:ext uri="{FF2B5EF4-FFF2-40B4-BE49-F238E27FC236}">
                  <a16:creationId xmlns:a16="http://schemas.microsoft.com/office/drawing/2014/main" id="{CCDD2A6B-B55A-B14F-8BF5-DC580E4AE89F}"/>
                </a:ext>
              </a:extLst>
            </p:cNvPr>
            <p:cNvSpPr/>
            <p:nvPr/>
          </p:nvSpPr>
          <p:spPr>
            <a:xfrm>
              <a:off x="4959447" y="5444146"/>
              <a:ext cx="1008112"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203848" y="5444146"/>
              <a:ext cx="1416908" cy="568625"/>
              <a:chOff x="3203848" y="5444146"/>
              <a:chExt cx="1416908" cy="568625"/>
            </a:xfrm>
          </p:grpSpPr>
          <p:sp>
            <p:nvSpPr>
              <p:cNvPr id="37" name="Rectangle 36">
                <a:extLst>
                  <a:ext uri="{FF2B5EF4-FFF2-40B4-BE49-F238E27FC236}">
                    <a16:creationId xmlns:a16="http://schemas.microsoft.com/office/drawing/2014/main" id="{981A98A9-32DB-794A-82F3-9A0C684F972C}"/>
                  </a:ext>
                </a:extLst>
              </p:cNvPr>
              <p:cNvSpPr/>
              <p:nvPr/>
            </p:nvSpPr>
            <p:spPr>
              <a:xfrm>
                <a:off x="3203848" y="5444146"/>
                <a:ext cx="1368152" cy="504056"/>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31758" y="5612661"/>
                <a:ext cx="988998" cy="400110"/>
              </a:xfrm>
              <a:prstGeom prst="rect">
                <a:avLst/>
              </a:prstGeom>
              <a:noFill/>
            </p:spPr>
            <p:txBody>
              <a:bodyPr wrap="square" rtlCol="0">
                <a:spAutoFit/>
              </a:bodyPr>
              <a:lstStyle/>
              <a:p>
                <a:r>
                  <a:rPr lang="en-GB" sz="2000" dirty="0">
                    <a:solidFill>
                      <a:schemeClr val="bg1"/>
                    </a:solidFill>
                  </a:rPr>
                  <a:t>Answer</a:t>
                </a:r>
              </a:p>
            </p:txBody>
          </p:sp>
        </p:grpSp>
        <p:sp>
          <p:nvSpPr>
            <p:cNvPr id="36" name="TextBox 35"/>
            <p:cNvSpPr txBox="1"/>
            <p:nvPr/>
          </p:nvSpPr>
          <p:spPr>
            <a:xfrm>
              <a:off x="5437516" y="5616332"/>
              <a:ext cx="988998" cy="400110"/>
            </a:xfrm>
            <a:prstGeom prst="rect">
              <a:avLst/>
            </a:prstGeom>
            <a:noFill/>
          </p:spPr>
          <p:txBody>
            <a:bodyPr wrap="square" rtlCol="0">
              <a:spAutoFit/>
            </a:bodyPr>
            <a:lstStyle/>
            <a:p>
              <a:r>
                <a:rPr lang="en-GB" sz="2000" dirty="0">
                  <a:solidFill>
                    <a:schemeClr val="bg1"/>
                  </a:solidFill>
                </a:rPr>
                <a:t>Flip</a:t>
              </a:r>
            </a:p>
          </p:txBody>
        </p:sp>
      </p:grpSp>
    </p:spTree>
    <p:extLst>
      <p:ext uri="{BB962C8B-B14F-4D97-AF65-F5344CB8AC3E}">
        <p14:creationId xmlns:p14="http://schemas.microsoft.com/office/powerpoint/2010/main" val="283429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left colour is the majority, left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2186455"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2186455"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2454688"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18716340">
            <a:off x="2026953" y="50512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18716340">
            <a:off x="1952558" y="49637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18716340">
            <a:off x="1869431" y="48837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a:off x="2856560" y="5368181"/>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60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right colour is the majority, right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6521456"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6521456"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6789689"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2880000">
            <a:off x="6852181" y="5037059"/>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2880000">
            <a:off x="7024406" y="4906274"/>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2880000">
            <a:off x="7170892" y="4796019"/>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rot="10800000">
            <a:off x="5966858" y="5394484"/>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75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0" y="548680"/>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”Fixed" mode. In this game mode, if you correctly choose the majority colour, you will win 100 points, regardless of the number of tiles you have selected. However, if your choice is incorrect, you will lose 100 points, also regardless of the number of tiles seen.</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4" y="5129004"/>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28738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2420888"/>
            <a:ext cx="8190305" cy="1384995"/>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trials are in “Fixed” mode.</a:t>
            </a: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not lose any points for any tile you choose to flip over. </a:t>
            </a:r>
          </a:p>
        </p:txBody>
      </p:sp>
      <p:sp>
        <p:nvSpPr>
          <p:cNvPr id="3" name="TextBox 2">
            <a:extLst>
              <a:ext uri="{FF2B5EF4-FFF2-40B4-BE49-F238E27FC236}">
                <a16:creationId xmlns:a16="http://schemas.microsoft.com/office/drawing/2014/main" id="{5DAB1131-D22D-A542-9DF5-46BAE980392A}"/>
              </a:ext>
            </a:extLst>
          </p:cNvPr>
          <p:cNvSpPr txBox="1"/>
          <p:nvPr/>
        </p:nvSpPr>
        <p:spPr>
          <a:xfrm>
            <a:off x="1763688" y="5157192"/>
            <a:ext cx="628248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 when you are ready]</a:t>
            </a:r>
          </a:p>
        </p:txBody>
      </p:sp>
    </p:spTree>
    <p:extLst>
      <p:ext uri="{BB962C8B-B14F-4D97-AF65-F5344CB8AC3E}">
        <p14:creationId xmlns:p14="http://schemas.microsoft.com/office/powerpoint/2010/main" val="331944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2420888"/>
            <a:ext cx="8190305" cy="1384995"/>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trials are in “Decreasing” mode.</a:t>
            </a: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lose 10 points for every tile you choose to flip over. </a:t>
            </a:r>
          </a:p>
        </p:txBody>
      </p:sp>
      <p:sp>
        <p:nvSpPr>
          <p:cNvPr id="3" name="TextBox 2">
            <a:extLst>
              <a:ext uri="{FF2B5EF4-FFF2-40B4-BE49-F238E27FC236}">
                <a16:creationId xmlns:a16="http://schemas.microsoft.com/office/drawing/2014/main" id="{5DAB1131-D22D-A542-9DF5-46BAE980392A}"/>
              </a:ext>
            </a:extLst>
          </p:cNvPr>
          <p:cNvSpPr txBox="1"/>
          <p:nvPr/>
        </p:nvSpPr>
        <p:spPr>
          <a:xfrm>
            <a:off x="1763688" y="5157192"/>
            <a:ext cx="628248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 when you are ready]</a:t>
            </a:r>
          </a:p>
        </p:txBody>
      </p:sp>
    </p:spTree>
    <p:extLst>
      <p:ext uri="{BB962C8B-B14F-4D97-AF65-F5344CB8AC3E}">
        <p14:creationId xmlns:p14="http://schemas.microsoft.com/office/powerpoint/2010/main" val="4027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4832092"/>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"Decreasing" mode. In this game mode, the number of points you earn for a correct answer will vary: if you correctly choose the majority colour, you will win 10 points for every uncovered tile remaining on the board. However, if your choice is incorrect, you will lose 100 points, regardless of the number of tiles you have seen. </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2" y="5877272"/>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25906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”Forced" mode. In this game mode, if you correctly choose the majority colour, you will win 100 points. If your choice is incorrect, you will lose 100 points. However, you will not get to choose how many tiles you flip before answering. Instead, you will flip tiles until you will be forced to give </a:t>
            </a:r>
            <a:r>
              <a:rPr lang="en-GB" sz="2800">
                <a:solidFill>
                  <a:schemeClr val="bg1">
                    <a:lumMod val="95000"/>
                    <a:lumOff val="5000"/>
                  </a:schemeClr>
                </a:solidFill>
                <a:latin typeface="Arial" panose="020B0604020202020204" pitchFamily="34" charset="0"/>
                <a:cs typeface="Arial" panose="020B0604020202020204" pitchFamily="34" charset="0"/>
              </a:rPr>
              <a:t>a response.</a:t>
            </a: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2" y="5877272"/>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15029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3177262"/>
            <a:ext cx="8190305" cy="800219"/>
          </a:xfrm>
          <a:prstGeom prst="rect">
            <a:avLst/>
          </a:prstGeom>
          <a:noFill/>
        </p:spPr>
        <p:txBody>
          <a:bodyPr wrap="square" rtlCol="0">
            <a:spAutoFit/>
          </a:bodyPr>
          <a:lstStyle/>
          <a:p>
            <a:pPr algn="ctr"/>
            <a:r>
              <a:rPr lang="en-US" sz="2800"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58345E0-3E4B-7949-8011-C74D53801A09}"/>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258780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On each trial, the grid will start off looking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You will be flipping tiles on the grid to reveal the colour underneath.</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3" name="Picture 12" descr="A screen shot of a building&#10;&#10;Description automatically generated">
            <a:extLst>
              <a:ext uri="{FF2B5EF4-FFF2-40B4-BE49-F238E27FC236}">
                <a16:creationId xmlns:a16="http://schemas.microsoft.com/office/drawing/2014/main" id="{05B15232-98CC-384C-985F-7E88F2690673}"/>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6" name="TextBox 15">
            <a:extLst>
              <a:ext uri="{FF2B5EF4-FFF2-40B4-BE49-F238E27FC236}">
                <a16:creationId xmlns:a16="http://schemas.microsoft.com/office/drawing/2014/main" id="{E5FB1DCF-5436-4A4D-9DEB-1CE52B829568}"/>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5418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Click on a tile to reveal the colour underneath.</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F6CB1454-303B-7346-B0F5-C6CB7CCDC54C}"/>
              </a:ext>
            </a:extLst>
          </p:cNvPr>
          <p:cNvSpPr/>
          <p:nvPr/>
        </p:nvSpPr>
        <p:spPr>
          <a:xfrm rot="13534419">
            <a:off x="5292081" y="3096730"/>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D785F7F-58AD-344D-A4F3-969913E33546}"/>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192479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The tile in black indicates the next tile to be revealed.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9C053D3-216C-F04E-BFCA-49CB168E8F28}"/>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8817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reveal its </a:t>
            </a:r>
            <a:r>
              <a:rPr lang="en-US" dirty="0" err="1">
                <a:solidFill>
                  <a:schemeClr val="bg1">
                    <a:lumMod val="95000"/>
                    <a:lumOff val="5000"/>
                  </a:schemeClr>
                </a:solidFill>
                <a:latin typeface="Arial" panose="020B0604020202020204" pitchFamily="34" charset="0"/>
                <a:cs typeface="Arial" panose="020B0604020202020204" pitchFamily="34" charset="0"/>
              </a:rPr>
              <a:t>colour</a:t>
            </a:r>
            <a:r>
              <a:rPr lang="en-US" dirty="0">
                <a:solidFill>
                  <a:schemeClr val="bg1">
                    <a:lumMod val="95000"/>
                    <a:lumOff val="5000"/>
                  </a:schemeClr>
                </a:solidFill>
                <a:latin typeface="Arial" panose="020B0604020202020204" pitchFamily="34" charset="0"/>
                <a:cs typeface="Arial" panose="020B0604020202020204" pitchFamily="34" charset="0"/>
              </a:rPr>
              <a:t>, use the left click button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7F54E8-BE30-F947-9A67-DA66FBF979BB}"/>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8282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801314"/>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The next tile to be revealed will then be marked in black.</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Click the left mouse button again to see the colour of the new tile.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DD7006-9D16-AA49-B94B-AF78038B802C}"/>
              </a:ext>
            </a:extLst>
          </p:cNvPr>
          <p:cNvSpPr/>
          <p:nvPr/>
        </p:nvSpPr>
        <p:spPr>
          <a:xfrm>
            <a:off x="4355976" y="3945222"/>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7F54E8-BE30-F947-9A67-DA66FBF979BB}"/>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838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5078313"/>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You can flip as many tiles as you want before making a final decision about which is the majority </a:t>
            </a:r>
            <a:r>
              <a:rPr lang="en-US" dirty="0" err="1">
                <a:solidFill>
                  <a:schemeClr val="bg1">
                    <a:lumMod val="95000"/>
                    <a:lumOff val="5000"/>
                  </a:schemeClr>
                </a:solidFill>
                <a:latin typeface="Arial" panose="020B0604020202020204" pitchFamily="34" charset="0"/>
                <a:cs typeface="Arial" panose="020B0604020202020204" pitchFamily="34" charset="0"/>
              </a:rPr>
              <a:t>colour</a:t>
            </a:r>
            <a:r>
              <a:rPr lang="en-US"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You can only click the left mouse button when there is a black square on the grid.</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8" name="TextBox 7">
            <a:extLst>
              <a:ext uri="{FF2B5EF4-FFF2-40B4-BE49-F238E27FC236}">
                <a16:creationId xmlns:a16="http://schemas.microsoft.com/office/drawing/2014/main" id="{117F54E8-BE30-F947-9A67-DA66FBF979BB}"/>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DD7006-9D16-AA49-B94B-AF78038B802C}"/>
              </a:ext>
            </a:extLst>
          </p:cNvPr>
          <p:cNvSpPr/>
          <p:nvPr/>
        </p:nvSpPr>
        <p:spPr>
          <a:xfrm>
            <a:off x="4343406" y="4492652"/>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216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are ready to answer, click on the square tile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81A98A9-32DB-794A-82F3-9A0C684F972C}"/>
              </a:ext>
            </a:extLst>
          </p:cNvPr>
          <p:cNvSpPr/>
          <p:nvPr/>
        </p:nvSpPr>
        <p:spPr>
          <a:xfrm>
            <a:off x="4031940" y="5359141"/>
            <a:ext cx="1224136" cy="504056"/>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35A5B07B-F3B4-024E-98A6-1F074AA483D8}"/>
              </a:ext>
            </a:extLst>
          </p:cNvPr>
          <p:cNvSpPr/>
          <p:nvPr/>
        </p:nvSpPr>
        <p:spPr>
          <a:xfrm rot="13534419">
            <a:off x="5008295" y="561139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79972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6B2F72-0811-2E4B-9A93-1AB3786FFAE5}"/>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CFCB-4E75-8846-8369-55C68785897C}"/>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building&#10;&#10;Description automatically generated">
            <a:extLst>
              <a:ext uri="{FF2B5EF4-FFF2-40B4-BE49-F238E27FC236}">
                <a16:creationId xmlns:a16="http://schemas.microsoft.com/office/drawing/2014/main" id="{A9F5A499-B5FE-074A-9F56-9938AFA86660}"/>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2" name="Rectangle 11">
            <a:extLst>
              <a:ext uri="{FF2B5EF4-FFF2-40B4-BE49-F238E27FC236}">
                <a16:creationId xmlns:a16="http://schemas.microsoft.com/office/drawing/2014/main" id="{07B19652-186F-F845-95E8-3B94848C978C}"/>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031B7A-B935-9D4C-A6DB-97E939FD4511}"/>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6DFF01-86FB-A344-A91D-E1F18E93A046}"/>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35EBC4-B80A-8B4E-BD87-6789A200052E}"/>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D73FB6-DBE6-F24C-B5E5-84FC8C90699A}"/>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9BA8BC7-0A6A-304C-AA7D-C18400B6F540}"/>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01B317-B316-AC4B-A9AB-AEF43619A94C}"/>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4FB06B9-0CB4-6F4F-B089-B6857EB7CB0C}"/>
              </a:ext>
            </a:extLst>
          </p:cNvPr>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choose your answer, click your choice of colour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3" name="Right Arrow 22">
            <a:extLst>
              <a:ext uri="{FF2B5EF4-FFF2-40B4-BE49-F238E27FC236}">
                <a16:creationId xmlns:a16="http://schemas.microsoft.com/office/drawing/2014/main" id="{71EAE113-0D3F-3648-ABC9-0BDA1025191F}"/>
              </a:ext>
            </a:extLst>
          </p:cNvPr>
          <p:cNvSpPr/>
          <p:nvPr/>
        </p:nvSpPr>
        <p:spPr>
          <a:xfrm rot="13534419">
            <a:off x="5633454" y="561155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FEB2433-50C9-C143-8DD2-558B0545F03A}"/>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515011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682</Words>
  <Application>Microsoft Office PowerPoint</Application>
  <PresentationFormat>On-screen Show (4:3)</PresentationFormat>
  <Paragraphs>210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Jasmine Tan</cp:lastModifiedBy>
  <cp:revision>118</cp:revision>
  <cp:lastPrinted>2019-08-13T16:17:39Z</cp:lastPrinted>
  <dcterms:created xsi:type="dcterms:W3CDTF">2014-08-05T08:48:59Z</dcterms:created>
  <dcterms:modified xsi:type="dcterms:W3CDTF">2021-11-10T11:40:44Z</dcterms:modified>
</cp:coreProperties>
</file>