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86" r:id="rId2"/>
    <p:sldId id="256" r:id="rId3"/>
    <p:sldId id="287" r:id="rId4"/>
    <p:sldId id="288" r:id="rId5"/>
    <p:sldId id="289" r:id="rId6"/>
    <p:sldId id="290" r:id="rId7"/>
    <p:sldId id="291" r:id="rId8"/>
    <p:sldId id="292" r:id="rId9"/>
    <p:sldId id="295" r:id="rId10"/>
    <p:sldId id="296" r:id="rId11"/>
    <p:sldId id="293" r:id="rId12"/>
    <p:sldId id="294" r:id="rId13"/>
    <p:sldId id="297" r:id="rId14"/>
    <p:sldId id="284"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2A"/>
    <a:srgbClr val="FAA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03"/>
    <p:restoredTop sz="94704"/>
  </p:normalViewPr>
  <p:slideViewPr>
    <p:cSldViewPr>
      <p:cViewPr varScale="1">
        <p:scale>
          <a:sx n="115" d="100"/>
          <a:sy n="115" d="100"/>
        </p:scale>
        <p:origin x="2752"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CEE3-7CDA-4780-9F85-765E50CB07F7}" type="datetimeFigureOut">
              <a:rPr lang="en-GB" smtClean="0"/>
              <a:t>09/03/2020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BAE8B-A809-4352-AE57-0685F3C03C7F}" type="slidenum">
              <a:rPr lang="en-GB" smtClean="0"/>
              <a:t>‹#›</a:t>
            </a:fld>
            <a:endParaRPr lang="en-GB"/>
          </a:p>
        </p:txBody>
      </p:sp>
    </p:spTree>
    <p:extLst>
      <p:ext uri="{BB962C8B-B14F-4D97-AF65-F5344CB8AC3E}">
        <p14:creationId xmlns:p14="http://schemas.microsoft.com/office/powerpoint/2010/main" val="4227594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147507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906936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97689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3A0F3E-9580-46AF-A1DB-5E4659722DC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4257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A0F3E-9580-46AF-A1DB-5E4659722DCF}" type="datetimeFigureOut">
              <a:rPr lang="en-GB" smtClean="0"/>
              <a:t>09/03/2020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3506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F3A0F3E-9580-46AF-A1DB-5E4659722DCF}" type="datetimeFigureOut">
              <a:rPr lang="en-GB" smtClean="0"/>
              <a:t>09/03/2020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02936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F3A0F3E-9580-46AF-A1DB-5E4659722DCF}" type="datetimeFigureOut">
              <a:rPr lang="en-GB" smtClean="0"/>
              <a:t>09/03/2020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71691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F3A0F3E-9580-46AF-A1DB-5E4659722DCF}" type="datetimeFigureOut">
              <a:rPr lang="en-GB" smtClean="0"/>
              <a:t>09/03/2020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693924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A0F3E-9580-46AF-A1DB-5E4659722DCF}" type="datetimeFigureOut">
              <a:rPr lang="en-GB" smtClean="0"/>
              <a:t>09/03/2020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190876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09/03/2020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22526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A0F3E-9580-46AF-A1DB-5E4659722DCF}" type="datetimeFigureOut">
              <a:rPr lang="en-GB" smtClean="0"/>
              <a:t>09/03/2020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F5A8F7-4F95-444C-BC77-58479A1EE4F3}" type="slidenum">
              <a:rPr lang="en-GB" smtClean="0"/>
              <a:t>‹#›</a:t>
            </a:fld>
            <a:endParaRPr lang="en-GB"/>
          </a:p>
        </p:txBody>
      </p:sp>
    </p:spTree>
    <p:extLst>
      <p:ext uri="{BB962C8B-B14F-4D97-AF65-F5344CB8AC3E}">
        <p14:creationId xmlns:p14="http://schemas.microsoft.com/office/powerpoint/2010/main" val="364191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A0F3E-9580-46AF-A1DB-5E4659722DCF}" type="datetimeFigureOut">
              <a:rPr lang="en-GB" smtClean="0"/>
              <a:t>09/03/2020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5A8F7-4F95-444C-BC77-58479A1EE4F3}" type="slidenum">
              <a:rPr lang="en-GB" smtClean="0"/>
              <a:t>‹#›</a:t>
            </a:fld>
            <a:endParaRPr lang="en-GB"/>
          </a:p>
        </p:txBody>
      </p:sp>
    </p:spTree>
    <p:extLst>
      <p:ext uri="{BB962C8B-B14F-4D97-AF65-F5344CB8AC3E}">
        <p14:creationId xmlns:p14="http://schemas.microsoft.com/office/powerpoint/2010/main" val="38751970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0"/>
            <a:ext cx="7772400" cy="1470025"/>
          </a:xfrm>
        </p:spPr>
        <p:txBody>
          <a:bodyPr>
            <a:normAutofit/>
          </a:bodyPr>
          <a:lstStyle/>
          <a:p>
            <a:r>
              <a:rPr lang="en-GB" sz="2400" dirty="0">
                <a:solidFill>
                  <a:schemeClr val="accent1">
                    <a:lumMod val="50000"/>
                  </a:schemeClr>
                </a:solidFill>
                <a:latin typeface="Arial" panose="020B0604020202020204" pitchFamily="34" charset="0"/>
                <a:cs typeface="Arial" panose="020B0604020202020204" pitchFamily="34" charset="0"/>
              </a:rPr>
              <a:t>Hello and thank you for participating in this study</a:t>
            </a:r>
            <a:r>
              <a:rPr lang="de-DE" sz="2400" dirty="0">
                <a:solidFill>
                  <a:schemeClr val="accent1">
                    <a:lumMod val="50000"/>
                  </a:schemeClr>
                </a:solidFill>
                <a:latin typeface="Arial" panose="020B0604020202020204" pitchFamily="34" charset="0"/>
                <a:cs typeface="Arial" panose="020B0604020202020204" pitchFamily="34" charset="0"/>
              </a:rPr>
              <a:t>!</a:t>
            </a:r>
            <a:endParaRPr lang="en-GB" sz="2400" dirty="0">
              <a:solidFill>
                <a:schemeClr val="accent1">
                  <a:lumMod val="50000"/>
                </a:schemeClr>
              </a:solidFill>
              <a:latin typeface="Arial" panose="020B0604020202020204" pitchFamily="34" charset="0"/>
              <a:cs typeface="Arial" panose="020B0604020202020204" pitchFamily="34" charset="0"/>
            </a:endParaRPr>
          </a:p>
        </p:txBody>
      </p:sp>
      <p:sp>
        <p:nvSpPr>
          <p:cNvPr id="4" name="TextBox 3"/>
          <p:cNvSpPr txBox="1"/>
          <p:nvPr/>
        </p:nvSpPr>
        <p:spPr>
          <a:xfrm>
            <a:off x="3062685" y="61457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In each trial of this task you will have a grid that looks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US" dirty="0">
                <a:solidFill>
                  <a:schemeClr val="bg1">
                    <a:lumMod val="95000"/>
                    <a:lumOff val="5000"/>
                  </a:schemeClr>
                </a:solidFill>
                <a:latin typeface="Arial" panose="020B0604020202020204" pitchFamily="34" charset="0"/>
                <a:cs typeface="Arial" panose="020B0604020202020204" pitchFamily="34" charset="0"/>
              </a:rPr>
              <a:t>It is your task to determine which </a:t>
            </a:r>
            <a:r>
              <a:rPr lang="en-GB" dirty="0">
                <a:solidFill>
                  <a:schemeClr val="bg1">
                    <a:lumMod val="95000"/>
                    <a:lumOff val="5000"/>
                  </a:schemeClr>
                </a:solidFill>
                <a:latin typeface="Arial" panose="020B0604020202020204" pitchFamily="34" charset="0"/>
                <a:cs typeface="Arial" panose="020B0604020202020204" pitchFamily="34" charset="0"/>
              </a:rPr>
              <a:t>of the two colours is the majority colour.</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6" name="Picture 5" descr="A screen shot of a building&#10;&#10;Description automatically generated">
            <a:extLst>
              <a:ext uri="{FF2B5EF4-FFF2-40B4-BE49-F238E27FC236}">
                <a16:creationId xmlns:a16="http://schemas.microsoft.com/office/drawing/2014/main" id="{41E3F9AF-7CF8-614A-86A5-21ED8A05D908}"/>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3" name="Rectangle 2">
            <a:extLst>
              <a:ext uri="{FF2B5EF4-FFF2-40B4-BE49-F238E27FC236}">
                <a16:creationId xmlns:a16="http://schemas.microsoft.com/office/drawing/2014/main" id="{062B385C-AC7F-2B48-B1DC-958E82D61BB6}"/>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79B373-0467-1C47-BBCF-A7534D349977}"/>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9A8C5E-7863-484A-9DD2-22AD59F06592}"/>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C994497-7702-BB4B-9935-F359B95DB8ED}"/>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6AC622-B593-BF4E-BC96-CB6C78CD2039}"/>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4C9B8B-203A-FF4C-9B37-F3F174CB5336}"/>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62E2CE-F7AB-CA42-BFE7-B3616FDE294A}"/>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80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right colour is the majority,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6521456"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6521456"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6789689"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2880000">
            <a:off x="6852181" y="5037059"/>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2880000">
            <a:off x="7024406" y="4906274"/>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2880000">
            <a:off x="7170892" y="4796019"/>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rot="10800000">
            <a:off x="5966858" y="5394484"/>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75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0" y="548680"/>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”Fixed" mode. In this game mode, if you correctly choose the majority colour, you will win 100 points, regardless of the number of tiles you have selected. However, if your choice is incorrect, you will lose 100 points, also regardless of the number of tiles seen.</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4" y="5129004"/>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8738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4832092"/>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"Decreasing" mode. In this game mode, the number of points you earn for a correct answer will vary: if you correctly choose the majority colour, you will win 10 points for every black tile remaining on the board. However, if your choice is incorrect, you will lose 100 points, regardless of the number of tiles you have seen. </a:t>
            </a: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25906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38" y="332656"/>
            <a:ext cx="8190305" cy="3970318"/>
          </a:xfrm>
          <a:prstGeom prst="rect">
            <a:avLst/>
          </a:prstGeom>
          <a:noFill/>
        </p:spPr>
        <p:txBody>
          <a:bodyPr wrap="square" rtlCol="0">
            <a:spAutoFit/>
          </a:bodyPr>
          <a:lstStyle/>
          <a:p>
            <a:pPr algn="ctr"/>
            <a:r>
              <a:rPr lang="en-GB" sz="2800" dirty="0">
                <a:solidFill>
                  <a:schemeClr val="bg1">
                    <a:lumMod val="95000"/>
                    <a:lumOff val="5000"/>
                  </a:schemeClr>
                </a:solidFill>
                <a:latin typeface="Arial" panose="020B0604020202020204" pitchFamily="34" charset="0"/>
                <a:cs typeface="Arial" panose="020B0604020202020204" pitchFamily="34" charset="0"/>
              </a:rPr>
              <a:t>The next series of blocks will be in the ”Forced" mode. In this game mode, if you correctly choose the majority colour, you will win 100 points. If your choice is incorrect, you will lose 100 points. However, you will not get to choose how many tiles you flip before answering. Instead, you will flip tiles until you will be forced to give </a:t>
            </a:r>
            <a:r>
              <a:rPr lang="en-GB" sz="2800">
                <a:solidFill>
                  <a:schemeClr val="bg1">
                    <a:lumMod val="95000"/>
                    <a:lumOff val="5000"/>
                  </a:schemeClr>
                </a:solidFill>
                <a:latin typeface="Arial" panose="020B0604020202020204" pitchFamily="34" charset="0"/>
                <a:cs typeface="Arial" panose="020B0604020202020204" pitchFamily="34" charset="0"/>
              </a:rPr>
              <a:t>a response.</a:t>
            </a: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sz="2800" dirty="0">
              <a:solidFill>
                <a:schemeClr val="bg1">
                  <a:lumMod val="95000"/>
                  <a:lumOff val="5000"/>
                </a:schemeClr>
              </a:solidFill>
              <a:latin typeface="Arial" panose="020B0604020202020204" pitchFamily="34" charset="0"/>
              <a:cs typeface="Arial" panose="020B0604020202020204" pitchFamily="34" charset="0"/>
            </a:endParaRPr>
          </a:p>
          <a:p>
            <a:pPr algn="ctr"/>
            <a:r>
              <a:rPr lang="en-GB" sz="2800" dirty="0">
                <a:solidFill>
                  <a:schemeClr val="bg1">
                    <a:lumMod val="95000"/>
                    <a:lumOff val="5000"/>
                  </a:schemeClr>
                </a:solidFill>
                <a:latin typeface="Arial" panose="020B0604020202020204" pitchFamily="34" charset="0"/>
                <a:cs typeface="Arial" panose="020B0604020202020204" pitchFamily="34" charset="0"/>
              </a:rPr>
              <a:t>You will now practice the task for a few trials.</a:t>
            </a:r>
          </a:p>
        </p:txBody>
      </p:sp>
      <p:sp>
        <p:nvSpPr>
          <p:cNvPr id="3" name="TextBox 2">
            <a:extLst>
              <a:ext uri="{FF2B5EF4-FFF2-40B4-BE49-F238E27FC236}">
                <a16:creationId xmlns:a16="http://schemas.microsoft.com/office/drawing/2014/main" id="{5DAB1131-D22D-A542-9DF5-46BAE980392A}"/>
              </a:ext>
            </a:extLst>
          </p:cNvPr>
          <p:cNvSpPr txBox="1"/>
          <p:nvPr/>
        </p:nvSpPr>
        <p:spPr>
          <a:xfrm>
            <a:off x="1833902" y="5877272"/>
            <a:ext cx="5476179"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start the Practice Phase]</a:t>
            </a:r>
          </a:p>
        </p:txBody>
      </p:sp>
    </p:spTree>
    <p:extLst>
      <p:ext uri="{BB962C8B-B14F-4D97-AF65-F5344CB8AC3E}">
        <p14:creationId xmlns:p14="http://schemas.microsoft.com/office/powerpoint/2010/main" val="1502943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6847" y="3177262"/>
            <a:ext cx="8190305" cy="800219"/>
          </a:xfrm>
          <a:prstGeom prst="rect">
            <a:avLst/>
          </a:prstGeom>
          <a:noFill/>
        </p:spPr>
        <p:txBody>
          <a:bodyPr wrap="square" rtlCol="0">
            <a:spAutoFit/>
          </a:bodyPr>
          <a:lstStyle/>
          <a:p>
            <a:pPr algn="ctr"/>
            <a:r>
              <a:rPr lang="en-US" sz="2800" dirty="0">
                <a:solidFill>
                  <a:schemeClr val="bg1">
                    <a:lumMod val="95000"/>
                    <a:lumOff val="5000"/>
                  </a:schemeClr>
                </a:solidFill>
                <a:latin typeface="Arial" panose="020B0604020202020204" pitchFamily="34" charset="0"/>
                <a:cs typeface="Arial" panose="020B0604020202020204" pitchFamily="34" charset="0"/>
              </a:rPr>
              <a:t>Now the Experimental Phase will begin.</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479757" y="476672"/>
            <a:ext cx="2113656" cy="584775"/>
          </a:xfrm>
          <a:prstGeom prst="rect">
            <a:avLst/>
          </a:prstGeom>
          <a:noFill/>
        </p:spPr>
        <p:txBody>
          <a:bodyPr wrap="none" rtlCol="0">
            <a:spAutoFit/>
          </a:bodyPr>
          <a:lstStyle/>
          <a:p>
            <a:r>
              <a:rPr lang="en-US" sz="3200" dirty="0">
                <a:solidFill>
                  <a:schemeClr val="accent1">
                    <a:lumMod val="50000"/>
                  </a:schemeClr>
                </a:solidFill>
                <a:latin typeface="Arial" panose="020B0604020202020204" pitchFamily="34" charset="0"/>
                <a:cs typeface="Arial" panose="020B0604020202020204" pitchFamily="34" charset="0"/>
              </a:rPr>
              <a:t>Well done!</a:t>
            </a:r>
            <a:endParaRPr lang="en-GB" sz="3200" dirty="0">
              <a:solidFill>
                <a:schemeClr val="accent1">
                  <a:lumMod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8345E0-3E4B-7949-8011-C74D53801A09}"/>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258780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2492896"/>
            <a:ext cx="8190305" cy="1323439"/>
          </a:xfrm>
          <a:prstGeom prst="rect">
            <a:avLst/>
          </a:prstGeom>
          <a:noFill/>
        </p:spPr>
        <p:txBody>
          <a:bodyPr wrap="square" rtlCol="0">
            <a:spAutoFit/>
          </a:bodyPr>
          <a:lstStyle/>
          <a:p>
            <a:pPr algn="ctr"/>
            <a:r>
              <a:rPr lang="en-US" sz="4000" dirty="0">
                <a:solidFill>
                  <a:schemeClr val="bg1">
                    <a:lumMod val="95000"/>
                    <a:lumOff val="5000"/>
                  </a:schemeClr>
                </a:solidFill>
                <a:latin typeface="Arial" panose="020B0604020202020204" pitchFamily="34" charset="0"/>
                <a:cs typeface="Arial" panose="020B0604020202020204" pitchFamily="34" charset="0"/>
              </a:rPr>
              <a:t>Thank you so much for participating!</a:t>
            </a:r>
            <a:endParaRPr lang="en-GB" sz="40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TextBox 1"/>
          <p:cNvSpPr txBox="1"/>
          <p:nvPr/>
        </p:nvSpPr>
        <p:spPr>
          <a:xfrm>
            <a:off x="3324216" y="496144"/>
            <a:ext cx="2476960" cy="769441"/>
          </a:xfrm>
          <a:prstGeom prst="rect">
            <a:avLst/>
          </a:prstGeom>
          <a:noFill/>
        </p:spPr>
        <p:txBody>
          <a:bodyPr wrap="none" rtlCol="0">
            <a:spAutoFit/>
          </a:bodyPr>
          <a:lstStyle/>
          <a:p>
            <a:r>
              <a:rPr lang="en-US" sz="4400" dirty="0">
                <a:solidFill>
                  <a:schemeClr val="accent1">
                    <a:lumMod val="50000"/>
                  </a:schemeClr>
                </a:solidFill>
                <a:latin typeface="Arial" panose="020B0604020202020204" pitchFamily="34" charset="0"/>
                <a:cs typeface="Arial" panose="020B0604020202020204" pitchFamily="34" charset="0"/>
              </a:rPr>
              <a:t>The End!</a:t>
            </a:r>
            <a:endParaRPr lang="en-GB" sz="44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395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GB" dirty="0">
                <a:solidFill>
                  <a:schemeClr val="bg1">
                    <a:lumMod val="95000"/>
                    <a:lumOff val="5000"/>
                  </a:schemeClr>
                </a:solidFill>
                <a:latin typeface="Arial" panose="020B0604020202020204" pitchFamily="34" charset="0"/>
                <a:cs typeface="Arial" panose="020B0604020202020204" pitchFamily="34" charset="0"/>
              </a:rPr>
              <a:t>On each trial, the grid will start off looking like this:</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You will be flipping tiles on the grid to reveal the colour underneath.</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3" name="Picture 12" descr="A screen shot of a building&#10;&#10;Description automatically generated">
            <a:extLst>
              <a:ext uri="{FF2B5EF4-FFF2-40B4-BE49-F238E27FC236}">
                <a16:creationId xmlns:a16="http://schemas.microsoft.com/office/drawing/2014/main" id="{05B15232-98CC-384C-985F-7E88F2690673}"/>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6" name="TextBox 15">
            <a:extLst>
              <a:ext uri="{FF2B5EF4-FFF2-40B4-BE49-F238E27FC236}">
                <a16:creationId xmlns:a16="http://schemas.microsoft.com/office/drawing/2014/main" id="{E5FB1DCF-5436-4A4D-9DEB-1CE52B82956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5418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Click on a tile to reveal the colour underneath.</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6CB1454-303B-7346-B0F5-C6CB7CCDC54C}"/>
              </a:ext>
            </a:extLst>
          </p:cNvPr>
          <p:cNvSpPr/>
          <p:nvPr/>
        </p:nvSpPr>
        <p:spPr>
          <a:xfrm rot="13534419">
            <a:off x="5292081" y="3096730"/>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D785F7F-58AD-344D-A4F3-969913E33546}"/>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192479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The tile in black indicates the next tile to be revealed.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C053D3-216C-F04E-BFCA-49CB168E8F28}"/>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88174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801314"/>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reveal a new tile, use the left click button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r>
              <a:rPr lang="en-GB" dirty="0">
                <a:solidFill>
                  <a:schemeClr val="bg1">
                    <a:lumMod val="95000"/>
                    <a:lumOff val="5000"/>
                  </a:schemeClr>
                </a:solidFill>
                <a:latin typeface="Arial" panose="020B0604020202020204" pitchFamily="34" charset="0"/>
                <a:cs typeface="Arial" panose="020B0604020202020204" pitchFamily="34" charset="0"/>
              </a:rPr>
              <a:t>The next tile to be revealed will then be marked in black.</a:t>
            </a: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16" name="Picture 15" descr="A screen shot of a building&#10;&#10;Description automatically generated">
            <a:extLst>
              <a:ext uri="{FF2B5EF4-FFF2-40B4-BE49-F238E27FC236}">
                <a16:creationId xmlns:a16="http://schemas.microsoft.com/office/drawing/2014/main" id="{DC1F741F-6FC4-D24E-8ED8-BFF11C3182F6}"/>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7" name="Rectangle 16">
            <a:extLst>
              <a:ext uri="{FF2B5EF4-FFF2-40B4-BE49-F238E27FC236}">
                <a16:creationId xmlns:a16="http://schemas.microsoft.com/office/drawing/2014/main" id="{A52AB764-EABD-5244-A650-F21D61244244}"/>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DD7006-9D16-AA49-B94B-AF78038B802C}"/>
              </a:ext>
            </a:extLst>
          </p:cNvPr>
          <p:cNvSpPr/>
          <p:nvPr/>
        </p:nvSpPr>
        <p:spPr>
          <a:xfrm>
            <a:off x="4355976" y="3945222"/>
            <a:ext cx="576064" cy="576000"/>
          </a:xfrm>
          <a:prstGeom prst="rect">
            <a:avLst/>
          </a:prstGeom>
          <a:solidFill>
            <a:schemeClr val="bg1"/>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7F54E8-BE30-F947-9A67-DA66FBF979BB}"/>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0" name="Rounded Rectangle 9">
            <a:extLst>
              <a:ext uri="{FF2B5EF4-FFF2-40B4-BE49-F238E27FC236}">
                <a16:creationId xmlns:a16="http://schemas.microsoft.com/office/drawing/2014/main" id="{4C4647FA-1CD4-234F-BC31-2A45A64A0BB6}"/>
              </a:ext>
            </a:extLst>
          </p:cNvPr>
          <p:cNvSpPr/>
          <p:nvPr/>
        </p:nvSpPr>
        <p:spPr>
          <a:xfrm>
            <a:off x="6980184" y="32129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49A5EF-1B1A-264C-AC11-C03657DB2B08}"/>
              </a:ext>
            </a:extLst>
          </p:cNvPr>
          <p:cNvCxnSpPr>
            <a:cxnSpLocks/>
          </p:cNvCxnSpPr>
          <p:nvPr/>
        </p:nvCxnSpPr>
        <p:spPr>
          <a:xfrm>
            <a:off x="6980184" y="35612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F2EA01-73F3-554F-AA80-9372B1E9BAE8}"/>
              </a:ext>
            </a:extLst>
          </p:cNvPr>
          <p:cNvCxnSpPr>
            <a:cxnSpLocks/>
          </p:cNvCxnSpPr>
          <p:nvPr/>
        </p:nvCxnSpPr>
        <p:spPr>
          <a:xfrm>
            <a:off x="7248417" y="32265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Block Arc 12">
            <a:extLst>
              <a:ext uri="{FF2B5EF4-FFF2-40B4-BE49-F238E27FC236}">
                <a16:creationId xmlns:a16="http://schemas.microsoft.com/office/drawing/2014/main" id="{FE1A4561-D2A4-F042-A006-40F48F7113E3}"/>
              </a:ext>
            </a:extLst>
          </p:cNvPr>
          <p:cNvSpPr/>
          <p:nvPr/>
        </p:nvSpPr>
        <p:spPr>
          <a:xfrm rot="18716340">
            <a:off x="6820682" y="31719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lock Arc 14">
            <a:extLst>
              <a:ext uri="{FF2B5EF4-FFF2-40B4-BE49-F238E27FC236}">
                <a16:creationId xmlns:a16="http://schemas.microsoft.com/office/drawing/2014/main" id="{481D032D-96DE-AE42-9CA3-7F8F0FFAC499}"/>
              </a:ext>
            </a:extLst>
          </p:cNvPr>
          <p:cNvSpPr/>
          <p:nvPr/>
        </p:nvSpPr>
        <p:spPr>
          <a:xfrm rot="18716340">
            <a:off x="6746287" y="30844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lock Arc 17">
            <a:extLst>
              <a:ext uri="{FF2B5EF4-FFF2-40B4-BE49-F238E27FC236}">
                <a16:creationId xmlns:a16="http://schemas.microsoft.com/office/drawing/2014/main" id="{93E16C3B-4642-B44F-A29B-893E12343E88}"/>
              </a:ext>
            </a:extLst>
          </p:cNvPr>
          <p:cNvSpPr/>
          <p:nvPr/>
        </p:nvSpPr>
        <p:spPr>
          <a:xfrm rot="18716340">
            <a:off x="6663160" y="30044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282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are ready to answer, click on the square tile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81A98A9-32DB-794A-82F3-9A0C684F972C}"/>
              </a:ext>
            </a:extLst>
          </p:cNvPr>
          <p:cNvSpPr/>
          <p:nvPr/>
        </p:nvSpPr>
        <p:spPr>
          <a:xfrm>
            <a:off x="4031940" y="5359141"/>
            <a:ext cx="1224136" cy="504056"/>
          </a:xfrm>
          <a:prstGeom prst="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35A5B07B-F3B4-024E-98A6-1F074AA483D8}"/>
              </a:ext>
            </a:extLst>
          </p:cNvPr>
          <p:cNvSpPr/>
          <p:nvPr/>
        </p:nvSpPr>
        <p:spPr>
          <a:xfrm rot="13534419">
            <a:off x="5008295" y="561139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79972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6B2F72-0811-2E4B-9A93-1AB3786FFAE5}"/>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CFCB-4E75-8846-8369-55C68785897C}"/>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building&#10;&#10;Description automatically generated">
            <a:extLst>
              <a:ext uri="{FF2B5EF4-FFF2-40B4-BE49-F238E27FC236}">
                <a16:creationId xmlns:a16="http://schemas.microsoft.com/office/drawing/2014/main" id="{A9F5A499-B5FE-074A-9F56-9938AFA86660}"/>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2" name="Rectangle 11">
            <a:extLst>
              <a:ext uri="{FF2B5EF4-FFF2-40B4-BE49-F238E27FC236}">
                <a16:creationId xmlns:a16="http://schemas.microsoft.com/office/drawing/2014/main" id="{07B19652-186F-F845-95E8-3B94848C978C}"/>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031B7A-B935-9D4C-A6DB-97E939FD4511}"/>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6DFF01-86FB-A344-A91D-E1F18E93A046}"/>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935EBC4-B80A-8B4E-BD87-6789A200052E}"/>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D73FB6-DBE6-F24C-B5E5-84FC8C90699A}"/>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9BA8BC7-0A6A-304C-AA7D-C18400B6F540}"/>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01B317-B316-AC4B-A9AB-AEF43619A94C}"/>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FB06B9-0CB4-6F4F-B089-B6857EB7CB0C}"/>
              </a:ext>
            </a:extLst>
          </p:cNvPr>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To choose your answer, click your choice of colour below the grid.</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sp>
        <p:nvSpPr>
          <p:cNvPr id="23" name="Right Arrow 22">
            <a:extLst>
              <a:ext uri="{FF2B5EF4-FFF2-40B4-BE49-F238E27FC236}">
                <a16:creationId xmlns:a16="http://schemas.microsoft.com/office/drawing/2014/main" id="{71EAE113-0D3F-3648-ABC9-0BDA1025191F}"/>
              </a:ext>
            </a:extLst>
          </p:cNvPr>
          <p:cNvSpPr/>
          <p:nvPr/>
        </p:nvSpPr>
        <p:spPr>
          <a:xfrm rot="13534419">
            <a:off x="5633454" y="5611559"/>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FEB2433-50C9-C143-8DD2-558B0545F03A}"/>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Tree>
    <p:extLst>
      <p:ext uri="{BB962C8B-B14F-4D97-AF65-F5344CB8AC3E}">
        <p14:creationId xmlns:p14="http://schemas.microsoft.com/office/powerpoint/2010/main" val="351501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247317"/>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When you ready to answer, right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F7F1443C-C6A1-A144-9895-527598A2D476}"/>
              </a:ext>
            </a:extLst>
          </p:cNvPr>
          <p:cNvSpPr/>
          <p:nvPr/>
        </p:nvSpPr>
        <p:spPr>
          <a:xfrm>
            <a:off x="6695406" y="3312754"/>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CF5F333-D28A-2A4B-B044-77D95E49F90F}"/>
              </a:ext>
            </a:extLst>
          </p:cNvPr>
          <p:cNvCxnSpPr>
            <a:cxnSpLocks/>
          </p:cNvCxnSpPr>
          <p:nvPr/>
        </p:nvCxnSpPr>
        <p:spPr>
          <a:xfrm>
            <a:off x="6695406" y="3661076"/>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37CB65-3B40-4F48-840F-39C40638EB46}"/>
              </a:ext>
            </a:extLst>
          </p:cNvPr>
          <p:cNvCxnSpPr>
            <a:cxnSpLocks/>
          </p:cNvCxnSpPr>
          <p:nvPr/>
        </p:nvCxnSpPr>
        <p:spPr>
          <a:xfrm>
            <a:off x="6963639" y="3326303"/>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Block Arc 23">
            <a:extLst>
              <a:ext uri="{FF2B5EF4-FFF2-40B4-BE49-F238E27FC236}">
                <a16:creationId xmlns:a16="http://schemas.microsoft.com/office/drawing/2014/main" id="{20447574-5749-054B-BAC8-FDE2C782838A}"/>
              </a:ext>
            </a:extLst>
          </p:cNvPr>
          <p:cNvSpPr/>
          <p:nvPr/>
        </p:nvSpPr>
        <p:spPr>
          <a:xfrm rot="2880000">
            <a:off x="7026131" y="3257537"/>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43CD232-43F5-A842-B692-9F4787E0ED15}"/>
              </a:ext>
            </a:extLst>
          </p:cNvPr>
          <p:cNvSpPr/>
          <p:nvPr/>
        </p:nvSpPr>
        <p:spPr>
          <a:xfrm rot="2880000">
            <a:off x="7198356" y="3126752"/>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Block Arc 25">
            <a:extLst>
              <a:ext uri="{FF2B5EF4-FFF2-40B4-BE49-F238E27FC236}">
                <a16:creationId xmlns:a16="http://schemas.microsoft.com/office/drawing/2014/main" id="{5F21E489-98AC-5D47-9855-63F8A60C5B49}"/>
              </a:ext>
            </a:extLst>
          </p:cNvPr>
          <p:cNvSpPr/>
          <p:nvPr/>
        </p:nvSpPr>
        <p:spPr>
          <a:xfrm rot="2880000">
            <a:off x="7344842" y="3016497"/>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429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8601" y="1500388"/>
            <a:ext cx="8190305" cy="4524315"/>
          </a:xfrm>
          <a:prstGeom prst="rect">
            <a:avLst/>
          </a:prstGeom>
          <a:noFill/>
        </p:spPr>
        <p:txBody>
          <a:bodyPr wrap="square" rtlCol="0">
            <a:spAutoFit/>
          </a:bodyPr>
          <a:lstStyle/>
          <a:p>
            <a:pPr algn="ctr"/>
            <a:r>
              <a:rPr lang="en-US" dirty="0">
                <a:solidFill>
                  <a:schemeClr val="bg1">
                    <a:lumMod val="95000"/>
                    <a:lumOff val="5000"/>
                  </a:schemeClr>
                </a:solidFill>
                <a:latin typeface="Arial" panose="020B0604020202020204" pitchFamily="34" charset="0"/>
                <a:cs typeface="Arial" panose="020B0604020202020204" pitchFamily="34" charset="0"/>
              </a:rPr>
              <a:t>If you think the left colour is the majority, left click on your mouse.</a:t>
            </a: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US"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a:p>
            <a:pPr algn="ctr"/>
            <a:endParaRPr lang="en-GB" dirty="0">
              <a:solidFill>
                <a:schemeClr val="bg1">
                  <a:lumMod val="95000"/>
                  <a:lumOff val="5000"/>
                </a:schemeClr>
              </a:solidFill>
              <a:latin typeface="Arial" panose="020B0604020202020204" pitchFamily="34" charset="0"/>
              <a:cs typeface="Arial" panose="020B0604020202020204" pitchFamily="34" charset="0"/>
            </a:endParaRPr>
          </a:p>
        </p:txBody>
      </p:sp>
      <p:pic>
        <p:nvPicPr>
          <p:cNvPr id="9" name="Picture 8" descr="A screen shot of a building&#10;&#10;Description automatically generated">
            <a:extLst>
              <a:ext uri="{FF2B5EF4-FFF2-40B4-BE49-F238E27FC236}">
                <a16:creationId xmlns:a16="http://schemas.microsoft.com/office/drawing/2014/main" id="{2D52EA82-D326-654D-BF4D-FB701126D4F5}"/>
              </a:ext>
            </a:extLst>
          </p:cNvPr>
          <p:cNvPicPr>
            <a:picLocks/>
          </p:cNvPicPr>
          <p:nvPr/>
        </p:nvPicPr>
        <p:blipFill rotWithShape="1">
          <a:blip r:embed="rId2">
            <a:extLst>
              <a:ext uri="{28A0092B-C50C-407E-A947-70E740481C1C}">
                <a14:useLocalDpi xmlns:a14="http://schemas.microsoft.com/office/drawing/2010/main" val="0"/>
              </a:ext>
            </a:extLst>
          </a:blip>
          <a:srcRect l="2239" t="2439" r="2629" b="2428"/>
          <a:stretch/>
        </p:blipFill>
        <p:spPr>
          <a:xfrm>
            <a:off x="3062686" y="2132856"/>
            <a:ext cx="3102131" cy="2991592"/>
          </a:xfrm>
          <a:prstGeom prst="rect">
            <a:avLst/>
          </a:prstGeom>
        </p:spPr>
      </p:pic>
      <p:sp>
        <p:nvSpPr>
          <p:cNvPr id="10" name="Rectangle 9">
            <a:extLst>
              <a:ext uri="{FF2B5EF4-FFF2-40B4-BE49-F238E27FC236}">
                <a16:creationId xmlns:a16="http://schemas.microsoft.com/office/drawing/2014/main" id="{2442AAC7-8DD7-9947-843A-98D0A2121A40}"/>
              </a:ext>
            </a:extLst>
          </p:cNvPr>
          <p:cNvSpPr/>
          <p:nvPr/>
        </p:nvSpPr>
        <p:spPr>
          <a:xfrm>
            <a:off x="4932040" y="3340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FA777-CA7F-404A-A67E-84118B094746}"/>
              </a:ext>
            </a:extLst>
          </p:cNvPr>
          <p:cNvSpPr/>
          <p:nvPr/>
        </p:nvSpPr>
        <p:spPr>
          <a:xfrm>
            <a:off x="3727018" y="3916652"/>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322331-9266-E341-957A-D2210EABEDBA}"/>
              </a:ext>
            </a:extLst>
          </p:cNvPr>
          <p:cNvSpPr/>
          <p:nvPr/>
        </p:nvSpPr>
        <p:spPr>
          <a:xfrm>
            <a:off x="3727018"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D18CAB-E3F6-5B48-A070-A48EE9D289F6}"/>
              </a:ext>
            </a:extLst>
          </p:cNvPr>
          <p:cNvSpPr/>
          <p:nvPr/>
        </p:nvSpPr>
        <p:spPr>
          <a:xfrm>
            <a:off x="4932040" y="2736754"/>
            <a:ext cx="576064" cy="576000"/>
          </a:xfrm>
          <a:prstGeom prst="rect">
            <a:avLst/>
          </a:prstGeom>
          <a:solidFill>
            <a:srgbClr val="B4002A"/>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2D0687D-CEBC-4443-BB7F-D885F66DD99D}"/>
              </a:ext>
            </a:extLst>
          </p:cNvPr>
          <p:cNvSpPr/>
          <p:nvPr/>
        </p:nvSpPr>
        <p:spPr>
          <a:xfrm>
            <a:off x="4325719" y="2736754"/>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AF9EF4-3DF0-FD43-B859-8966DF236185}"/>
              </a:ext>
            </a:extLst>
          </p:cNvPr>
          <p:cNvSpPr/>
          <p:nvPr/>
        </p:nvSpPr>
        <p:spPr>
          <a:xfrm>
            <a:off x="4932040" y="3940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3ABEF0-1BE3-3F43-B8F5-956B4724F218}"/>
              </a:ext>
            </a:extLst>
          </p:cNvPr>
          <p:cNvSpPr/>
          <p:nvPr/>
        </p:nvSpPr>
        <p:spPr>
          <a:xfrm>
            <a:off x="4332724" y="4516276"/>
            <a:ext cx="576064" cy="576000"/>
          </a:xfrm>
          <a:prstGeom prst="rect">
            <a:avLst/>
          </a:prstGeom>
          <a:solidFill>
            <a:srgbClr val="FAAE00"/>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4122FDB-91C9-EC4C-9643-8DF159990667}"/>
              </a:ext>
            </a:extLst>
          </p:cNvPr>
          <p:cNvSpPr txBox="1"/>
          <p:nvPr/>
        </p:nvSpPr>
        <p:spPr>
          <a:xfrm>
            <a:off x="3062686" y="6213220"/>
            <a:ext cx="3102131" cy="523220"/>
          </a:xfrm>
          <a:prstGeom prst="rect">
            <a:avLst/>
          </a:prstGeom>
          <a:noFill/>
        </p:spPr>
        <p:txBody>
          <a:bodyPr wrap="none" rtlCol="0">
            <a:spAutoFit/>
          </a:bodyPr>
          <a:lstStyle/>
          <a:p>
            <a:r>
              <a:rPr lang="en-GB" sz="2800" dirty="0">
                <a:solidFill>
                  <a:schemeClr val="bg1">
                    <a:lumMod val="95000"/>
                    <a:lumOff val="5000"/>
                  </a:schemeClr>
                </a:solidFill>
                <a:latin typeface="Arial" panose="020B0604020202020204" pitchFamily="34" charset="0"/>
                <a:cs typeface="Arial" panose="020B0604020202020204" pitchFamily="34" charset="0"/>
              </a:rPr>
              <a:t>[Click to Continue]</a:t>
            </a:r>
          </a:p>
        </p:txBody>
      </p:sp>
      <p:sp>
        <p:nvSpPr>
          <p:cNvPr id="14" name="Rectangle 13">
            <a:extLst>
              <a:ext uri="{FF2B5EF4-FFF2-40B4-BE49-F238E27FC236}">
                <a16:creationId xmlns:a16="http://schemas.microsoft.com/office/drawing/2014/main" id="{4D53FDC6-00D3-8043-B3AB-A36CFDC1D33A}"/>
              </a:ext>
            </a:extLst>
          </p:cNvPr>
          <p:cNvSpPr/>
          <p:nvPr/>
        </p:nvSpPr>
        <p:spPr>
          <a:xfrm>
            <a:off x="3347864" y="5358480"/>
            <a:ext cx="1008112" cy="504056"/>
          </a:xfrm>
          <a:prstGeom prst="rect">
            <a:avLst/>
          </a:prstGeom>
          <a:solidFill>
            <a:srgbClr val="FAAE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D2A6B-B55A-B14F-8BF5-DC580E4AE89F}"/>
              </a:ext>
            </a:extLst>
          </p:cNvPr>
          <p:cNvSpPr/>
          <p:nvPr/>
        </p:nvSpPr>
        <p:spPr>
          <a:xfrm>
            <a:off x="4906537" y="5368181"/>
            <a:ext cx="1008112" cy="504056"/>
          </a:xfrm>
          <a:prstGeom prst="rect">
            <a:avLst/>
          </a:prstGeom>
          <a:solidFill>
            <a:srgbClr val="B400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F77DF525-CFC1-8C41-A696-89E83996A6F6}"/>
              </a:ext>
            </a:extLst>
          </p:cNvPr>
          <p:cNvSpPr/>
          <p:nvPr/>
        </p:nvSpPr>
        <p:spPr>
          <a:xfrm>
            <a:off x="2186455" y="5092276"/>
            <a:ext cx="581988" cy="972934"/>
          </a:xfrm>
          <a:prstGeom prst="roundRect">
            <a:avLst>
              <a:gd name="adj" fmla="val 48925"/>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3E49F62-5620-094E-B795-C70BBCA2B0CD}"/>
              </a:ext>
            </a:extLst>
          </p:cNvPr>
          <p:cNvCxnSpPr>
            <a:cxnSpLocks/>
          </p:cNvCxnSpPr>
          <p:nvPr/>
        </p:nvCxnSpPr>
        <p:spPr>
          <a:xfrm>
            <a:off x="2186455" y="5440598"/>
            <a:ext cx="5765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8BD6C4-C1D4-EB46-928D-BB2C286BFFBA}"/>
              </a:ext>
            </a:extLst>
          </p:cNvPr>
          <p:cNvCxnSpPr>
            <a:cxnSpLocks/>
          </p:cNvCxnSpPr>
          <p:nvPr/>
        </p:nvCxnSpPr>
        <p:spPr>
          <a:xfrm>
            <a:off x="2454688" y="5105825"/>
            <a:ext cx="0" cy="334773"/>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Block Arc 22">
            <a:extLst>
              <a:ext uri="{FF2B5EF4-FFF2-40B4-BE49-F238E27FC236}">
                <a16:creationId xmlns:a16="http://schemas.microsoft.com/office/drawing/2014/main" id="{5E834CC7-42EC-E546-9E7F-DB3D068ABFC0}"/>
              </a:ext>
            </a:extLst>
          </p:cNvPr>
          <p:cNvSpPr/>
          <p:nvPr/>
        </p:nvSpPr>
        <p:spPr>
          <a:xfrm rot="18716340">
            <a:off x="2026953" y="5051200"/>
            <a:ext cx="436381"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Block Arc 23">
            <a:extLst>
              <a:ext uri="{FF2B5EF4-FFF2-40B4-BE49-F238E27FC236}">
                <a16:creationId xmlns:a16="http://schemas.microsoft.com/office/drawing/2014/main" id="{DFA7DDA4-5740-1543-893F-50E273C75541}"/>
              </a:ext>
            </a:extLst>
          </p:cNvPr>
          <p:cNvSpPr/>
          <p:nvPr/>
        </p:nvSpPr>
        <p:spPr>
          <a:xfrm rot="18716340">
            <a:off x="1952558" y="4963731"/>
            <a:ext cx="316936" cy="171320"/>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lock Arc 24">
            <a:extLst>
              <a:ext uri="{FF2B5EF4-FFF2-40B4-BE49-F238E27FC236}">
                <a16:creationId xmlns:a16="http://schemas.microsoft.com/office/drawing/2014/main" id="{77F5A70F-B5A6-8B46-9358-028D8005C153}"/>
              </a:ext>
            </a:extLst>
          </p:cNvPr>
          <p:cNvSpPr/>
          <p:nvPr/>
        </p:nvSpPr>
        <p:spPr>
          <a:xfrm rot="18716340">
            <a:off x="1869431" y="4883738"/>
            <a:ext cx="237103" cy="144279"/>
          </a:xfrm>
          <a:prstGeom prst="blockArc">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a:extLst>
              <a:ext uri="{FF2B5EF4-FFF2-40B4-BE49-F238E27FC236}">
                <a16:creationId xmlns:a16="http://schemas.microsoft.com/office/drawing/2014/main" id="{CE15A35C-76EA-644F-B900-515E826FB349}"/>
              </a:ext>
            </a:extLst>
          </p:cNvPr>
          <p:cNvSpPr/>
          <p:nvPr/>
        </p:nvSpPr>
        <p:spPr>
          <a:xfrm>
            <a:off x="2856560" y="5368181"/>
            <a:ext cx="432048" cy="432048"/>
          </a:xfrm>
          <a:prstGeom prst="rightArrow">
            <a:avLst/>
          </a:prstGeom>
          <a:solidFill>
            <a:srgbClr val="A3A3A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60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3568</TotalTime>
  <Words>546</Words>
  <Application>Microsoft Macintosh PowerPoint</Application>
  <PresentationFormat>On-screen Show (4:3)</PresentationFormat>
  <Paragraphs>171</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Hello and thank you for participating in this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and thank you for participating in this study!</dc:title>
  <dc:creator>Anna</dc:creator>
  <cp:lastModifiedBy>Sriraj Aiyer</cp:lastModifiedBy>
  <cp:revision>115</cp:revision>
  <cp:lastPrinted>2019-08-13T16:17:39Z</cp:lastPrinted>
  <dcterms:created xsi:type="dcterms:W3CDTF">2014-08-05T08:48:59Z</dcterms:created>
  <dcterms:modified xsi:type="dcterms:W3CDTF">2020-03-09T12:28:21Z</dcterms:modified>
</cp:coreProperties>
</file>