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matic SC" pitchFamily="2" charset="-79"/>
      <p:regular r:id="rId18"/>
      <p:bold r:id="rId19"/>
    </p:embeddedFont>
    <p:embeddedFont>
      <p:font typeface="Source Code Pro" panose="020B050903040302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94569B-E360-49F3-93A8-DC5016F04C0B}">
  <a:tblStyle styleId="{2694569B-E360-49F3-93A8-DC5016F04C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375672a1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375672a1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375672a1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375672a1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375672a1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375672a1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375672a1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375672a1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375672a1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375672a1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375672a1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375672a1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34b8de923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34b8de923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34b8de923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34b8de923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375672a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375672a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375672a1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375672a1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375672a1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375672a1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375672a1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375672a1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375672a1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375672a1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375672a1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375672a1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1080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Dayton-Hudson</a:t>
            </a:r>
            <a:r>
              <a:rPr lang="en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Corporation</a:t>
            </a:r>
            <a:endParaRPr sz="70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942500" y="3781675"/>
            <a:ext cx="3470700" cy="506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Jasmine Roberts</a:t>
            </a:r>
            <a:endParaRPr sz="139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Bowie State University </a:t>
            </a:r>
            <a:endParaRPr sz="139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CTEC 410-101SPRG2024</a:t>
            </a:r>
            <a:endParaRPr sz="139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Henry Okonofua</a:t>
            </a:r>
            <a:endParaRPr sz="1390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9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March 13, 2024</a:t>
            </a:r>
            <a:endParaRPr sz="1779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08675"/>
            <a:ext cx="5235850" cy="294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Topologies 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354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46">
                <a:solidFill>
                  <a:srgbClr val="202124"/>
                </a:solidFill>
                <a:highlight>
                  <a:schemeClr val="lt1"/>
                </a:highlight>
              </a:rPr>
              <a:t>WAN:</a:t>
            </a:r>
            <a:endParaRPr sz="3046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marL="457200" lvl="0" indent="-280193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➢"/>
            </a:pPr>
            <a:r>
              <a:rPr lang="en" sz="2500">
                <a:solidFill>
                  <a:srgbClr val="202124"/>
                </a:solidFill>
                <a:highlight>
                  <a:schemeClr val="lt1"/>
                </a:highlight>
              </a:rPr>
              <a:t>WAN provides more widespread connection between devices and can connect however many devices </a:t>
            </a:r>
            <a:r>
              <a:rPr lang="en" sz="2500" u="sng">
                <a:solidFill>
                  <a:srgbClr val="202124"/>
                </a:solidFill>
                <a:highlight>
                  <a:schemeClr val="lt1"/>
                </a:highlight>
              </a:rPr>
              <a:t>wirelessly</a:t>
            </a:r>
            <a:endParaRPr sz="25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marL="457200" lvl="0" indent="-2801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➢"/>
            </a:pPr>
            <a:r>
              <a:rPr lang="en" sz="2500">
                <a:solidFill>
                  <a:srgbClr val="202124"/>
                </a:solidFill>
                <a:highlight>
                  <a:schemeClr val="lt1"/>
                </a:highlight>
              </a:rPr>
              <a:t>Wireless WAN would be efficient for use inside of Target because you can connect each device wirelessly</a:t>
            </a:r>
            <a:endParaRPr sz="25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marL="457200" lvl="0" indent="-2801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➢"/>
            </a:pPr>
            <a:r>
              <a:rPr lang="en" sz="2500">
                <a:solidFill>
                  <a:srgbClr val="202124"/>
                </a:solidFill>
                <a:highlight>
                  <a:schemeClr val="lt1"/>
                </a:highlight>
              </a:rPr>
              <a:t> it doesn't need to have any cordlike connection. WAN is mostly used for larger enterprises such as Target</a:t>
            </a:r>
            <a:endParaRPr sz="25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marL="457200" lvl="0" indent="-2801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➢"/>
            </a:pPr>
            <a:r>
              <a:rPr lang="en" sz="2500">
                <a:solidFill>
                  <a:srgbClr val="202124"/>
                </a:solidFill>
                <a:highlight>
                  <a:schemeClr val="lt1"/>
                </a:highlight>
              </a:rPr>
              <a:t>WAN provides a wireless network anywhere in the network providers coverage zones for access. </a:t>
            </a:r>
            <a:endParaRPr sz="25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marL="457200" lvl="0" indent="-28019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ct val="100000"/>
              <a:buChar char="➢"/>
            </a:pPr>
            <a:r>
              <a:rPr lang="en" sz="2500">
                <a:solidFill>
                  <a:srgbClr val="202124"/>
                </a:solidFill>
                <a:highlight>
                  <a:schemeClr val="lt1"/>
                </a:highlight>
              </a:rPr>
              <a:t>It provides connectivity for a range of situations that are not suitable for LAN</a:t>
            </a:r>
            <a:endParaRPr sz="2500">
              <a:solidFill>
                <a:srgbClr val="202124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800" y="1852738"/>
            <a:ext cx="3781425" cy="14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Topologies 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072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LAN:</a:t>
            </a:r>
            <a:endParaRPr>
              <a:solidFill>
                <a:srgbClr val="202124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Char char="➢"/>
            </a:pPr>
            <a:r>
              <a:rPr lang="en">
                <a:solidFill>
                  <a:srgbClr val="202124"/>
                </a:solidFill>
              </a:rPr>
              <a:t>provides a connection within a collection of devices together in one setting/location </a:t>
            </a:r>
            <a:endParaRPr>
              <a:solidFill>
                <a:srgbClr val="202124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➢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LAN networking requires </a:t>
            </a:r>
            <a:r>
              <a:rPr lang="en">
                <a:solidFill>
                  <a:srgbClr val="202124"/>
                </a:solidFill>
              </a:rPr>
              <a:t>Ethernet 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cables and Layer 2 switches along with devices that can connect and communicate using Ethernet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 larger LAN’s often include Layer 3 switches or routers to streamline traffic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050" y="782850"/>
            <a:ext cx="4229800" cy="33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Topologies 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285100" y="1378975"/>
            <a:ext cx="3189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7">
                <a:solidFill>
                  <a:srgbClr val="202124"/>
                </a:solidFill>
              </a:rPr>
              <a:t>Server Configuration:</a:t>
            </a:r>
            <a:endParaRPr sz="3207">
              <a:solidFill>
                <a:srgbClr val="202124"/>
              </a:solidFill>
            </a:endParaRPr>
          </a:p>
          <a:p>
            <a:pPr marL="0" lvl="0" indent="0" algn="l" rtl="0">
              <a:lnSpc>
                <a:spcPct val="21818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7">
                <a:solidFill>
                  <a:srgbClr val="202124"/>
                </a:solidFill>
              </a:rPr>
              <a:t>Step 1: Set the Server Backup</a:t>
            </a:r>
            <a:endParaRPr sz="3207">
              <a:solidFill>
                <a:srgbClr val="202124"/>
              </a:solidFill>
            </a:endParaRPr>
          </a:p>
          <a:p>
            <a:pPr marL="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7">
                <a:solidFill>
                  <a:srgbClr val="202124"/>
                </a:solidFill>
              </a:rPr>
              <a:t>Step 2: Set up remote access</a:t>
            </a:r>
            <a:endParaRPr sz="3207">
              <a:solidFill>
                <a:srgbClr val="202124"/>
              </a:solidFill>
            </a:endParaRPr>
          </a:p>
          <a:p>
            <a:pPr marL="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7">
                <a:solidFill>
                  <a:srgbClr val="202124"/>
                </a:solidFill>
              </a:rPr>
              <a:t>Step 3: Set sharing options</a:t>
            </a:r>
            <a:endParaRPr sz="3207">
              <a:solidFill>
                <a:srgbClr val="202124"/>
              </a:solidFill>
            </a:endParaRPr>
          </a:p>
          <a:p>
            <a:pPr marL="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7">
                <a:solidFill>
                  <a:srgbClr val="202124"/>
                </a:solidFill>
              </a:rPr>
              <a:t>Step 4: Set the server as domain</a:t>
            </a:r>
            <a:endParaRPr sz="3207">
              <a:solidFill>
                <a:srgbClr val="202124"/>
              </a:solidFill>
            </a:endParaRPr>
          </a:p>
          <a:p>
            <a:pPr marL="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7">
                <a:solidFill>
                  <a:srgbClr val="202124"/>
                </a:solidFill>
              </a:rPr>
              <a:t>Step 5: Allow all computers to join the network</a:t>
            </a:r>
            <a:endParaRPr sz="3207">
              <a:solidFill>
                <a:srgbClr val="202124"/>
              </a:solidFill>
            </a:endParaRPr>
          </a:p>
          <a:p>
            <a:pPr marL="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7">
                <a:solidFill>
                  <a:srgbClr val="202124"/>
                </a:solidFill>
              </a:rPr>
              <a:t>Step 6: Allow the server to authenticate user credentials </a:t>
            </a:r>
            <a:endParaRPr sz="3207">
              <a:solidFill>
                <a:srgbClr val="202124"/>
              </a:solidFill>
            </a:endParaRPr>
          </a:p>
          <a:p>
            <a:pPr marL="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7">
                <a:solidFill>
                  <a:srgbClr val="202124"/>
                </a:solidFill>
                <a:highlight>
                  <a:srgbClr val="FFFFFF"/>
                </a:highlight>
              </a:rPr>
              <a:t>Step 7: Add a local admin account to each PC </a:t>
            </a:r>
            <a:endParaRPr sz="3207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7">
                <a:solidFill>
                  <a:srgbClr val="202124"/>
                </a:solidFill>
                <a:highlight>
                  <a:srgbClr val="FFFFFF"/>
                </a:highlight>
              </a:rPr>
              <a:t>Step 8: Organize and upload the data and applications</a:t>
            </a:r>
            <a:endParaRPr sz="3207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7">
                <a:solidFill>
                  <a:srgbClr val="202124"/>
                </a:solidFill>
              </a:rPr>
              <a:t>The server of Target would include 5 or more clients(desktop/laptops), a switch, and a firewall.</a:t>
            </a:r>
            <a:endParaRPr sz="3207"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100" y="152400"/>
            <a:ext cx="49339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Addresses Ranges for Target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02124"/>
                </a:solidFill>
              </a:rPr>
              <a:t>There are 277 domain names hosted across 7 IP Addresses</a:t>
            </a:r>
            <a:endParaRPr>
              <a:solidFill>
                <a:srgbClr val="202124"/>
              </a:solidFill>
            </a:endParaRPr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{2694569B-E360-49F3-93A8-DC5016F04C0B}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02124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IP Address </a:t>
                      </a:r>
                      <a:endParaRPr>
                        <a:solidFill>
                          <a:srgbClr val="202124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Domain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Domains On This IP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E283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161.225.130.163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E283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httptarget.com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147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E283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161.225.130.97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E283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shopsontarget.com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123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E283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161.225.195.239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E283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targetnationalbank.com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E283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161.225.203.239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1E283A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targetgifmaker.com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and Website DNS IP Address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https://www.target.com/ is the official website for Target department stores. Clients can explore and buy a variety of products on Target's online shopping platform by using this URL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1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FFFFF"/>
                </a:highlight>
              </a:rPr>
              <a:t>Target DNS IP Address is </a:t>
            </a:r>
            <a:r>
              <a:rPr lang="en" sz="1100">
                <a:solidFill>
                  <a:srgbClr val="000000"/>
                </a:solidFill>
                <a:highlight>
                  <a:srgbClr val="F9F9F9"/>
                </a:highlight>
              </a:rPr>
              <a:t>161.225.130.163 rdr3.target.com  The DNS IP address for the Target department store website is 151.101.2.187</a:t>
            </a:r>
            <a:endParaRPr sz="1100">
              <a:solidFill>
                <a:srgbClr val="000000"/>
              </a:solidFill>
              <a:highlight>
                <a:srgbClr val="F9F9F9"/>
              </a:highlight>
            </a:endParaRPr>
          </a:p>
          <a:p>
            <a:pPr marL="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F9F9F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solidFill>
                <a:srgbClr val="000000"/>
              </a:solidFill>
              <a:highlight>
                <a:srgbClr val="F9F9F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25000" lnSpcReduction="20000"/>
          </a:bodyPr>
          <a:lstStyle/>
          <a:p>
            <a:pPr marL="0" lvl="0" indent="0" algn="ctr" rtl="0">
              <a:lnSpc>
                <a:spcPct val="1043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7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Cited</a:t>
            </a:r>
            <a:endParaRPr sz="2557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guide, s. (2024, January 16). </a:t>
            </a:r>
            <a:r>
              <a:rPr lang="en" sz="255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NFT Non Fungible Token.</a:t>
            </a:r>
            <a:r>
              <a:rPr lang="en" sz="25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Retrieved March 3, 2024, from Lark: https://www.larksuite.com/en_us/topics/retail-glossary/nft-non-fungible-token</a:t>
            </a:r>
            <a:endParaRPr sz="255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Hanna, K. T. (n.d.). </a:t>
            </a:r>
            <a:r>
              <a:rPr lang="en" sz="255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barcode reader (POS scanner, barcode scanner, price scanner)?</a:t>
            </a:r>
            <a:r>
              <a:rPr lang="en" sz="25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Retrieved March 3, 2024, from TechTarget: https://www.techtarget.com/whatis/definition/barcode-reader-POS-scanner-bar-code-reader-price-scanner</a:t>
            </a:r>
            <a:endParaRPr sz="255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Set Up A Server For A Business | Avast.</a:t>
            </a:r>
            <a:r>
              <a:rPr lang="en" sz="25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(n.d.). Retrieved March 3, 2024, from Avast Blog: https://blog.avast.com/setup-server-business-avast</a:t>
            </a:r>
            <a:endParaRPr sz="255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Li, T. (n.d.). </a:t>
            </a:r>
            <a:r>
              <a:rPr lang="en" sz="255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POS System and How Does It Work?</a:t>
            </a:r>
            <a:r>
              <a:rPr lang="en" sz="25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Retrieved March 3, 2024, from Investopedia: https://www.investopedia.com/terms/p/point-of-sale.asp</a:t>
            </a:r>
            <a:endParaRPr sz="255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Target stores in the United States.</a:t>
            </a:r>
            <a:r>
              <a:rPr lang="en" sz="25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(n.d.). Retrieved March 3, 2024, from Scrape-It.Cloud: https://scrape-it.cloud/brand-reports/target</a:t>
            </a:r>
            <a:endParaRPr sz="255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Pickup &amp; Delivery.</a:t>
            </a:r>
            <a:r>
              <a:rPr lang="en" sz="25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(n.d.). Retrieved March 3, 2024, from Target Corporation: https://corporate.target.com/about/products-services/pickup-delivery</a:t>
            </a:r>
            <a:endParaRPr sz="255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Sustainability &amp; Governance Priorities.</a:t>
            </a:r>
            <a:r>
              <a:rPr lang="en" sz="25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(n.d.). Retrieved March 3, 2024, from Target Corporation: https://corporate.target.com/sustainability-governance/governance-and-reporting/priorities</a:t>
            </a:r>
            <a:endParaRPr sz="255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History Timeline.</a:t>
            </a:r>
            <a:r>
              <a:rPr lang="en" sz="25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(n.d.). Retrieved March 3, 2024, from Target Corporation: https://corporate.target.com/about/purpose-history/history-timeline?era=2</a:t>
            </a:r>
            <a:endParaRPr sz="255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Target's Products &amp; Services.</a:t>
            </a:r>
            <a:r>
              <a:rPr lang="en" sz="25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(n.d.). Retrieved March 3, 2024, from Target Corporation: https://corporate.target.com/about/products-services</a:t>
            </a:r>
            <a:endParaRPr sz="255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7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WAN? - Wide Area Network Explained.</a:t>
            </a:r>
            <a:r>
              <a:rPr lang="en" sz="25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(n.d.). Retrieved March 3, 2024, from AWS: https://aws.amazon.com/what-is/wan/</a:t>
            </a:r>
            <a:endParaRPr sz="255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418775" y="2821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&amp; Background 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329400"/>
            <a:ext cx="4196100" cy="34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Target was founded in 1961 by George Dayton </a:t>
            </a: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was then named Dayton’s Explored Discount retail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The Dayton Company” to  strengthen relationships with guests and company leadership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(1962)The Dayton Company decided to name the retail store “Target”, with a bullseye logo.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 (1966) Target opened two stores in Denver Colorado as its further steps into making the supply chain national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47700" cy="35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 (1967) The Dayton Corporation transformed into a national retailer.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(1971) Target was the first barrier free store in Denver with its accessibility and to hire people with disabilities. 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(1988) Introduction of UPC Scanning was invented and was the first in-store technology they had.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 (1989)Target expanded from just one store in Minnesota to 400 stores across the United States. </a:t>
            </a: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550" y="-513950"/>
            <a:ext cx="3897452" cy="25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Concepts used in Target 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Point of Sale Computers (POS):</a:t>
            </a:r>
            <a:endParaRPr>
              <a:solidFill>
                <a:schemeClr val="accent1"/>
              </a:solidFill>
            </a:endParaRPr>
          </a:p>
          <a:p>
            <a:pPr marL="457200" lvl="0" indent="-304165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16666"/>
              <a:buChar char="➢"/>
            </a:pPr>
            <a:r>
              <a:rPr lang="en" sz="1200">
                <a:solidFill>
                  <a:srgbClr val="000000"/>
                </a:solidFill>
              </a:rPr>
              <a:t>maintains the records of transactions and items sold within a store</a:t>
            </a:r>
            <a:endParaRPr sz="1200">
              <a:solidFill>
                <a:srgbClr val="000000"/>
              </a:solidFill>
            </a:endParaRPr>
          </a:p>
          <a:p>
            <a:pPr marL="457200" lvl="0" indent="-29337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200">
                <a:solidFill>
                  <a:srgbClr val="000000"/>
                </a:solidFill>
              </a:rPr>
              <a:t>sales item is scanned within the scanner </a:t>
            </a:r>
            <a:endParaRPr sz="1200">
              <a:solidFill>
                <a:srgbClr val="000000"/>
              </a:solidFill>
            </a:endParaRPr>
          </a:p>
          <a:p>
            <a:pPr marL="457200" lvl="0" indent="-29337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200">
                <a:solidFill>
                  <a:srgbClr val="000000"/>
                </a:solidFill>
              </a:rPr>
              <a:t>the price of the item shows up on the POS computer to symbolize how much is owed</a:t>
            </a:r>
            <a:endParaRPr sz="1200">
              <a:solidFill>
                <a:srgbClr val="000000"/>
              </a:solidFill>
            </a:endParaRPr>
          </a:p>
          <a:p>
            <a:pPr marL="457200" lvl="0" indent="-29337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200">
                <a:solidFill>
                  <a:srgbClr val="000000"/>
                </a:solidFill>
              </a:rPr>
              <a:t>POS computers are cloud based machines</a:t>
            </a:r>
            <a:endParaRPr sz="1200">
              <a:solidFill>
                <a:srgbClr val="000000"/>
              </a:solidFill>
            </a:endParaRPr>
          </a:p>
          <a:p>
            <a:pPr marL="457200" lvl="0" indent="-29337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200">
                <a:solidFill>
                  <a:srgbClr val="000000"/>
                </a:solidFill>
              </a:rPr>
              <a:t>optimize the checkout process which would help the speed of the line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Barcode Reader/NPC:</a:t>
            </a:r>
            <a:endParaRPr sz="1600"/>
          </a:p>
          <a:p>
            <a:pPr marL="457200" lvl="0" indent="-2921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 sz="1600">
                <a:solidFill>
                  <a:srgbClr val="000000"/>
                </a:solidFill>
              </a:rPr>
              <a:t>hand-held device that is used to capture and read information that is inside of a barcode</a:t>
            </a:r>
            <a:endParaRPr sz="1600">
              <a:solidFill>
                <a:srgbClr val="000000"/>
              </a:solidFill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scanner converts the light energy into electrical energy, which is then converted into data by the decoder and forwarded to a computer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translates the barcode into numbers and letters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Concepts used in Target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Handheld Barcode Reader:</a:t>
            </a:r>
            <a:endParaRPr>
              <a:solidFill>
                <a:srgbClr val="000000"/>
              </a:solidFill>
            </a:endParaRPr>
          </a:p>
          <a:p>
            <a:pPr marL="457200" lvl="0" indent="-297497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16666"/>
              <a:buChar char="➢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it scans physical items into digital format, which means it can be stored and transferred within the digital network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876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it consists of an actual reading unit and a decoding unit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28765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decoding unit would pertain to the reading unit which would be used mostly in retail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Fixed Position Barcode Reader:</a:t>
            </a:r>
            <a:endParaRPr>
              <a:solidFill>
                <a:schemeClr val="accen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➢"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</a:rPr>
              <a:t>is built to always stay in one spot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➢"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</a:rPr>
              <a:t>they are good for situations that deal with fast moving items. 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➢"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</a:rPr>
              <a:t>they are permanently installed in a fixed location, such as for Target in checkout counters.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➢"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</a:rPr>
              <a:t>they are designed for high-volume scanning tasks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Concepts used in Target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</a:rPr>
              <a:t>Wireless WAN:</a:t>
            </a:r>
            <a:endParaRPr>
              <a:solidFill>
                <a:srgbClr val="202124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400"/>
              <a:buChar char="➢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WAN provides a wireless network anywhere in the network providers coverage zones for access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➢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it provides connectivity for a range of situations that are not suitable for LAN</a:t>
            </a:r>
            <a:endParaRPr>
              <a:solidFill>
                <a:srgbClr val="202124"/>
              </a:solidFill>
            </a:endParaRPr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</a:rPr>
              <a:t>Artificial Intelligence (AI):</a:t>
            </a:r>
            <a:endParaRPr sz="1200">
              <a:solidFill>
                <a:srgbClr val="202124"/>
              </a:solidFill>
            </a:endParaRPr>
          </a:p>
          <a:p>
            <a:pPr marL="457200" lvl="0" indent="-3048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➢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allows a computer/machine to simulate human intelligence and problem-solving capabilities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➢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this would be referred to as machine learning such as different AI algorithms and decision-making processes as if it had a human brain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Char char="➢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target uses AI for assortment planning and stock count</a:t>
            </a:r>
            <a:endParaRPr sz="1200">
              <a:solidFill>
                <a:srgbClr val="20212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Concepts used in Target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Non-Fungible Tokens: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unique identification codes created from metadata within encryption functions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tokens are stored on a blockchain, NFTs can be traded and exchanged for money, and cryptocurrencies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NFT are assets used to create and authenticate ownership of digital assets</a:t>
            </a:r>
            <a:endParaRPr sz="12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Retail Video Analytics: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extracts information and insights from video footage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it can enhance security monitoring.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reduces manual effort and enhances data-driven decision making for retailers of its operation</a:t>
            </a:r>
            <a:endParaRPr sz="12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Networking Concepts used in Target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Cross Band-Network:</a:t>
            </a:r>
            <a:endParaRPr sz="120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method of telecommunication in which a radio station receives signals on one frequency 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simultaneously transmits on another for the purpose of full duplex communication or signal relay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Routers: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00000"/>
                </a:solidFill>
              </a:rPr>
              <a:t>customers expect Wi-Fi internet access in stores,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40C28"/>
                </a:solidFill>
                <a:highlight>
                  <a:srgbClr val="FFFFFF"/>
                </a:highlight>
              </a:rPr>
              <a:t>improve responses to customers and</a:t>
            </a:r>
            <a:endParaRPr sz="1200">
              <a:solidFill>
                <a:srgbClr val="040C28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040C28"/>
                </a:solidFill>
                <a:highlight>
                  <a:srgbClr val="FFFFFF"/>
                </a:highlight>
              </a:rPr>
              <a:t>enable easier access to customer information</a:t>
            </a:r>
            <a:endParaRPr sz="12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➢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</a:rPr>
              <a:t> these are real benefits at a time when customers demand fast answers to questions, as well as personalized service</a:t>
            </a:r>
            <a:endParaRPr sz="12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 of Target vs. Super Target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59300" y="1093850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2"/>
          </p:nvPr>
        </p:nvSpPr>
        <p:spPr>
          <a:xfrm>
            <a:off x="4409150" y="1093850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Target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50" y="1440950"/>
            <a:ext cx="4478551" cy="35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l="22632" t="-4380" r="4619" b="4379"/>
          <a:stretch/>
        </p:blipFill>
        <p:spPr>
          <a:xfrm>
            <a:off x="4656700" y="1608225"/>
            <a:ext cx="3999901" cy="32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 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202124"/>
                </a:solidFill>
              </a:rPr>
              <a:t>Sustainability and Governance Policies:</a:t>
            </a:r>
            <a:endParaRPr sz="4000">
              <a:solidFill>
                <a:srgbClr val="202124"/>
              </a:solidFill>
            </a:endParaRPr>
          </a:p>
          <a:p>
            <a:pPr marL="457200" lvl="0" indent="-292100" algn="l" rtl="0">
              <a:lnSpc>
                <a:spcPct val="218181"/>
              </a:lnSpc>
              <a:spcBef>
                <a:spcPts val="1200"/>
              </a:spcBef>
              <a:spcAft>
                <a:spcPts val="0"/>
              </a:spcAft>
              <a:buSzPct val="100000"/>
              <a:buChar char="➢"/>
            </a:pPr>
            <a:r>
              <a:rPr lang="en" sz="4000">
                <a:solidFill>
                  <a:srgbClr val="000000"/>
                </a:solidFill>
                <a:highlight>
                  <a:srgbClr val="FFFFFF"/>
                </a:highlight>
              </a:rPr>
              <a:t>Climate consists of Greenhouse gas emissions, and climate-related risks and opportunities. Circularity consists of product and package design, and waste elimination and reduction</a:t>
            </a:r>
            <a:r>
              <a:rPr lang="en" sz="4000">
                <a:solidFill>
                  <a:srgbClr val="333333"/>
                </a:solidFill>
                <a:highlight>
                  <a:srgbClr val="FFFFFF"/>
                </a:highlight>
              </a:rPr>
              <a:t>. </a:t>
            </a:r>
            <a:endParaRPr sz="4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4000">
                <a:solidFill>
                  <a:srgbClr val="000000"/>
                </a:solidFill>
                <a:highlight>
                  <a:srgbClr val="FFFFFF"/>
                </a:highlight>
              </a:rPr>
              <a:t>Resource Use consists of </a:t>
            </a:r>
            <a:r>
              <a:rPr lang="en" sz="4000">
                <a:solidFill>
                  <a:srgbClr val="333333"/>
                </a:solidFill>
                <a:highlight>
                  <a:srgbClr val="FFFFFF"/>
                </a:highlight>
              </a:rPr>
              <a:t>environmental impacts of products, water use and management chemicals and Biodiversity. </a:t>
            </a:r>
            <a:endParaRPr sz="4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4000">
                <a:solidFill>
                  <a:srgbClr val="000000"/>
                </a:solidFill>
                <a:highlight>
                  <a:srgbClr val="FFFFFF"/>
                </a:highlight>
              </a:rPr>
              <a:t>Human Capital Management consists of c</a:t>
            </a:r>
            <a:r>
              <a:rPr lang="en" sz="4000">
                <a:solidFill>
                  <a:srgbClr val="333333"/>
                </a:solidFill>
                <a:highlight>
                  <a:srgbClr val="FFFFFF"/>
                </a:highlight>
              </a:rPr>
              <a:t>ompensation, benefits and well-being, workplace health and safety, talent, and development</a:t>
            </a:r>
            <a:endParaRPr sz="4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218181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4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2"/>
          </p:nvPr>
        </p:nvSpPr>
        <p:spPr>
          <a:xfrm>
            <a:off x="4469400" y="1180475"/>
            <a:ext cx="4330200" cy="3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457200" lvl="0" indent="-29210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</a:rPr>
              <a:t>Diversity, Equity &amp; Inclusion consist of </a:t>
            </a: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</a:rPr>
              <a:t>board and workplace diversity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</a:rPr>
              <a:t>Serving and Strengthening Communities consist of </a:t>
            </a: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</a:rPr>
              <a:t>community impact and access to products and services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</a:rPr>
              <a:t>Ethical Business consists of g</a:t>
            </a: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</a:rPr>
              <a:t>overnment advocacy, privacy and cybersecurity, product quality and safety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29210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r>
              <a:rPr lang="en" sz="2500">
                <a:solidFill>
                  <a:srgbClr val="000000"/>
                </a:solidFill>
                <a:highlight>
                  <a:srgbClr val="FFFFFF"/>
                </a:highlight>
              </a:rPr>
              <a:t>Responsible Supply Chains consist of </a:t>
            </a:r>
            <a:r>
              <a:rPr lang="en" sz="2500">
                <a:solidFill>
                  <a:srgbClr val="333333"/>
                </a:solidFill>
                <a:highlight>
                  <a:srgbClr val="FFFFFF"/>
                </a:highlight>
              </a:rPr>
              <a:t>purchasing practices, human rights and animal welfare</a:t>
            </a:r>
            <a:endParaRPr sz="2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1465</Words>
  <Application>Microsoft Macintosh PowerPoint</Application>
  <PresentationFormat>On-screen Show (16:9)</PresentationFormat>
  <Paragraphs>136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Source Code Pro</vt:lpstr>
      <vt:lpstr>Arial</vt:lpstr>
      <vt:lpstr>Times New Roman</vt:lpstr>
      <vt:lpstr>Amatic SC</vt:lpstr>
      <vt:lpstr>Beach Day</vt:lpstr>
      <vt:lpstr>Dayton-Hudson Corporation</vt:lpstr>
      <vt:lpstr>History &amp; Background </vt:lpstr>
      <vt:lpstr>Networking Concepts used in Target </vt:lpstr>
      <vt:lpstr>Networking Concepts used in Target</vt:lpstr>
      <vt:lpstr>Networking Concepts used in Target</vt:lpstr>
      <vt:lpstr>Networking Concepts used in Target</vt:lpstr>
      <vt:lpstr>Networking Concepts used in Target</vt:lpstr>
      <vt:lpstr>Diagram of Target vs. Super Target</vt:lpstr>
      <vt:lpstr>Stakeholders </vt:lpstr>
      <vt:lpstr>Topologies </vt:lpstr>
      <vt:lpstr>Topologies </vt:lpstr>
      <vt:lpstr>Topologies </vt:lpstr>
      <vt:lpstr>IP Addresses Ranges for Target</vt:lpstr>
      <vt:lpstr>URL and Website DNS IP Address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Jasmine T Roberts</cp:lastModifiedBy>
  <cp:revision>1</cp:revision>
  <dcterms:modified xsi:type="dcterms:W3CDTF">2025-03-31T02:23:47Z</dcterms:modified>
</cp:coreProperties>
</file>