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7" r:id="rId1"/>
  </p:sldMasterIdLst>
  <p:notesMasterIdLst>
    <p:notesMasterId r:id="rId21"/>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3AE997-2CA3-0644-A421-0EE2E84288CB}" v="411" dt="2025-04-03T23:33:02.6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98"/>
    <p:restoredTop sz="71644"/>
  </p:normalViewPr>
  <p:slideViewPr>
    <p:cSldViewPr snapToGrid="0">
      <p:cViewPr varScale="1">
        <p:scale>
          <a:sx n="89" d="100"/>
          <a:sy n="89" d="100"/>
        </p:scale>
        <p:origin x="13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054C55-701A-F44F-8CBE-7CE6242348C3}" type="datetimeFigureOut">
              <a:rPr lang="en-US" smtClean="0"/>
              <a:t>4/3/25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E9833-96AA-404F-8980-892188836022}" type="slidenum">
              <a:rPr lang="en-US" smtClean="0"/>
              <a:t>‹#›</a:t>
            </a:fld>
            <a:endParaRPr lang="en-US" dirty="0"/>
          </a:p>
        </p:txBody>
      </p:sp>
    </p:spTree>
    <p:extLst>
      <p:ext uri="{BB962C8B-B14F-4D97-AF65-F5344CB8AC3E}">
        <p14:creationId xmlns:p14="http://schemas.microsoft.com/office/powerpoint/2010/main" val="1235640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loudflare.com/learning/ssl/what-is-https/#:~:text=Hypertext%20transfer%20protocol%20secure%20(HTTPS,HTTPS%20websites%20as%20not%20secur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6E9833-96AA-404F-8980-892188836022}" type="slidenum">
              <a:rPr lang="en-US" smtClean="0"/>
              <a:t>3</a:t>
            </a:fld>
            <a:endParaRPr lang="en-US" dirty="0"/>
          </a:p>
        </p:txBody>
      </p:sp>
    </p:spTree>
    <p:extLst>
      <p:ext uri="{BB962C8B-B14F-4D97-AF65-F5344CB8AC3E}">
        <p14:creationId xmlns:p14="http://schemas.microsoft.com/office/powerpoint/2010/main" val="3939972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6E9833-96AA-404F-8980-892188836022}" type="slidenum">
              <a:rPr lang="en-US" smtClean="0"/>
              <a:t>11</a:t>
            </a:fld>
            <a:endParaRPr lang="en-US" dirty="0"/>
          </a:p>
        </p:txBody>
      </p:sp>
    </p:spTree>
    <p:extLst>
      <p:ext uri="{BB962C8B-B14F-4D97-AF65-F5344CB8AC3E}">
        <p14:creationId xmlns:p14="http://schemas.microsoft.com/office/powerpoint/2010/main" val="4204170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https://www.technologygee.com/what-is-the-secure-shell-ssh-protocol/#google_vignette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https://www.cloudflare.com/learning/ssl/what-is-https/#:~:text=Hypertext%20transfer%20protocol%20secure%20(HTTPS,HTTPS%20websites%20as%20not%20secure</a:t>
            </a:r>
            <a:r>
              <a:rPr lang="en-US" sz="1200" dirty="0"/>
              <a:t>.</a:t>
            </a:r>
          </a:p>
          <a:p>
            <a:endParaRPr lang="en-US" dirty="0"/>
          </a:p>
          <a:p>
            <a:endParaRPr lang="en-US" dirty="0"/>
          </a:p>
        </p:txBody>
      </p:sp>
      <p:sp>
        <p:nvSpPr>
          <p:cNvPr id="4" name="Slide Number Placeholder 3"/>
          <p:cNvSpPr>
            <a:spLocks noGrp="1"/>
          </p:cNvSpPr>
          <p:nvPr>
            <p:ph type="sldNum" sz="quarter" idx="5"/>
          </p:nvPr>
        </p:nvSpPr>
        <p:spPr/>
        <p:txBody>
          <a:bodyPr/>
          <a:lstStyle/>
          <a:p>
            <a:fld id="{786E9833-96AA-404F-8980-892188836022}" type="slidenum">
              <a:rPr lang="en-US" smtClean="0"/>
              <a:t>12</a:t>
            </a:fld>
            <a:endParaRPr lang="en-US" dirty="0"/>
          </a:p>
        </p:txBody>
      </p:sp>
    </p:spTree>
    <p:extLst>
      <p:ext uri="{BB962C8B-B14F-4D97-AF65-F5344CB8AC3E}">
        <p14:creationId xmlns:p14="http://schemas.microsoft.com/office/powerpoint/2010/main" val="3954082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https://brandefense.io/blog/drps/strategies-for-securing-internet-of-things-iot-devices/#:~:text=Implement%20Strong%20Authentication%20and%20Access,can%20interact%20with%20the%20devices.</a:t>
            </a:r>
          </a:p>
          <a:p>
            <a:r>
              <a:rPr lang="en-US" dirty="0"/>
              <a:t>https://www.liquidweb.com/blog/enterprise-network-security/</a:t>
            </a:r>
          </a:p>
        </p:txBody>
      </p:sp>
      <p:sp>
        <p:nvSpPr>
          <p:cNvPr id="4" name="Slide Number Placeholder 3"/>
          <p:cNvSpPr>
            <a:spLocks noGrp="1"/>
          </p:cNvSpPr>
          <p:nvPr>
            <p:ph type="sldNum" sz="quarter" idx="5"/>
          </p:nvPr>
        </p:nvSpPr>
        <p:spPr/>
        <p:txBody>
          <a:bodyPr/>
          <a:lstStyle/>
          <a:p>
            <a:fld id="{786E9833-96AA-404F-8980-892188836022}" type="slidenum">
              <a:rPr lang="en-US" smtClean="0"/>
              <a:t>14</a:t>
            </a:fld>
            <a:endParaRPr lang="en-US" dirty="0"/>
          </a:p>
        </p:txBody>
      </p:sp>
    </p:spTree>
    <p:extLst>
      <p:ext uri="{BB962C8B-B14F-4D97-AF65-F5344CB8AC3E}">
        <p14:creationId xmlns:p14="http://schemas.microsoft.com/office/powerpoint/2010/main" val="1486362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https://www.azion.com/en/learning/websec/how-firewalls-enhance-network-security/</a:t>
            </a:r>
          </a:p>
          <a:p>
            <a:r>
              <a:rPr lang="en-US" dirty="0"/>
              <a:t>https://www.tatacommunications.com/knowledge-base/network-security-intrusion-detection-prevention/</a:t>
            </a:r>
          </a:p>
        </p:txBody>
      </p:sp>
      <p:sp>
        <p:nvSpPr>
          <p:cNvPr id="4" name="Slide Number Placeholder 3"/>
          <p:cNvSpPr>
            <a:spLocks noGrp="1"/>
          </p:cNvSpPr>
          <p:nvPr>
            <p:ph type="sldNum" sz="quarter" idx="5"/>
          </p:nvPr>
        </p:nvSpPr>
        <p:spPr/>
        <p:txBody>
          <a:bodyPr/>
          <a:lstStyle/>
          <a:p>
            <a:fld id="{786E9833-96AA-404F-8980-892188836022}" type="slidenum">
              <a:rPr lang="en-US" smtClean="0"/>
              <a:t>15</a:t>
            </a:fld>
            <a:endParaRPr lang="en-US" dirty="0"/>
          </a:p>
        </p:txBody>
      </p:sp>
    </p:spTree>
    <p:extLst>
      <p:ext uri="{BB962C8B-B14F-4D97-AF65-F5344CB8AC3E}">
        <p14:creationId xmlns:p14="http://schemas.microsoft.com/office/powerpoint/2010/main" val="3267271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https://www.ssl.com/guide/ssl-best-practices/</a:t>
            </a:r>
          </a:p>
          <a:p>
            <a:r>
              <a:rPr lang="en-US" dirty="0"/>
              <a:t>https://docs.redhat.com/en/documentation/red_hat_streams_for_apache_kafka/2.5/html/developing_kafka_client_applications/assembly-kafka-secure-config-str</a:t>
            </a:r>
          </a:p>
          <a:p>
            <a:r>
              <a:rPr lang="en-US" dirty="0"/>
              <a:t>https://medium.com/@ravipatel.it/step-by-step-guide-creating-installing-and-configuring-ssl-certificate-on-apache-server-vm-7587193dbef6</a:t>
            </a:r>
          </a:p>
          <a:p>
            <a:endParaRPr lang="en-US" dirty="0"/>
          </a:p>
          <a:p>
            <a:endParaRPr lang="en-US" dirty="0"/>
          </a:p>
        </p:txBody>
      </p:sp>
      <p:sp>
        <p:nvSpPr>
          <p:cNvPr id="4" name="Slide Number Placeholder 3"/>
          <p:cNvSpPr>
            <a:spLocks noGrp="1"/>
          </p:cNvSpPr>
          <p:nvPr>
            <p:ph type="sldNum" sz="quarter" idx="5"/>
          </p:nvPr>
        </p:nvSpPr>
        <p:spPr/>
        <p:txBody>
          <a:bodyPr/>
          <a:lstStyle/>
          <a:p>
            <a:fld id="{786E9833-96AA-404F-8980-892188836022}" type="slidenum">
              <a:rPr lang="en-US" smtClean="0"/>
              <a:t>16</a:t>
            </a:fld>
            <a:endParaRPr lang="en-US" dirty="0"/>
          </a:p>
        </p:txBody>
      </p:sp>
    </p:spTree>
    <p:extLst>
      <p:ext uri="{BB962C8B-B14F-4D97-AF65-F5344CB8AC3E}">
        <p14:creationId xmlns:p14="http://schemas.microsoft.com/office/powerpoint/2010/main" val="501259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https://www.pymnts.com/blockchain/2025/blockchains-new-identity-paradigm-helps-reimagine-enterprise-cyber-protection/#:~:text=Blockchain%2Dbased%20identity%20credentials%20can%20ensure%20that%20only,reliance%20on%20vulnerable%20passwords%20and%20centralized%20databases.</a:t>
            </a:r>
          </a:p>
          <a:p>
            <a:endParaRPr lang="en-US" dirty="0"/>
          </a:p>
        </p:txBody>
      </p:sp>
      <p:sp>
        <p:nvSpPr>
          <p:cNvPr id="4" name="Slide Number Placeholder 3"/>
          <p:cNvSpPr>
            <a:spLocks noGrp="1"/>
          </p:cNvSpPr>
          <p:nvPr>
            <p:ph type="sldNum" sz="quarter" idx="5"/>
          </p:nvPr>
        </p:nvSpPr>
        <p:spPr/>
        <p:txBody>
          <a:bodyPr/>
          <a:lstStyle/>
          <a:p>
            <a:fld id="{786E9833-96AA-404F-8980-892188836022}" type="slidenum">
              <a:rPr lang="en-US" smtClean="0"/>
              <a:t>17</a:t>
            </a:fld>
            <a:endParaRPr lang="en-US" dirty="0"/>
          </a:p>
        </p:txBody>
      </p:sp>
    </p:spTree>
    <p:extLst>
      <p:ext uri="{BB962C8B-B14F-4D97-AF65-F5344CB8AC3E}">
        <p14:creationId xmlns:p14="http://schemas.microsoft.com/office/powerpoint/2010/main" val="768146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C128FA71-3A18-48C0-980F-4B68F7F63042}" type="datetime1">
              <a:rPr lang="en-US" smtClean="0"/>
              <a:t>4/3/25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0400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4EDB3-C0E8-45F8-9E1D-1B6C8D1880C0}" type="datetime1">
              <a:rPr lang="en-US" smtClean="0"/>
              <a:t>4/3/25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225648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0EC4B-54ED-4041-B552-9BA760FA3DBA}" type="datetime1">
              <a:rPr lang="en-US" smtClean="0"/>
              <a:t>4/3/25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4218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1210E-201E-4473-82AC-2466F5386C38}" type="datetime1">
              <a:rPr lang="en-US" smtClean="0"/>
              <a:t>4/3/25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27751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EA198-6CAB-4B8F-B93F-1F9C8C4B6CE7}" type="datetime1">
              <a:rPr lang="en-US" smtClean="0"/>
              <a:t>4/3/25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534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06041F-4525-44D5-AA4F-332294BF1F56}" type="datetime1">
              <a:rPr lang="en-US" smtClean="0"/>
              <a:t>4/3/25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271334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4/3/25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9745397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B226B-77A6-410C-9796-083F278E0125}" type="datetime1">
              <a:rPr lang="en-US" smtClean="0"/>
              <a:t>4/3/25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787071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3A578B-D289-4C40-8593-3D356C49DA58}" type="datetime1">
              <a:rPr lang="en-US" smtClean="0"/>
              <a:t>4/3/25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431346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3DFAE3-14DB-48A7-A80F-80DDB072CE3D}" type="datetime1">
              <a:rPr lang="en-US" smtClean="0"/>
              <a:t>4/3/25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559594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C5EAEF-6478-4102-8F5D-A5FE9FC97ACB}" type="datetime1">
              <a:rPr lang="en-US" smtClean="0"/>
              <a:t>4/3/25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9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7F45AC6-C491-4585-A584-9CE2AF7D5500}" type="datetime1">
              <a:rPr lang="en-US" smtClean="0"/>
              <a:t>4/3/25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C057153-B650-4DEB-B370-79DDCFDCE934}" type="slidenum">
              <a:rPr lang="en-US" smtClean="0"/>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1230306"/>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s://svgsilh.com/image/147916.html" TargetMode="External"/><Relationship Id="rId4" Type="http://schemas.openxmlformats.org/officeDocument/2006/relationships/image" Target="../media/image19.sv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Colorful network cables">
            <a:extLst>
              <a:ext uri="{FF2B5EF4-FFF2-40B4-BE49-F238E27FC236}">
                <a16:creationId xmlns:a16="http://schemas.microsoft.com/office/drawing/2014/main" id="{D6C04391-B268-C116-691D-74C594C38047}"/>
              </a:ext>
            </a:extLst>
          </p:cNvPr>
          <p:cNvPicPr>
            <a:picLocks noChangeAspect="1"/>
          </p:cNvPicPr>
          <p:nvPr/>
        </p:nvPicPr>
        <p:blipFill>
          <a:blip r:embed="rId2"/>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BE4DB111-1ED7-6694-FD26-10BF96FFF852}"/>
              </a:ext>
            </a:extLst>
          </p:cNvPr>
          <p:cNvSpPr>
            <a:spLocks noGrp="1"/>
          </p:cNvSpPr>
          <p:nvPr>
            <p:ph type="ctrTitle"/>
          </p:nvPr>
        </p:nvSpPr>
        <p:spPr>
          <a:xfrm>
            <a:off x="7473218" y="898373"/>
            <a:ext cx="4587717" cy="3474720"/>
          </a:xfrm>
        </p:spPr>
        <p:txBody>
          <a:bodyPr anchor="b">
            <a:normAutofit/>
          </a:bodyPr>
          <a:lstStyle/>
          <a:p>
            <a:pPr algn="l"/>
            <a:r>
              <a:rPr lang="en-US" sz="5800" dirty="0"/>
              <a:t>How To Guide: Connection Security </a:t>
            </a:r>
          </a:p>
        </p:txBody>
      </p:sp>
      <p:sp>
        <p:nvSpPr>
          <p:cNvPr id="3" name="Subtitle 2">
            <a:extLst>
              <a:ext uri="{FF2B5EF4-FFF2-40B4-BE49-F238E27FC236}">
                <a16:creationId xmlns:a16="http://schemas.microsoft.com/office/drawing/2014/main" id="{E1FF57B4-BAAB-BBC2-82ED-91EDD7E7E9C4}"/>
              </a:ext>
            </a:extLst>
          </p:cNvPr>
          <p:cNvSpPr>
            <a:spLocks noGrp="1"/>
          </p:cNvSpPr>
          <p:nvPr>
            <p:ph type="subTitle" idx="1"/>
          </p:nvPr>
        </p:nvSpPr>
        <p:spPr>
          <a:xfrm>
            <a:off x="7482646" y="4495013"/>
            <a:ext cx="4709334" cy="1386840"/>
          </a:xfrm>
        </p:spPr>
        <p:txBody>
          <a:bodyPr anchor="t">
            <a:noAutofit/>
          </a:bodyPr>
          <a:lstStyle/>
          <a:p>
            <a:pPr lvl="1" algn="l">
              <a:lnSpc>
                <a:spcPct val="110000"/>
              </a:lnSpc>
            </a:pPr>
            <a:r>
              <a:rPr lang="en-US" sz="2600" dirty="0"/>
              <a:t>Jasmine Roberts</a:t>
            </a:r>
          </a:p>
          <a:p>
            <a:pPr lvl="1" algn="l">
              <a:lnSpc>
                <a:spcPct val="110000"/>
              </a:lnSpc>
            </a:pPr>
            <a:r>
              <a:rPr lang="en-US" sz="2600" dirty="0"/>
              <a:t>CTEC-450-102 Case Studies in Computer Security</a:t>
            </a:r>
          </a:p>
          <a:p>
            <a:pPr lvl="1" algn="l">
              <a:lnSpc>
                <a:spcPct val="110000"/>
              </a:lnSpc>
            </a:pPr>
            <a:r>
              <a:rPr lang="en-US" sz="2600" dirty="0"/>
              <a:t>Dr.Jackson</a:t>
            </a:r>
          </a:p>
        </p:txBody>
      </p:sp>
    </p:spTree>
    <p:extLst>
      <p:ext uri="{BB962C8B-B14F-4D97-AF65-F5344CB8AC3E}">
        <p14:creationId xmlns:p14="http://schemas.microsoft.com/office/powerpoint/2010/main" val="239734424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400"/>
                                        <p:tgtEl>
                                          <p:spTgt spid="3">
                                            <p:txEl>
                                              <p:pRg st="1" end="1"/>
                                            </p:txEl>
                                          </p:spTgt>
                                        </p:tgtEl>
                                      </p:cBhvr>
                                    </p:animEffect>
                                  </p:childTnLst>
                                </p:cTn>
                              </p:par>
                              <p:par>
                                <p:cTn id="14" presetID="10" presetClass="entr" presetSubtype="0" fill="hold" grpId="0" nodeType="withEffect">
                                  <p:stCondLst>
                                    <p:cond delay="2000"/>
                                  </p:stCondLst>
                                  <p:iterate type="lt">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FF3B6-85DD-B8F9-6C56-34430D0665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94A063-6AC3-2AB5-4CF9-D128771506A0}"/>
              </a:ext>
            </a:extLst>
          </p:cNvPr>
          <p:cNvSpPr>
            <a:spLocks noGrp="1"/>
          </p:cNvSpPr>
          <p:nvPr>
            <p:ph type="title"/>
          </p:nvPr>
        </p:nvSpPr>
        <p:spPr>
          <a:xfrm>
            <a:off x="2809809" y="353681"/>
            <a:ext cx="6572382" cy="974310"/>
          </a:xfrm>
        </p:spPr>
        <p:txBody>
          <a:bodyPr vert="horz" lIns="91440" tIns="45720" rIns="91440" bIns="45720" rtlCol="0" anchor="b">
            <a:normAutofit/>
          </a:bodyPr>
          <a:lstStyle/>
          <a:p>
            <a:pPr algn="ctr"/>
            <a:r>
              <a:rPr lang="en-US" sz="3200" dirty="0"/>
              <a:t>Secure Network Protocols</a:t>
            </a:r>
            <a:br>
              <a:rPr lang="en-US" sz="3200" dirty="0"/>
            </a:br>
            <a:r>
              <a:rPr lang="en-US" sz="3200" dirty="0"/>
              <a:t>Slides 11-12</a:t>
            </a:r>
            <a:endParaRPr lang="en-US" sz="3100" dirty="0"/>
          </a:p>
        </p:txBody>
      </p:sp>
      <p:pic>
        <p:nvPicPr>
          <p:cNvPr id="6" name="Graphic 5" descr="User">
            <a:extLst>
              <a:ext uri="{FF2B5EF4-FFF2-40B4-BE49-F238E27FC236}">
                <a16:creationId xmlns:a16="http://schemas.microsoft.com/office/drawing/2014/main" id="{41526E28-018B-8BAA-D9BD-1CAE536A9F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30769" y="1429352"/>
            <a:ext cx="4330461" cy="4330461"/>
          </a:xfrm>
          <a:prstGeom prst="rect">
            <a:avLst/>
          </a:prstGeom>
        </p:spPr>
      </p:pic>
    </p:spTree>
    <p:extLst>
      <p:ext uri="{BB962C8B-B14F-4D97-AF65-F5344CB8AC3E}">
        <p14:creationId xmlns:p14="http://schemas.microsoft.com/office/powerpoint/2010/main" val="183744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0F0C-6878-41FD-9F2D-87470A0A6A46}"/>
              </a:ext>
            </a:extLst>
          </p:cNvPr>
          <p:cNvSpPr>
            <a:spLocks noGrp="1"/>
          </p:cNvSpPr>
          <p:nvPr>
            <p:ph type="title"/>
          </p:nvPr>
        </p:nvSpPr>
        <p:spPr>
          <a:xfrm>
            <a:off x="976746" y="342901"/>
            <a:ext cx="6005945" cy="852054"/>
          </a:xfrm>
        </p:spPr>
        <p:txBody>
          <a:bodyPr>
            <a:normAutofit fontScale="90000"/>
          </a:bodyPr>
          <a:lstStyle/>
          <a:p>
            <a:r>
              <a:rPr lang="en-US" dirty="0"/>
              <a:t>Common Network Protcols: Secure Communication</a:t>
            </a:r>
          </a:p>
        </p:txBody>
      </p:sp>
      <p:sp>
        <p:nvSpPr>
          <p:cNvPr id="3" name="Content Placeholder 2">
            <a:extLst>
              <a:ext uri="{FF2B5EF4-FFF2-40B4-BE49-F238E27FC236}">
                <a16:creationId xmlns:a16="http://schemas.microsoft.com/office/drawing/2014/main" id="{3E62D2F9-46D2-ADBA-E173-213EE649589A}"/>
              </a:ext>
            </a:extLst>
          </p:cNvPr>
          <p:cNvSpPr>
            <a:spLocks noGrp="1"/>
          </p:cNvSpPr>
          <p:nvPr>
            <p:ph sz="half" idx="1"/>
          </p:nvPr>
        </p:nvSpPr>
        <p:spPr>
          <a:xfrm>
            <a:off x="123582" y="1561961"/>
            <a:ext cx="6358266" cy="4527111"/>
          </a:xfrm>
        </p:spPr>
        <p:txBody>
          <a:bodyPr>
            <a:normAutofit fontScale="25000" lnSpcReduction="20000"/>
          </a:bodyPr>
          <a:lstStyle/>
          <a:p>
            <a:pPr marL="0" indent="0">
              <a:buNone/>
            </a:pPr>
            <a:r>
              <a:rPr lang="en-US" sz="7200" b="1" u="sng" dirty="0">
                <a:solidFill>
                  <a:schemeClr val="accent1"/>
                </a:solidFill>
              </a:rPr>
              <a:t>Secure Shell (SSH)</a:t>
            </a:r>
          </a:p>
          <a:p>
            <a:pPr>
              <a:buFont typeface="Wingdings" pitchFamily="2" charset="2"/>
              <a:buChar char="Ø"/>
            </a:pPr>
            <a:r>
              <a:rPr lang="en-US" sz="7200" dirty="0"/>
              <a:t>Cryptographic network protocol</a:t>
            </a:r>
          </a:p>
          <a:p>
            <a:pPr>
              <a:buFont typeface="Wingdings" pitchFamily="2" charset="2"/>
              <a:buChar char="Ø"/>
            </a:pPr>
            <a:r>
              <a:rPr lang="en-US" sz="7200" dirty="0"/>
              <a:t>Used to secure access and manage network devices remotely</a:t>
            </a:r>
          </a:p>
          <a:p>
            <a:pPr>
              <a:buFont typeface="Wingdings" pitchFamily="2" charset="2"/>
              <a:buChar char="Ø"/>
            </a:pPr>
            <a:r>
              <a:rPr lang="en-US" sz="7200" dirty="0"/>
              <a:t>Provides secure encrypted communications between the client and the server</a:t>
            </a:r>
          </a:p>
          <a:p>
            <a:pPr>
              <a:buFont typeface="Wingdings" pitchFamily="2" charset="2"/>
              <a:buChar char="Ø"/>
            </a:pPr>
            <a:r>
              <a:rPr lang="en-US" sz="7200" dirty="0"/>
              <a:t>Uses public key to authenticate</a:t>
            </a:r>
          </a:p>
          <a:p>
            <a:pPr marL="0" indent="0">
              <a:buNone/>
            </a:pPr>
            <a:r>
              <a:rPr lang="en-US" sz="7200" b="1" u="sng" dirty="0">
                <a:solidFill>
                  <a:schemeClr val="accent1"/>
                </a:solidFill>
              </a:rPr>
              <a:t>Strenghts:</a:t>
            </a:r>
          </a:p>
          <a:p>
            <a:pPr>
              <a:buFont typeface="Wingdings" pitchFamily="2" charset="2"/>
              <a:buChar char="ü"/>
            </a:pPr>
            <a:r>
              <a:rPr lang="en-US" sz="7200" dirty="0"/>
              <a:t>High Security: end-to-end encryption to protect data communciations</a:t>
            </a:r>
          </a:p>
          <a:p>
            <a:pPr>
              <a:buFont typeface="Wingdings" pitchFamily="2" charset="2"/>
              <a:buChar char="ü"/>
            </a:pPr>
            <a:r>
              <a:rPr lang="en-US" sz="7200" dirty="0"/>
              <a:t>Secure Authenctication: to identify and verify users that are  connecting </a:t>
            </a:r>
          </a:p>
          <a:p>
            <a:pPr>
              <a:buFont typeface="Wingdings" pitchFamily="2" charset="2"/>
              <a:buChar char="ü"/>
            </a:pPr>
            <a:r>
              <a:rPr lang="en-US" sz="7200" dirty="0"/>
              <a:t>Flexibility: can be used for vaiorus purposes</a:t>
            </a:r>
          </a:p>
          <a:p>
            <a:pPr marL="0" indent="0">
              <a:buNone/>
            </a:pPr>
            <a:r>
              <a:rPr lang="en-US" sz="7200" b="1" u="sng" dirty="0">
                <a:solidFill>
                  <a:schemeClr val="accent1"/>
                </a:solidFill>
              </a:rPr>
              <a:t>Weaknesses:</a:t>
            </a:r>
          </a:p>
          <a:p>
            <a:pPr>
              <a:buFont typeface="Wingdings" pitchFamily="2" charset="2"/>
              <a:buChar char="ü"/>
            </a:pPr>
            <a:r>
              <a:rPr lang="en-US" sz="7200" dirty="0"/>
              <a:t> Vulnerability to Brute Force Attacks: attackers can attempt multiple password combinations to gain unauthoirized access</a:t>
            </a:r>
          </a:p>
          <a:p>
            <a:pPr>
              <a:buFont typeface="Wingdings" pitchFamily="2" charset="2"/>
              <a:buChar char="ü"/>
            </a:pPr>
            <a:r>
              <a:rPr lang="en-US" sz="7200" dirty="0"/>
              <a:t>Requires a Stable Internet Connection: if the internet is unstable it can results into difficulties within the communications of SSH</a:t>
            </a:r>
          </a:p>
          <a:p>
            <a:pPr>
              <a:buFontTx/>
              <a:buChar char="-"/>
            </a:pPr>
            <a:endParaRPr lang="en-US" dirty="0"/>
          </a:p>
        </p:txBody>
      </p:sp>
      <p:sp>
        <p:nvSpPr>
          <p:cNvPr id="4" name="Content Placeholder 3">
            <a:extLst>
              <a:ext uri="{FF2B5EF4-FFF2-40B4-BE49-F238E27FC236}">
                <a16:creationId xmlns:a16="http://schemas.microsoft.com/office/drawing/2014/main" id="{1F7EB3D0-1A1C-8C72-5A95-CC59218BCD4A}"/>
              </a:ext>
            </a:extLst>
          </p:cNvPr>
          <p:cNvSpPr>
            <a:spLocks noGrp="1"/>
          </p:cNvSpPr>
          <p:nvPr>
            <p:ph sz="half" idx="2"/>
          </p:nvPr>
        </p:nvSpPr>
        <p:spPr>
          <a:xfrm>
            <a:off x="6670964" y="207817"/>
            <a:ext cx="5397454" cy="5047488"/>
          </a:xfrm>
        </p:spPr>
        <p:txBody>
          <a:bodyPr>
            <a:noAutofit/>
          </a:bodyPr>
          <a:lstStyle/>
          <a:p>
            <a:r>
              <a:rPr lang="en-US" sz="1800" b="1" u="sng" dirty="0">
                <a:solidFill>
                  <a:schemeClr val="accent1"/>
                </a:solidFill>
              </a:rPr>
              <a:t>Hypertext Transfer Protocol over SSL/TLS (HTTPS)</a:t>
            </a:r>
          </a:p>
          <a:p>
            <a:pPr>
              <a:buFont typeface="Wingdings" pitchFamily="2" charset="2"/>
              <a:buChar char="Ø"/>
            </a:pPr>
            <a:r>
              <a:rPr lang="en-US" sz="1800" dirty="0"/>
              <a:t>The foundation of data communication on the World Wide Web</a:t>
            </a:r>
          </a:p>
          <a:p>
            <a:pPr>
              <a:buFont typeface="Wingdings" pitchFamily="2" charset="2"/>
              <a:buChar char="Ø"/>
            </a:pPr>
            <a:r>
              <a:rPr lang="en-US" sz="1800" dirty="0"/>
              <a:t>Adds encryption and data integrity through SSL/TLS</a:t>
            </a:r>
          </a:p>
          <a:p>
            <a:pPr>
              <a:buFont typeface="Wingdings" pitchFamily="2" charset="2"/>
              <a:buChar char="Ø"/>
            </a:pPr>
            <a:r>
              <a:rPr lang="en-US" sz="1800" dirty="0"/>
              <a:t>Uses asymmetric and symmetric encryption</a:t>
            </a:r>
          </a:p>
          <a:p>
            <a:pPr>
              <a:buFont typeface="Wingdings" pitchFamily="2" charset="2"/>
              <a:buChar char="Ø"/>
            </a:pPr>
            <a:r>
              <a:rPr lang="en-US" sz="1800" dirty="0"/>
              <a:t>Is mainly used for secure web browsing, online transcations, communcations, and protecting sensitive information</a:t>
            </a:r>
          </a:p>
          <a:p>
            <a:pPr marL="0" indent="0">
              <a:buNone/>
            </a:pPr>
            <a:r>
              <a:rPr lang="en-US" sz="1800" b="1" u="sng" dirty="0">
                <a:solidFill>
                  <a:schemeClr val="accent1"/>
                </a:solidFill>
              </a:rPr>
              <a:t>Strenghts:</a:t>
            </a:r>
          </a:p>
          <a:p>
            <a:pPr>
              <a:buFont typeface="Wingdings" pitchFamily="2" charset="2"/>
              <a:buChar char="ü"/>
            </a:pPr>
            <a:r>
              <a:rPr lang="en-US" sz="1800" dirty="0">
                <a:solidFill>
                  <a:schemeClr val="accent1"/>
                </a:solidFill>
              </a:rPr>
              <a:t> </a:t>
            </a:r>
            <a:r>
              <a:rPr lang="en-US" sz="1800" dirty="0"/>
              <a:t>Lower CPU and memory usage due to less connections</a:t>
            </a:r>
          </a:p>
          <a:p>
            <a:pPr>
              <a:buFont typeface="Wingdings" pitchFamily="2" charset="2"/>
              <a:buChar char="ü"/>
            </a:pPr>
            <a:r>
              <a:rPr lang="en-US" sz="1800" dirty="0"/>
              <a:t>Reduces network congestion</a:t>
            </a:r>
          </a:p>
          <a:p>
            <a:pPr>
              <a:buFont typeface="Wingdings" pitchFamily="2" charset="2"/>
              <a:buChar char="ü"/>
            </a:pPr>
            <a:r>
              <a:rPr lang="en-US" sz="1800" dirty="0"/>
              <a:t>Reports errors with closing the TCP connection</a:t>
            </a:r>
          </a:p>
          <a:p>
            <a:pPr marL="0" indent="0">
              <a:buNone/>
            </a:pPr>
            <a:r>
              <a:rPr lang="en-US" sz="1800" b="1" u="sng" dirty="0">
                <a:solidFill>
                  <a:schemeClr val="accent1"/>
                </a:solidFill>
              </a:rPr>
              <a:t>Weaknesses:</a:t>
            </a:r>
          </a:p>
          <a:p>
            <a:pPr>
              <a:buFont typeface="Wingdings" pitchFamily="2" charset="2"/>
              <a:buChar char="ü"/>
            </a:pPr>
            <a:r>
              <a:rPr lang="en-US" sz="1800" dirty="0"/>
              <a:t>Uses a lot of server resources: power and memory encryption</a:t>
            </a:r>
          </a:p>
          <a:p>
            <a:pPr>
              <a:buFont typeface="Wingdings" pitchFamily="2" charset="2"/>
              <a:buChar char="ü"/>
            </a:pPr>
            <a:r>
              <a:rPr lang="en-US" sz="1800" dirty="0"/>
              <a:t>Latencies: can cause delays on its set up</a:t>
            </a:r>
          </a:p>
          <a:p>
            <a:pPr marL="0" indent="0">
              <a:buNone/>
            </a:pPr>
            <a:endParaRPr lang="en-US" sz="1800" b="1" u="sng" dirty="0">
              <a:solidFill>
                <a:schemeClr val="accent1"/>
              </a:solidFill>
            </a:endParaRPr>
          </a:p>
        </p:txBody>
      </p:sp>
      <p:pic>
        <p:nvPicPr>
          <p:cNvPr id="5" name="Picture 4">
            <a:extLst>
              <a:ext uri="{FF2B5EF4-FFF2-40B4-BE49-F238E27FC236}">
                <a16:creationId xmlns:a16="http://schemas.microsoft.com/office/drawing/2014/main" id="{140C0E1B-06F5-3D7C-D910-9B7E9B223626}"/>
              </a:ext>
            </a:extLst>
          </p:cNvPr>
          <p:cNvPicPr>
            <a:picLocks noChangeAspect="1"/>
          </p:cNvPicPr>
          <p:nvPr/>
        </p:nvPicPr>
        <p:blipFill>
          <a:blip r:embed="rId3"/>
          <a:stretch>
            <a:fillRect/>
          </a:stretch>
        </p:blipFill>
        <p:spPr>
          <a:xfrm>
            <a:off x="4117225" y="1194955"/>
            <a:ext cx="2336915" cy="1103941"/>
          </a:xfrm>
          <a:prstGeom prst="rect">
            <a:avLst/>
          </a:prstGeom>
        </p:spPr>
      </p:pic>
    </p:spTree>
    <p:extLst>
      <p:ext uri="{BB962C8B-B14F-4D97-AF65-F5344CB8AC3E}">
        <p14:creationId xmlns:p14="http://schemas.microsoft.com/office/powerpoint/2010/main" val="3195083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66024-EB53-7302-39BB-FB180E67DC41}"/>
              </a:ext>
            </a:extLst>
          </p:cNvPr>
          <p:cNvSpPr>
            <a:spLocks noGrp="1"/>
          </p:cNvSpPr>
          <p:nvPr>
            <p:ph type="title"/>
          </p:nvPr>
        </p:nvSpPr>
        <p:spPr>
          <a:xfrm>
            <a:off x="1024128" y="585216"/>
            <a:ext cx="3133581" cy="1499616"/>
          </a:xfrm>
        </p:spPr>
        <p:txBody>
          <a:bodyPr>
            <a:normAutofit/>
          </a:bodyPr>
          <a:lstStyle/>
          <a:p>
            <a:r>
              <a:rPr lang="en-US" sz="4000" dirty="0"/>
              <a:t>Scenarios: HTTPS and SSH</a:t>
            </a:r>
          </a:p>
        </p:txBody>
      </p:sp>
      <p:sp>
        <p:nvSpPr>
          <p:cNvPr id="3" name="Content Placeholder 2">
            <a:extLst>
              <a:ext uri="{FF2B5EF4-FFF2-40B4-BE49-F238E27FC236}">
                <a16:creationId xmlns:a16="http://schemas.microsoft.com/office/drawing/2014/main" id="{5F7AC69F-6DBF-D488-4E7F-0870E07E522D}"/>
              </a:ext>
            </a:extLst>
          </p:cNvPr>
          <p:cNvSpPr>
            <a:spLocks noGrp="1"/>
          </p:cNvSpPr>
          <p:nvPr>
            <p:ph idx="1"/>
          </p:nvPr>
        </p:nvSpPr>
        <p:spPr>
          <a:xfrm>
            <a:off x="152398" y="1719585"/>
            <a:ext cx="5791201" cy="3418827"/>
          </a:xfrm>
        </p:spPr>
        <p:txBody>
          <a:bodyPr>
            <a:noAutofit/>
          </a:bodyPr>
          <a:lstStyle/>
          <a:p>
            <a:pPr marL="0" indent="0">
              <a:buNone/>
            </a:pPr>
            <a:r>
              <a:rPr lang="en-US" sz="2000" b="1" i="1" u="sng" dirty="0">
                <a:solidFill>
                  <a:schemeClr val="accent1"/>
                </a:solidFill>
              </a:rPr>
              <a:t>Secenario 1 </a:t>
            </a:r>
          </a:p>
          <a:p>
            <a:pPr marL="0" indent="0">
              <a:buNone/>
            </a:pPr>
            <a:r>
              <a:rPr lang="en-US" sz="2000" u="sng" dirty="0">
                <a:solidFill>
                  <a:schemeClr val="accent1"/>
                </a:solidFill>
              </a:rPr>
              <a:t>HTTPS</a:t>
            </a:r>
          </a:p>
          <a:p>
            <a:pPr marL="0" indent="0">
              <a:buNone/>
            </a:pPr>
            <a:r>
              <a:rPr lang="en-US" sz="2000" dirty="0"/>
              <a:t>For example, when an online bank website requires users to login and perform finicacial trasnscations, HTTPS encrypts the data transmitted preventing unauthoized access and making security the security of sensitive information. Any website that reuires login credential, should use HTTPS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a:effectLst/>
                <a:ea typeface="Aptos" panose="020B0004020202020204" pitchFamily="34" charset="0"/>
                <a:cs typeface="Times New Roman" panose="02020603050405020304" pitchFamily="18" charset="0"/>
              </a:rPr>
              <a:t>(What is HTTPS?, n.d.)</a:t>
            </a:r>
            <a:endParaRPr lang="en-US" sz="2000" dirty="0"/>
          </a:p>
          <a:p>
            <a:pPr marL="0" indent="0">
              <a:buNone/>
            </a:pPr>
            <a:r>
              <a:rPr lang="en-US" sz="2000" b="1" i="1" u="sng" dirty="0">
                <a:solidFill>
                  <a:schemeClr val="accent1"/>
                </a:solidFill>
              </a:rPr>
              <a:t>Scenario 2 </a:t>
            </a:r>
          </a:p>
          <a:p>
            <a:pPr marL="0" indent="0">
              <a:buNone/>
            </a:pPr>
            <a:r>
              <a:rPr lang="en-US" sz="2000" u="sng" dirty="0">
                <a:solidFill>
                  <a:schemeClr val="accent1"/>
                </a:solidFill>
              </a:rPr>
              <a:t>SSH</a:t>
            </a:r>
          </a:p>
          <a:p>
            <a:pPr marL="0" indent="0">
              <a:buNone/>
            </a:pPr>
            <a:r>
              <a:rPr lang="en-US" sz="2000" dirty="0"/>
              <a:t>For example, when a system administrator needs to remotely manage a server located in a private network, SSH provides secure access and data transfer. </a:t>
            </a:r>
          </a:p>
        </p:txBody>
      </p:sp>
      <p:pic>
        <p:nvPicPr>
          <p:cNvPr id="4" name="Picture 3" descr="A group of people in a room with a white board with sticky notes&#10;&#10;AI-generated content may be incorrect.">
            <a:extLst>
              <a:ext uri="{FF2B5EF4-FFF2-40B4-BE49-F238E27FC236}">
                <a16:creationId xmlns:a16="http://schemas.microsoft.com/office/drawing/2014/main" id="{8F466F3F-9589-284C-60B0-F66646ED67FA}"/>
              </a:ext>
            </a:extLst>
          </p:cNvPr>
          <p:cNvPicPr>
            <a:picLocks noChangeAspect="1"/>
          </p:cNvPicPr>
          <p:nvPr/>
        </p:nvPicPr>
        <p:blipFill>
          <a:blip r:embed="rId3"/>
          <a:stretch>
            <a:fillRect/>
          </a:stretch>
        </p:blipFill>
        <p:spPr>
          <a:xfrm>
            <a:off x="6095999" y="1485681"/>
            <a:ext cx="5455919" cy="3886637"/>
          </a:xfrm>
          <a:prstGeom prst="rect">
            <a:avLst/>
          </a:prstGeom>
        </p:spPr>
      </p:pic>
    </p:spTree>
    <p:extLst>
      <p:ext uri="{BB962C8B-B14F-4D97-AF65-F5344CB8AC3E}">
        <p14:creationId xmlns:p14="http://schemas.microsoft.com/office/powerpoint/2010/main" val="326097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6479B-35C5-8F79-6321-C44D542B94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F874FB-9B19-EFA7-B5F1-DD1433C42655}"/>
              </a:ext>
            </a:extLst>
          </p:cNvPr>
          <p:cNvSpPr>
            <a:spLocks noGrp="1"/>
          </p:cNvSpPr>
          <p:nvPr>
            <p:ph type="title"/>
          </p:nvPr>
        </p:nvSpPr>
        <p:spPr>
          <a:xfrm>
            <a:off x="2809809" y="353681"/>
            <a:ext cx="6572382" cy="974310"/>
          </a:xfrm>
        </p:spPr>
        <p:txBody>
          <a:bodyPr vert="horz" lIns="91440" tIns="45720" rIns="91440" bIns="45720" rtlCol="0" anchor="b">
            <a:normAutofit/>
          </a:bodyPr>
          <a:lstStyle/>
          <a:p>
            <a:pPr algn="ctr"/>
            <a:r>
              <a:rPr lang="en-US" sz="3200" dirty="0"/>
              <a:t>Implementing Connection Security</a:t>
            </a:r>
            <a:br>
              <a:rPr lang="en-US" sz="3200" dirty="0"/>
            </a:br>
            <a:r>
              <a:rPr lang="en-US" sz="3200" dirty="0"/>
              <a:t>Slides 14-17</a:t>
            </a:r>
            <a:endParaRPr lang="en-US" sz="3100" dirty="0"/>
          </a:p>
        </p:txBody>
      </p:sp>
      <p:pic>
        <p:nvPicPr>
          <p:cNvPr id="6" name="Graphic 5" descr="User">
            <a:extLst>
              <a:ext uri="{FF2B5EF4-FFF2-40B4-BE49-F238E27FC236}">
                <a16:creationId xmlns:a16="http://schemas.microsoft.com/office/drawing/2014/main" id="{012137FF-7177-8D7F-DA8F-92D2094403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30769" y="1429352"/>
            <a:ext cx="4330461" cy="4330461"/>
          </a:xfrm>
          <a:prstGeom prst="rect">
            <a:avLst/>
          </a:prstGeom>
        </p:spPr>
      </p:pic>
    </p:spTree>
    <p:extLst>
      <p:ext uri="{BB962C8B-B14F-4D97-AF65-F5344CB8AC3E}">
        <p14:creationId xmlns:p14="http://schemas.microsoft.com/office/powerpoint/2010/main" val="1393097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D1704-14C6-68A6-9FF9-B344D61E0C98}"/>
              </a:ext>
            </a:extLst>
          </p:cNvPr>
          <p:cNvSpPr>
            <a:spLocks noGrp="1"/>
          </p:cNvSpPr>
          <p:nvPr>
            <p:ph type="title"/>
          </p:nvPr>
        </p:nvSpPr>
        <p:spPr>
          <a:xfrm>
            <a:off x="1024128" y="585216"/>
            <a:ext cx="7143127" cy="1499616"/>
          </a:xfrm>
        </p:spPr>
        <p:txBody>
          <a:bodyPr/>
          <a:lstStyle/>
          <a:p>
            <a:r>
              <a:rPr lang="en-US" dirty="0"/>
              <a:t>Best Practices: Implementing Connection Security</a:t>
            </a:r>
          </a:p>
        </p:txBody>
      </p:sp>
      <p:sp>
        <p:nvSpPr>
          <p:cNvPr id="3" name="Text Placeholder 2">
            <a:extLst>
              <a:ext uri="{FF2B5EF4-FFF2-40B4-BE49-F238E27FC236}">
                <a16:creationId xmlns:a16="http://schemas.microsoft.com/office/drawing/2014/main" id="{79E53D31-2470-AABE-8590-80282B3CE1E4}"/>
              </a:ext>
            </a:extLst>
          </p:cNvPr>
          <p:cNvSpPr>
            <a:spLocks noGrp="1"/>
          </p:cNvSpPr>
          <p:nvPr>
            <p:ph type="body" idx="1"/>
          </p:nvPr>
        </p:nvSpPr>
        <p:spPr>
          <a:xfrm>
            <a:off x="688709" y="1790639"/>
            <a:ext cx="4754880" cy="822960"/>
          </a:xfrm>
        </p:spPr>
        <p:txBody>
          <a:bodyPr/>
          <a:lstStyle/>
          <a:p>
            <a:r>
              <a:rPr lang="en-US" b="1" u="sng" dirty="0"/>
              <a:t>Enterprise Networks</a:t>
            </a:r>
          </a:p>
        </p:txBody>
      </p:sp>
      <p:sp>
        <p:nvSpPr>
          <p:cNvPr id="4" name="Content Placeholder 3">
            <a:extLst>
              <a:ext uri="{FF2B5EF4-FFF2-40B4-BE49-F238E27FC236}">
                <a16:creationId xmlns:a16="http://schemas.microsoft.com/office/drawing/2014/main" id="{CA7AB93F-D6D0-3C57-0114-59F92B1A4D3D}"/>
              </a:ext>
            </a:extLst>
          </p:cNvPr>
          <p:cNvSpPr>
            <a:spLocks noGrp="1"/>
          </p:cNvSpPr>
          <p:nvPr>
            <p:ph sz="half" idx="2"/>
          </p:nvPr>
        </p:nvSpPr>
        <p:spPr>
          <a:xfrm>
            <a:off x="688709" y="2596099"/>
            <a:ext cx="4924044" cy="3341572"/>
          </a:xfrm>
        </p:spPr>
        <p:txBody>
          <a:bodyPr>
            <a:normAutofit fontScale="85000" lnSpcReduction="20000"/>
          </a:bodyPr>
          <a:lstStyle/>
          <a:p>
            <a:r>
              <a:rPr lang="en-US" sz="2400" b="1" u="sng" dirty="0">
                <a:solidFill>
                  <a:schemeClr val="accent1"/>
                </a:solidFill>
              </a:rPr>
              <a:t>Implementing Connection Security inside of Enterprise Networks by:</a:t>
            </a:r>
          </a:p>
          <a:p>
            <a:pPr>
              <a:buFont typeface="Wingdings" pitchFamily="2" charset="2"/>
              <a:buChar char="q"/>
            </a:pPr>
            <a:r>
              <a:rPr lang="en-US" sz="2400" dirty="0"/>
              <a:t>Dividing your enterprise into zones</a:t>
            </a:r>
          </a:p>
          <a:p>
            <a:pPr>
              <a:buFont typeface="Wingdings" pitchFamily="2" charset="2"/>
              <a:buChar char="q"/>
            </a:pPr>
            <a:r>
              <a:rPr lang="en-US" sz="2400" dirty="0"/>
              <a:t>Use both hardware and software firewalls</a:t>
            </a:r>
          </a:p>
          <a:p>
            <a:pPr>
              <a:buFont typeface="Wingdings" pitchFamily="2" charset="2"/>
              <a:buChar char="q"/>
            </a:pPr>
            <a:r>
              <a:rPr lang="en-US" sz="2400" dirty="0"/>
              <a:t>Use network ssecurity solutions</a:t>
            </a:r>
          </a:p>
          <a:p>
            <a:pPr>
              <a:buFont typeface="Wingdings" pitchFamily="2" charset="2"/>
              <a:buChar char="q"/>
            </a:pPr>
            <a:r>
              <a:rPr lang="en-US" sz="2400" dirty="0"/>
              <a:t>Use VPN’s</a:t>
            </a:r>
          </a:p>
          <a:p>
            <a:pPr>
              <a:buFont typeface="Wingdings" pitchFamily="2" charset="2"/>
              <a:buChar char="q"/>
            </a:pPr>
            <a:r>
              <a:rPr lang="en-US" sz="2400" dirty="0"/>
              <a:t>Estiablish a zero-trust plan</a:t>
            </a:r>
          </a:p>
          <a:p>
            <a:pPr>
              <a:buFont typeface="Wingdings" pitchFamily="2" charset="2"/>
              <a:buChar char="q"/>
            </a:pPr>
            <a:r>
              <a:rPr lang="en-US" sz="2400" dirty="0"/>
              <a:t>Regualry conduct security audits</a:t>
            </a:r>
          </a:p>
          <a:p>
            <a:pPr>
              <a:buFont typeface="Wingdings" pitchFamily="2" charset="2"/>
              <a:buChar char="q"/>
            </a:pPr>
            <a:r>
              <a:rPr lang="en-US" sz="2400" dirty="0"/>
              <a:t>Install updates </a:t>
            </a:r>
          </a:p>
        </p:txBody>
      </p:sp>
      <p:sp>
        <p:nvSpPr>
          <p:cNvPr id="5" name="Text Placeholder 4">
            <a:extLst>
              <a:ext uri="{FF2B5EF4-FFF2-40B4-BE49-F238E27FC236}">
                <a16:creationId xmlns:a16="http://schemas.microsoft.com/office/drawing/2014/main" id="{2660A982-2F69-9469-B491-2128BC1658A5}"/>
              </a:ext>
            </a:extLst>
          </p:cNvPr>
          <p:cNvSpPr>
            <a:spLocks noGrp="1"/>
          </p:cNvSpPr>
          <p:nvPr>
            <p:ph type="body" sz="quarter" idx="3"/>
          </p:nvPr>
        </p:nvSpPr>
        <p:spPr>
          <a:xfrm>
            <a:off x="5990888" y="1755726"/>
            <a:ext cx="4754880" cy="822960"/>
          </a:xfrm>
        </p:spPr>
        <p:txBody>
          <a:bodyPr/>
          <a:lstStyle/>
          <a:p>
            <a:r>
              <a:rPr lang="en-US" b="1" u="sng" dirty="0"/>
              <a:t>IoT Devices</a:t>
            </a:r>
          </a:p>
        </p:txBody>
      </p:sp>
      <p:sp>
        <p:nvSpPr>
          <p:cNvPr id="6" name="Content Placeholder 5">
            <a:extLst>
              <a:ext uri="{FF2B5EF4-FFF2-40B4-BE49-F238E27FC236}">
                <a16:creationId xmlns:a16="http://schemas.microsoft.com/office/drawing/2014/main" id="{C40058BE-7FF7-0339-9ADF-5B38009E4FB7}"/>
              </a:ext>
            </a:extLst>
          </p:cNvPr>
          <p:cNvSpPr>
            <a:spLocks noGrp="1"/>
          </p:cNvSpPr>
          <p:nvPr>
            <p:ph sz="quarter" idx="4"/>
          </p:nvPr>
        </p:nvSpPr>
        <p:spPr>
          <a:xfrm>
            <a:off x="5990888" y="2578686"/>
            <a:ext cx="4924044" cy="3376485"/>
          </a:xfrm>
        </p:spPr>
        <p:txBody>
          <a:bodyPr>
            <a:normAutofit fontScale="85000" lnSpcReduction="20000"/>
          </a:bodyPr>
          <a:lstStyle/>
          <a:p>
            <a:r>
              <a:rPr lang="en-US" sz="2400" b="1" u="sng" dirty="0">
                <a:solidFill>
                  <a:schemeClr val="accent1"/>
                </a:solidFill>
              </a:rPr>
              <a:t>Implementing Connection Security inside of IoT Devices by:</a:t>
            </a:r>
          </a:p>
          <a:p>
            <a:pPr>
              <a:buFont typeface="Wingdings" pitchFamily="2" charset="2"/>
              <a:buChar char="q"/>
            </a:pPr>
            <a:r>
              <a:rPr lang="en-US" sz="2400" dirty="0"/>
              <a:t>Implement Access Controls</a:t>
            </a:r>
          </a:p>
          <a:p>
            <a:pPr>
              <a:buFont typeface="Wingdings" pitchFamily="2" charset="2"/>
              <a:buChar char="q"/>
            </a:pPr>
            <a:r>
              <a:rPr lang="en-US" sz="2400" dirty="0"/>
              <a:t>Strong Authentication</a:t>
            </a:r>
          </a:p>
          <a:p>
            <a:pPr>
              <a:buFont typeface="Wingdings" pitchFamily="2" charset="2"/>
              <a:buChar char="q"/>
            </a:pPr>
            <a:r>
              <a:rPr lang="en-US" sz="2400" dirty="0"/>
              <a:t>Regularly update firmware</a:t>
            </a:r>
          </a:p>
          <a:p>
            <a:pPr>
              <a:buFont typeface="Wingdings" pitchFamily="2" charset="2"/>
              <a:buChar char="q"/>
            </a:pPr>
            <a:r>
              <a:rPr lang="en-US" sz="2400" dirty="0"/>
              <a:t>Segment IoT devices on seperate networks </a:t>
            </a:r>
          </a:p>
          <a:p>
            <a:pPr>
              <a:buFont typeface="Wingdings" pitchFamily="2" charset="2"/>
              <a:buChar char="q"/>
            </a:pPr>
            <a:r>
              <a:rPr lang="en-US" sz="2400" dirty="0"/>
              <a:t>Encryption</a:t>
            </a:r>
          </a:p>
          <a:p>
            <a:pPr>
              <a:buFont typeface="Wingdings" pitchFamily="2" charset="2"/>
              <a:buChar char="q"/>
            </a:pPr>
            <a:r>
              <a:rPr lang="en-US" sz="2400" dirty="0"/>
              <a:t>Monitor Network Traffic</a:t>
            </a:r>
          </a:p>
          <a:p>
            <a:endParaRPr lang="en-US" dirty="0"/>
          </a:p>
        </p:txBody>
      </p:sp>
      <p:pic>
        <p:nvPicPr>
          <p:cNvPr id="7" name="Picture 6">
            <a:extLst>
              <a:ext uri="{FF2B5EF4-FFF2-40B4-BE49-F238E27FC236}">
                <a16:creationId xmlns:a16="http://schemas.microsoft.com/office/drawing/2014/main" id="{A9B696BD-E5BE-F7A2-59D9-36D40E1E22D2}"/>
              </a:ext>
            </a:extLst>
          </p:cNvPr>
          <p:cNvPicPr>
            <a:picLocks noChangeAspect="1"/>
          </p:cNvPicPr>
          <p:nvPr/>
        </p:nvPicPr>
        <p:blipFill>
          <a:blip r:embed="rId3"/>
          <a:stretch>
            <a:fillRect/>
          </a:stretch>
        </p:blipFill>
        <p:spPr>
          <a:xfrm>
            <a:off x="8719031" y="-2238"/>
            <a:ext cx="3477446" cy="2293098"/>
          </a:xfrm>
          <a:prstGeom prst="rect">
            <a:avLst/>
          </a:prstGeom>
        </p:spPr>
      </p:pic>
    </p:spTree>
    <p:extLst>
      <p:ext uri="{BB962C8B-B14F-4D97-AF65-F5344CB8AC3E}">
        <p14:creationId xmlns:p14="http://schemas.microsoft.com/office/powerpoint/2010/main" val="850901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6689B-26CC-3EE1-14AD-2B3F3DD5942A}"/>
              </a:ext>
            </a:extLst>
          </p:cNvPr>
          <p:cNvSpPr>
            <a:spLocks noGrp="1"/>
          </p:cNvSpPr>
          <p:nvPr>
            <p:ph type="title"/>
          </p:nvPr>
        </p:nvSpPr>
        <p:spPr>
          <a:xfrm>
            <a:off x="1024128" y="585216"/>
            <a:ext cx="5027048" cy="1499616"/>
          </a:xfrm>
        </p:spPr>
        <p:txBody>
          <a:bodyPr>
            <a:normAutofit/>
          </a:bodyPr>
          <a:lstStyle/>
          <a:p>
            <a:r>
              <a:rPr lang="en-US" sz="3100" dirty="0"/>
              <a:t>FireWalls, Intrusion Detection/ Prevention Systems: Enhancing connection Security</a:t>
            </a:r>
          </a:p>
        </p:txBody>
      </p:sp>
      <p:sp>
        <p:nvSpPr>
          <p:cNvPr id="3" name="Content Placeholder 2">
            <a:extLst>
              <a:ext uri="{FF2B5EF4-FFF2-40B4-BE49-F238E27FC236}">
                <a16:creationId xmlns:a16="http://schemas.microsoft.com/office/drawing/2014/main" id="{7772BCDE-1D6B-C025-F9EA-9B248311F6A0}"/>
              </a:ext>
            </a:extLst>
          </p:cNvPr>
          <p:cNvSpPr>
            <a:spLocks noGrp="1"/>
          </p:cNvSpPr>
          <p:nvPr>
            <p:ph idx="1"/>
          </p:nvPr>
        </p:nvSpPr>
        <p:spPr>
          <a:xfrm>
            <a:off x="217179" y="1870364"/>
            <a:ext cx="6037095" cy="4062159"/>
          </a:xfrm>
        </p:spPr>
        <p:txBody>
          <a:bodyPr>
            <a:normAutofit fontScale="25000" lnSpcReduction="20000"/>
          </a:bodyPr>
          <a:lstStyle/>
          <a:p>
            <a:pPr>
              <a:buFont typeface="Wingdings" pitchFamily="2" charset="2"/>
              <a:buChar char="Ø"/>
            </a:pPr>
            <a:r>
              <a:rPr lang="en-US" sz="9600" b="1" i="1" u="sng" dirty="0">
                <a:solidFill>
                  <a:schemeClr val="accent1"/>
                </a:solidFill>
              </a:rPr>
              <a:t>Firewalls:</a:t>
            </a:r>
          </a:p>
          <a:p>
            <a:r>
              <a:rPr lang="en-US" sz="9600" dirty="0"/>
              <a:t>Firewalls can enhance connection security by shielding your computer from bad intent within network traffic. It acts as a barrier between your network and the potential harmful environments. Firewalls only operate by analyzing your network traffic, which can result to tracking the state of active connections and making sure it is apart of a trusted source</a:t>
            </a:r>
            <a:r>
              <a:rPr lang="en-US" sz="9600" kern="100" dirty="0">
                <a:effectLst/>
                <a:ea typeface="Aptos" panose="020B0004020202020204" pitchFamily="34" charset="0"/>
                <a:cs typeface="Times New Roman" panose="02020603050405020304" pitchFamily="18" charset="0"/>
              </a:rPr>
              <a:t> (How Firewalls Enhance Network Security, n.d.)</a:t>
            </a:r>
            <a:endParaRPr lang="en-US" sz="4200" dirty="0"/>
          </a:p>
          <a:p>
            <a:pPr>
              <a:buFont typeface="Wingdings" pitchFamily="2" charset="2"/>
              <a:buChar char="Ø"/>
            </a:pPr>
            <a:r>
              <a:rPr lang="en-US" sz="9600" b="1" i="1" u="sng" dirty="0">
                <a:solidFill>
                  <a:schemeClr val="accent1"/>
                </a:solidFill>
              </a:rPr>
              <a:t>Intrusion Detection/Prevention Systems:</a:t>
            </a:r>
          </a:p>
          <a:p>
            <a:r>
              <a:rPr lang="en-US" sz="7400" dirty="0"/>
              <a:t>Intrustion Detection/Prevention Systems can help enhance connection security by helping you analyze network traffic in real time. It takes actions to prevent threats from affecting the network automatically, These systems are great at keeping tack and logging data events to be reviewed</a:t>
            </a:r>
            <a:r>
              <a:rPr lang="en-US" sz="7400" kern="100" dirty="0">
                <a:effectLst/>
                <a:latin typeface="Aptos" panose="020B0004020202020204" pitchFamily="34" charset="0"/>
                <a:ea typeface="Aptos" panose="020B0004020202020204" pitchFamily="34" charset="0"/>
                <a:cs typeface="Times New Roman" panose="02020603050405020304" pitchFamily="18" charset="0"/>
              </a:rPr>
              <a:t> </a:t>
            </a:r>
            <a:r>
              <a:rPr lang="en-US" sz="7400" kern="100" dirty="0">
                <a:effectLst/>
                <a:ea typeface="Aptos" panose="020B0004020202020204" pitchFamily="34" charset="0"/>
                <a:cs typeface="Times New Roman" panose="02020603050405020304" pitchFamily="18" charset="0"/>
              </a:rPr>
              <a:t>(Network Secuirty Intrusion Detection Prevention, n.d.)</a:t>
            </a:r>
          </a:p>
          <a:p>
            <a:endParaRPr lang="en-US" sz="6200" dirty="0"/>
          </a:p>
          <a:p>
            <a:endParaRPr lang="en-US" sz="1500" dirty="0"/>
          </a:p>
        </p:txBody>
      </p:sp>
      <p:pic>
        <p:nvPicPr>
          <p:cNvPr id="6" name="Picture 5" descr="A diagram of a network&#10;&#10;AI-generated content may be incorrect.">
            <a:extLst>
              <a:ext uri="{FF2B5EF4-FFF2-40B4-BE49-F238E27FC236}">
                <a16:creationId xmlns:a16="http://schemas.microsoft.com/office/drawing/2014/main" id="{42C2B12C-19F8-664F-D9CB-2F99116AF2B7}"/>
              </a:ext>
            </a:extLst>
          </p:cNvPr>
          <p:cNvPicPr>
            <a:picLocks noChangeAspect="1"/>
          </p:cNvPicPr>
          <p:nvPr/>
        </p:nvPicPr>
        <p:blipFill>
          <a:blip r:embed="rId3"/>
          <a:srcRect t="4512" r="-3" b="23246"/>
          <a:stretch/>
        </p:blipFill>
        <p:spPr>
          <a:xfrm>
            <a:off x="6408277" y="481264"/>
            <a:ext cx="2213811" cy="2855799"/>
          </a:xfrm>
          <a:prstGeom prst="rect">
            <a:avLst/>
          </a:prstGeom>
        </p:spPr>
      </p:pic>
      <p:sp>
        <p:nvSpPr>
          <p:cNvPr id="9" name="Rectangle 8">
            <a:extLst>
              <a:ext uri="{FF2B5EF4-FFF2-40B4-BE49-F238E27FC236}">
                <a16:creationId xmlns:a16="http://schemas.microsoft.com/office/drawing/2014/main" id="{F2F5D6BE-C38C-4A7F-9D39-638E45C82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776091" y="481264"/>
            <a:ext cx="2212848" cy="18578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3BCA64-8A4A-4B39-A64D-DBA0F97E48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398651" y="3497931"/>
            <a:ext cx="2212848" cy="2889154"/>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diagram of a network&#10;&#10;AI-generated content may be incorrect.">
            <a:extLst>
              <a:ext uri="{FF2B5EF4-FFF2-40B4-BE49-F238E27FC236}">
                <a16:creationId xmlns:a16="http://schemas.microsoft.com/office/drawing/2014/main" id="{757BB4EB-80FC-31DE-4421-FBF5463A06F3}"/>
              </a:ext>
            </a:extLst>
          </p:cNvPr>
          <p:cNvPicPr>
            <a:picLocks noChangeAspect="1"/>
          </p:cNvPicPr>
          <p:nvPr/>
        </p:nvPicPr>
        <p:blipFill>
          <a:blip r:embed="rId4"/>
          <a:srcRect r="8930" b="2"/>
          <a:stretch/>
        </p:blipFill>
        <p:spPr>
          <a:xfrm>
            <a:off x="8776091" y="2503727"/>
            <a:ext cx="2931277" cy="3897073"/>
          </a:xfrm>
          <a:prstGeom prst="rect">
            <a:avLst/>
          </a:prstGeom>
        </p:spPr>
      </p:pic>
    </p:spTree>
    <p:extLst>
      <p:ext uri="{BB962C8B-B14F-4D97-AF65-F5344CB8AC3E}">
        <p14:creationId xmlns:p14="http://schemas.microsoft.com/office/powerpoint/2010/main" val="2306996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74C28-2D3C-9818-932E-3CF4B0299D6D}"/>
              </a:ext>
            </a:extLst>
          </p:cNvPr>
          <p:cNvSpPr>
            <a:spLocks noGrp="1"/>
          </p:cNvSpPr>
          <p:nvPr>
            <p:ph type="title"/>
          </p:nvPr>
        </p:nvSpPr>
        <p:spPr>
          <a:xfrm>
            <a:off x="1024128" y="585216"/>
            <a:ext cx="8787513" cy="1499616"/>
          </a:xfrm>
        </p:spPr>
        <p:txBody>
          <a:bodyPr/>
          <a:lstStyle/>
          <a:p>
            <a:r>
              <a:rPr lang="en-US" dirty="0"/>
              <a:t>How to Configure Secure Connections using SSH anD HTTPS</a:t>
            </a:r>
          </a:p>
        </p:txBody>
      </p:sp>
      <p:sp>
        <p:nvSpPr>
          <p:cNvPr id="3" name="Text Placeholder 2">
            <a:extLst>
              <a:ext uri="{FF2B5EF4-FFF2-40B4-BE49-F238E27FC236}">
                <a16:creationId xmlns:a16="http://schemas.microsoft.com/office/drawing/2014/main" id="{E19C4DB8-7F78-5B2E-EF10-7A83D0F626B9}"/>
              </a:ext>
            </a:extLst>
          </p:cNvPr>
          <p:cNvSpPr>
            <a:spLocks noGrp="1"/>
          </p:cNvSpPr>
          <p:nvPr>
            <p:ph type="body" idx="1"/>
          </p:nvPr>
        </p:nvSpPr>
        <p:spPr>
          <a:xfrm>
            <a:off x="0" y="1764188"/>
            <a:ext cx="4754880" cy="822960"/>
          </a:xfrm>
        </p:spPr>
        <p:txBody>
          <a:bodyPr/>
          <a:lstStyle/>
          <a:p>
            <a:r>
              <a:rPr lang="en-US" b="1" u="sng" dirty="0"/>
              <a:t>SSH</a:t>
            </a:r>
          </a:p>
        </p:txBody>
      </p:sp>
      <p:sp>
        <p:nvSpPr>
          <p:cNvPr id="4" name="Content Placeholder 3">
            <a:extLst>
              <a:ext uri="{FF2B5EF4-FFF2-40B4-BE49-F238E27FC236}">
                <a16:creationId xmlns:a16="http://schemas.microsoft.com/office/drawing/2014/main" id="{AB3CB7BF-92BD-0002-124E-1D7D2F9184BD}"/>
              </a:ext>
            </a:extLst>
          </p:cNvPr>
          <p:cNvSpPr>
            <a:spLocks noGrp="1"/>
          </p:cNvSpPr>
          <p:nvPr>
            <p:ph sz="half" idx="2"/>
          </p:nvPr>
        </p:nvSpPr>
        <p:spPr>
          <a:xfrm>
            <a:off x="-1" y="2764958"/>
            <a:ext cx="5195455" cy="3341572"/>
          </a:xfrm>
        </p:spPr>
        <p:txBody>
          <a:bodyPr>
            <a:noAutofit/>
          </a:bodyPr>
          <a:lstStyle/>
          <a:p>
            <a:pPr>
              <a:buFont typeface="Wingdings" pitchFamily="2" charset="2"/>
              <a:buChar char="q"/>
            </a:pPr>
            <a:r>
              <a:rPr lang="en-US" sz="2000" dirty="0"/>
              <a:t>Obtain a Certificate</a:t>
            </a:r>
          </a:p>
          <a:p>
            <a:pPr>
              <a:buFont typeface="Wingdings" pitchFamily="2" charset="2"/>
              <a:buChar char="q"/>
            </a:pPr>
            <a:r>
              <a:rPr lang="en-US" sz="2000" dirty="0"/>
              <a:t>Generate a Private Key: OpenSSL can be used to generate a private key</a:t>
            </a:r>
          </a:p>
          <a:p>
            <a:pPr>
              <a:buFont typeface="Wingdings" pitchFamily="2" charset="2"/>
              <a:buChar char="q"/>
            </a:pPr>
            <a:r>
              <a:rPr lang="en-US" sz="2000" dirty="0"/>
              <a:t>Request a Certifcate: the private key will be used to request</a:t>
            </a:r>
          </a:p>
          <a:p>
            <a:pPr>
              <a:buFont typeface="Wingdings" pitchFamily="2" charset="2"/>
              <a:buChar char="q"/>
            </a:pPr>
            <a:r>
              <a:rPr lang="en-US" sz="2000" dirty="0"/>
              <a:t>Configure your Server: Identify Protocol, Configure Server Software, Enbale TLS/SSL</a:t>
            </a:r>
          </a:p>
          <a:p>
            <a:pPr>
              <a:buFont typeface="Wingdings" pitchFamily="2" charset="2"/>
              <a:buChar char="q"/>
            </a:pPr>
            <a:r>
              <a:rPr lang="en-US" sz="2000" dirty="0"/>
              <a:t>Configure Clients: Client Authentication, Test the Connection</a:t>
            </a:r>
          </a:p>
        </p:txBody>
      </p:sp>
      <p:sp>
        <p:nvSpPr>
          <p:cNvPr id="5" name="Text Placeholder 4">
            <a:extLst>
              <a:ext uri="{FF2B5EF4-FFF2-40B4-BE49-F238E27FC236}">
                <a16:creationId xmlns:a16="http://schemas.microsoft.com/office/drawing/2014/main" id="{A5573A56-DB9C-097A-F778-DC27504ACFB4}"/>
              </a:ext>
            </a:extLst>
          </p:cNvPr>
          <p:cNvSpPr>
            <a:spLocks noGrp="1"/>
          </p:cNvSpPr>
          <p:nvPr>
            <p:ph type="body" sz="quarter" idx="3"/>
          </p:nvPr>
        </p:nvSpPr>
        <p:spPr>
          <a:xfrm>
            <a:off x="5989320" y="1764188"/>
            <a:ext cx="4754880" cy="822960"/>
          </a:xfrm>
        </p:spPr>
        <p:txBody>
          <a:bodyPr/>
          <a:lstStyle/>
          <a:p>
            <a:r>
              <a:rPr lang="en-US" b="1" u="sng" dirty="0"/>
              <a:t>HTTPS</a:t>
            </a:r>
          </a:p>
        </p:txBody>
      </p:sp>
      <p:sp>
        <p:nvSpPr>
          <p:cNvPr id="6" name="Content Placeholder 5">
            <a:extLst>
              <a:ext uri="{FF2B5EF4-FFF2-40B4-BE49-F238E27FC236}">
                <a16:creationId xmlns:a16="http://schemas.microsoft.com/office/drawing/2014/main" id="{75A56837-8023-9F19-4886-18DA8E94CD73}"/>
              </a:ext>
            </a:extLst>
          </p:cNvPr>
          <p:cNvSpPr>
            <a:spLocks noGrp="1"/>
          </p:cNvSpPr>
          <p:nvPr>
            <p:ph sz="quarter" idx="4"/>
          </p:nvPr>
        </p:nvSpPr>
        <p:spPr>
          <a:xfrm>
            <a:off x="5884164" y="2556308"/>
            <a:ext cx="6307836" cy="3341572"/>
          </a:xfrm>
        </p:spPr>
        <p:txBody>
          <a:bodyPr>
            <a:noAutofit/>
          </a:bodyPr>
          <a:lstStyle/>
          <a:p>
            <a:pPr>
              <a:buFont typeface="Wingdings" pitchFamily="2" charset="2"/>
              <a:buChar char="q"/>
            </a:pPr>
            <a:r>
              <a:rPr lang="en-US" sz="2000" dirty="0"/>
              <a:t>Choose a webserver: Apache</a:t>
            </a:r>
          </a:p>
          <a:p>
            <a:pPr>
              <a:buFont typeface="Wingdings" pitchFamily="2" charset="2"/>
              <a:buChar char="q"/>
            </a:pPr>
            <a:r>
              <a:rPr lang="en-US" sz="2000" dirty="0"/>
              <a:t>Enable SSL/TLS Module</a:t>
            </a:r>
          </a:p>
          <a:p>
            <a:pPr>
              <a:buFont typeface="Wingdings" pitchFamily="2" charset="2"/>
              <a:buChar char="q"/>
            </a:pPr>
            <a:r>
              <a:rPr lang="en-US" sz="2000" dirty="0"/>
              <a:t>Create a Private Key: OpenSSL can be used to create a private key</a:t>
            </a:r>
          </a:p>
          <a:p>
            <a:pPr>
              <a:buFont typeface="Wingdings" pitchFamily="2" charset="2"/>
              <a:buChar char="q"/>
            </a:pPr>
            <a:r>
              <a:rPr lang="en-US" sz="2000" dirty="0"/>
              <a:t>Generate a CSR</a:t>
            </a:r>
          </a:p>
          <a:p>
            <a:pPr>
              <a:buFont typeface="Wingdings" pitchFamily="2" charset="2"/>
              <a:buChar char="q"/>
            </a:pPr>
            <a:r>
              <a:rPr lang="en-US" sz="2000" dirty="0"/>
              <a:t>Obtain an SSL/TLS Certifcate </a:t>
            </a:r>
          </a:p>
          <a:p>
            <a:pPr>
              <a:buFont typeface="Wingdings" pitchFamily="2" charset="2"/>
              <a:buChar char="q"/>
            </a:pPr>
            <a:r>
              <a:rPr lang="en-US" sz="2000" dirty="0"/>
              <a:t>Install the Certificate: Use the SSL/TLS certificate and private key</a:t>
            </a:r>
          </a:p>
          <a:p>
            <a:pPr>
              <a:buFont typeface="Wingdings" pitchFamily="2" charset="2"/>
              <a:buChar char="q"/>
            </a:pPr>
            <a:r>
              <a:rPr lang="en-US" sz="2000" dirty="0"/>
              <a:t>Configure HTTPS Setting: Confugre your web browser to listen on Port 443</a:t>
            </a:r>
          </a:p>
          <a:p>
            <a:pPr>
              <a:buFont typeface="Wingdings" pitchFamily="2" charset="2"/>
              <a:buChar char="q"/>
            </a:pPr>
            <a:r>
              <a:rPr lang="en-US" sz="2000" dirty="0"/>
              <a:t>Test Configuration </a:t>
            </a:r>
          </a:p>
        </p:txBody>
      </p:sp>
      <p:pic>
        <p:nvPicPr>
          <p:cNvPr id="11" name="Graphic 10">
            <a:extLst>
              <a:ext uri="{FF2B5EF4-FFF2-40B4-BE49-F238E27FC236}">
                <a16:creationId xmlns:a16="http://schemas.microsoft.com/office/drawing/2014/main" id="{6F4A805C-6A0B-B957-16FB-FC5DC7D4D671}"/>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flipH="1">
            <a:off x="9811641" y="0"/>
            <a:ext cx="2166999" cy="2330889"/>
          </a:xfrm>
          <a:prstGeom prst="rect">
            <a:avLst/>
          </a:prstGeom>
        </p:spPr>
      </p:pic>
    </p:spTree>
    <p:extLst>
      <p:ext uri="{BB962C8B-B14F-4D97-AF65-F5344CB8AC3E}">
        <p14:creationId xmlns:p14="http://schemas.microsoft.com/office/powerpoint/2010/main" val="1015321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CB01-29D9-357F-14D7-B3F30FD650AA}"/>
              </a:ext>
            </a:extLst>
          </p:cNvPr>
          <p:cNvSpPr>
            <a:spLocks noGrp="1"/>
          </p:cNvSpPr>
          <p:nvPr>
            <p:ph type="title"/>
          </p:nvPr>
        </p:nvSpPr>
        <p:spPr>
          <a:xfrm>
            <a:off x="857873" y="145109"/>
            <a:ext cx="7184690" cy="1499616"/>
          </a:xfrm>
        </p:spPr>
        <p:txBody>
          <a:bodyPr>
            <a:normAutofit fontScale="90000"/>
          </a:bodyPr>
          <a:lstStyle/>
          <a:p>
            <a:r>
              <a:rPr lang="en-US" dirty="0"/>
              <a:t>Blockchain and Quantum Cryptography: To Reshape Connection Security Stragegies </a:t>
            </a:r>
          </a:p>
        </p:txBody>
      </p:sp>
      <p:sp>
        <p:nvSpPr>
          <p:cNvPr id="3" name="Text Placeholder 2">
            <a:extLst>
              <a:ext uri="{FF2B5EF4-FFF2-40B4-BE49-F238E27FC236}">
                <a16:creationId xmlns:a16="http://schemas.microsoft.com/office/drawing/2014/main" id="{77FEA607-56CC-4530-AC8E-6376DDDCD24A}"/>
              </a:ext>
            </a:extLst>
          </p:cNvPr>
          <p:cNvSpPr>
            <a:spLocks noGrp="1"/>
          </p:cNvSpPr>
          <p:nvPr>
            <p:ph type="body" idx="1"/>
          </p:nvPr>
        </p:nvSpPr>
        <p:spPr>
          <a:xfrm>
            <a:off x="394714" y="1686928"/>
            <a:ext cx="4754880" cy="822960"/>
          </a:xfrm>
        </p:spPr>
        <p:txBody>
          <a:bodyPr/>
          <a:lstStyle/>
          <a:p>
            <a:r>
              <a:rPr lang="en-US" b="1" u="sng" dirty="0"/>
              <a:t>Blockchain </a:t>
            </a:r>
          </a:p>
        </p:txBody>
      </p:sp>
      <p:sp>
        <p:nvSpPr>
          <p:cNvPr id="4" name="Content Placeholder 3">
            <a:extLst>
              <a:ext uri="{FF2B5EF4-FFF2-40B4-BE49-F238E27FC236}">
                <a16:creationId xmlns:a16="http://schemas.microsoft.com/office/drawing/2014/main" id="{F462EE9A-3377-9FCE-EBD4-2A3B532C5813}"/>
              </a:ext>
            </a:extLst>
          </p:cNvPr>
          <p:cNvSpPr>
            <a:spLocks noGrp="1"/>
          </p:cNvSpPr>
          <p:nvPr>
            <p:ph sz="half" idx="2"/>
          </p:nvPr>
        </p:nvSpPr>
        <p:spPr>
          <a:xfrm>
            <a:off x="394714" y="2265218"/>
            <a:ext cx="5321672" cy="2327564"/>
          </a:xfrm>
        </p:spPr>
        <p:txBody>
          <a:bodyPr>
            <a:noAutofit/>
          </a:bodyPr>
          <a:lstStyle/>
          <a:p>
            <a:r>
              <a:rPr lang="en-US" sz="2300" dirty="0"/>
              <a:t>Blockchain provides:</a:t>
            </a:r>
          </a:p>
          <a:p>
            <a:pPr>
              <a:buFont typeface="Wingdings" pitchFamily="2" charset="2"/>
              <a:buChar char="Ø"/>
            </a:pPr>
            <a:r>
              <a:rPr lang="en-US" sz="2300" dirty="0"/>
              <a:t>Cryptography</a:t>
            </a:r>
          </a:p>
          <a:p>
            <a:pPr>
              <a:buFont typeface="Wingdings" pitchFamily="2" charset="2"/>
              <a:buChar char="Ø"/>
            </a:pPr>
            <a:r>
              <a:rPr lang="en-US" sz="2300" dirty="0"/>
              <a:t>Tamper-proof data storage</a:t>
            </a:r>
          </a:p>
          <a:p>
            <a:pPr>
              <a:buFont typeface="Wingdings" pitchFamily="2" charset="2"/>
              <a:buChar char="Ø"/>
            </a:pPr>
            <a:r>
              <a:rPr lang="en-US" sz="2300" dirty="0"/>
              <a:t>Enhanced Security</a:t>
            </a:r>
          </a:p>
          <a:p>
            <a:pPr>
              <a:buFont typeface="Wingdings" pitchFamily="2" charset="2"/>
              <a:buChar char="Ø"/>
            </a:pPr>
            <a:r>
              <a:rPr lang="en-US" sz="2300" dirty="0"/>
              <a:t>Enhanced Identity Management </a:t>
            </a:r>
          </a:p>
          <a:p>
            <a:pPr>
              <a:buFont typeface="Wingdings" pitchFamily="2" charset="2"/>
              <a:buChar char="Ø"/>
            </a:pPr>
            <a:r>
              <a:rPr lang="en-US" sz="2300" dirty="0"/>
              <a:t>Continous Montoiring/Auditing</a:t>
            </a:r>
          </a:p>
          <a:p>
            <a:pPr>
              <a:buFont typeface="Wingdings" pitchFamily="2" charset="2"/>
              <a:buChar char="Ø"/>
            </a:pPr>
            <a:r>
              <a:rPr lang="en-US" sz="2300" dirty="0"/>
              <a:t>Offers a transparent system reducing single points of failure </a:t>
            </a:r>
          </a:p>
          <a:p>
            <a:pPr>
              <a:buFont typeface="Wingdings" pitchFamily="2" charset="2"/>
              <a:buChar char="Ø"/>
            </a:pPr>
            <a:r>
              <a:rPr lang="en-US" sz="2300" dirty="0"/>
              <a:t>Cannot be altered</a:t>
            </a:r>
          </a:p>
          <a:p>
            <a:pPr>
              <a:buFont typeface="Wingdings" pitchFamily="2" charset="2"/>
              <a:buChar char="Ø"/>
            </a:pPr>
            <a:r>
              <a:rPr lang="en-US" sz="2300" dirty="0"/>
              <a:t>Integrity of information</a:t>
            </a:r>
          </a:p>
        </p:txBody>
      </p:sp>
      <p:sp>
        <p:nvSpPr>
          <p:cNvPr id="5" name="Text Placeholder 4">
            <a:extLst>
              <a:ext uri="{FF2B5EF4-FFF2-40B4-BE49-F238E27FC236}">
                <a16:creationId xmlns:a16="http://schemas.microsoft.com/office/drawing/2014/main" id="{D6ECF76C-3EAB-1645-7AE6-D1F8826BB255}"/>
              </a:ext>
            </a:extLst>
          </p:cNvPr>
          <p:cNvSpPr>
            <a:spLocks noGrp="1"/>
          </p:cNvSpPr>
          <p:nvPr>
            <p:ph type="body" sz="quarter" idx="3"/>
          </p:nvPr>
        </p:nvSpPr>
        <p:spPr>
          <a:xfrm>
            <a:off x="6419088" y="2098408"/>
            <a:ext cx="4754880" cy="822960"/>
          </a:xfrm>
        </p:spPr>
        <p:txBody>
          <a:bodyPr/>
          <a:lstStyle/>
          <a:p>
            <a:r>
              <a:rPr lang="en-US" b="1" u="sng" dirty="0"/>
              <a:t>Quantum Cryptography</a:t>
            </a:r>
          </a:p>
        </p:txBody>
      </p:sp>
      <p:sp>
        <p:nvSpPr>
          <p:cNvPr id="6" name="Content Placeholder 5">
            <a:extLst>
              <a:ext uri="{FF2B5EF4-FFF2-40B4-BE49-F238E27FC236}">
                <a16:creationId xmlns:a16="http://schemas.microsoft.com/office/drawing/2014/main" id="{108FF794-60A7-0A15-56DA-5CED49AA29C1}"/>
              </a:ext>
            </a:extLst>
          </p:cNvPr>
          <p:cNvSpPr>
            <a:spLocks noGrp="1"/>
          </p:cNvSpPr>
          <p:nvPr>
            <p:ph sz="quarter" idx="4"/>
          </p:nvPr>
        </p:nvSpPr>
        <p:spPr>
          <a:xfrm>
            <a:off x="6475615" y="2926264"/>
            <a:ext cx="4754880" cy="3637466"/>
          </a:xfrm>
        </p:spPr>
        <p:txBody>
          <a:bodyPr>
            <a:normAutofit/>
          </a:bodyPr>
          <a:lstStyle/>
          <a:p>
            <a:r>
              <a:rPr lang="en-US" sz="2300" dirty="0"/>
              <a:t>Quantum Cryptography provides:</a:t>
            </a:r>
          </a:p>
          <a:p>
            <a:pPr>
              <a:buFont typeface="Wingdings" pitchFamily="2" charset="2"/>
              <a:buChar char="Ø"/>
            </a:pPr>
            <a:r>
              <a:rPr lang="en-US" sz="2300" dirty="0"/>
              <a:t>Quantum Key Distribution: enables two parties to share on secret key</a:t>
            </a:r>
          </a:p>
          <a:p>
            <a:pPr>
              <a:buFont typeface="Wingdings" pitchFamily="2" charset="2"/>
              <a:buChar char="Ø"/>
            </a:pPr>
            <a:r>
              <a:rPr lang="en-US" sz="2300" dirty="0"/>
              <a:t>Eavesdropping Detection</a:t>
            </a:r>
          </a:p>
          <a:p>
            <a:pPr>
              <a:buFont typeface="Wingdings" pitchFamily="2" charset="2"/>
              <a:buChar char="Ø"/>
            </a:pPr>
            <a:r>
              <a:rPr lang="en-US" sz="2300" dirty="0"/>
              <a:t>Resilience to Quantum Computers</a:t>
            </a:r>
          </a:p>
          <a:p>
            <a:pPr>
              <a:buFont typeface="Wingdings" pitchFamily="2" charset="2"/>
              <a:buChar char="Ø"/>
            </a:pPr>
            <a:r>
              <a:rPr lang="en-US" sz="2300" dirty="0"/>
              <a:t>Quantum-Safe Cryptography</a:t>
            </a:r>
          </a:p>
          <a:p>
            <a:pPr>
              <a:buFont typeface="Wingdings" pitchFamily="2" charset="2"/>
              <a:buChar char="Ø"/>
            </a:pPr>
            <a:r>
              <a:rPr lang="en-US" sz="2300" dirty="0"/>
              <a:t>Ubreakable encryption</a:t>
            </a:r>
          </a:p>
        </p:txBody>
      </p:sp>
      <p:pic>
        <p:nvPicPr>
          <p:cNvPr id="7" name="Picture 6">
            <a:extLst>
              <a:ext uri="{FF2B5EF4-FFF2-40B4-BE49-F238E27FC236}">
                <a16:creationId xmlns:a16="http://schemas.microsoft.com/office/drawing/2014/main" id="{C633D214-B678-390D-D0AF-DC1CEACC7127}"/>
              </a:ext>
            </a:extLst>
          </p:cNvPr>
          <p:cNvPicPr>
            <a:picLocks noChangeAspect="1"/>
          </p:cNvPicPr>
          <p:nvPr/>
        </p:nvPicPr>
        <p:blipFill>
          <a:blip r:embed="rId3"/>
          <a:stretch>
            <a:fillRect/>
          </a:stretch>
        </p:blipFill>
        <p:spPr>
          <a:xfrm>
            <a:off x="8853055" y="0"/>
            <a:ext cx="3338945" cy="2018897"/>
          </a:xfrm>
          <a:prstGeom prst="rect">
            <a:avLst/>
          </a:prstGeom>
        </p:spPr>
      </p:pic>
    </p:spTree>
    <p:extLst>
      <p:ext uri="{BB962C8B-B14F-4D97-AF65-F5344CB8AC3E}">
        <p14:creationId xmlns:p14="http://schemas.microsoft.com/office/powerpoint/2010/main" val="2357877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6BAE5-E47B-25A6-0466-6C761F2E394B}"/>
              </a:ext>
            </a:extLst>
          </p:cNvPr>
          <p:cNvSpPr>
            <a:spLocks noGrp="1"/>
          </p:cNvSpPr>
          <p:nvPr>
            <p:ph type="title"/>
          </p:nvPr>
        </p:nvSpPr>
        <p:spPr/>
        <p:txBody>
          <a:bodyPr/>
          <a:lstStyle/>
          <a:p>
            <a:r>
              <a:rPr lang="en-US" dirty="0"/>
              <a:t>References</a:t>
            </a:r>
          </a:p>
        </p:txBody>
      </p:sp>
      <p:sp>
        <p:nvSpPr>
          <p:cNvPr id="4" name="Rectangle 1">
            <a:extLst>
              <a:ext uri="{FF2B5EF4-FFF2-40B4-BE49-F238E27FC236}">
                <a16:creationId xmlns:a16="http://schemas.microsoft.com/office/drawing/2014/main" id="{732853D6-9776-3567-8FEE-D626755A1E02}"/>
              </a:ext>
            </a:extLst>
          </p:cNvPr>
          <p:cNvSpPr>
            <a:spLocks noGrp="1" noChangeArrowheads="1"/>
          </p:cNvSpPr>
          <p:nvPr>
            <p:ph idx="1"/>
          </p:nvPr>
        </p:nvSpPr>
        <p:spPr bwMode="auto">
          <a:xfrm>
            <a:off x="3463636" y="0"/>
            <a:ext cx="8728364" cy="7145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8528" rIns="0" bIns="50784"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Works Cited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Badman, A., &amp; Kosinski, M. (2024, September 6). </a:t>
            </a:r>
            <a:r>
              <a:rPr kumimoji="0" lang="en-US" altLang="en-US" sz="1200" b="0" i="1"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What is key management?</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Retrieved from IBM: https://www.ibm.com/think/topics/key-management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Cavanagh, L. (n.d.). </a:t>
            </a:r>
            <a:r>
              <a:rPr kumimoji="0" lang="en-US" altLang="en-US" sz="1200" b="0" i="1"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Enterprise NEtwork Secuirty: 10 best practices to secure your enterprise network</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Retrieved April 2025, from Liquid Web: https://www.liquidweb.com/blog/enterprise-network-security/</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Chapter 5: COnfiguring secure connections</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(n.d.). Retrieved April 2025, from Red Hat Doucmentation: https://docs.redhat.com/en/documentation/red_hat_streams_for_apache_kafka/2.5/html/developing_kafka_client_applications/assembly-kafka-secure-config-str</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Chin, K. (2024, December 30). </a:t>
            </a:r>
            <a:r>
              <a:rPr kumimoji="0" lang="en-US" altLang="en-US" sz="1200" b="0" i="1"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Biggest Data Breaches in US History</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Retrieved from UpGuard: https://www.upguard.com/blog/biggest-data-breaches-us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How Firewalls Enhance Network Security</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(n.d.). Retrieved April 2025, from Azion: https://www.azion.com/en/learning/websec/how-firewalls-enhance-network-security/</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Network Encryption: What is and how does it work?</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(n.d.). Retrieved April 2025, from NordLayer: https://nordlayer.com/learn/network-security/network-encryption/</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Network Secuirty Intrusion Detection Prevention</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(n.d.). Retrieved April 2025, from TATA: https://www.tatacommunications.com/knowledge-base/network-security-intrusion-detection-prevention/</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Patel, R. (2024, February 21). </a:t>
            </a:r>
            <a:r>
              <a:rPr kumimoji="0" lang="en-US" altLang="en-US" sz="1200" b="0" i="1"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Step-by-Step Guide: Creating, Installing, and Configuring SSL Certificate on Apache Server (VM)</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Retrieved from Medium: https://medium.com/@ravipatel.it/step-by-step-guide-creating-installing-and-configuring-ssl-certificate-on-apache-server-vm-7587193dbef6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Secure Connection Definition</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(n.d.). Retrieved April 2025, from NordVPN: https://nordvpn.com/cybersecurity/glossary/secure-connection/#:~:text=Secure%20connection%20refers%20to%20a,has%20not%20been%20tampered%20with.</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Secure NEtwork Protcols</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(n.d.). Retrieved April 2025, from Mosse Cyber Secuirty Insititue: https://library.mosse-institute.com/articles/2023/08/secure-network-protocols.html</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Secure Network Services</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(2025, March 20). Retrieved from VERACODE Docs: https://docs.veracode.com/r/insecure-network-services-open-port-scanner#:~:text=Two%20main%20vulnerabilities%20associated%20with,or%20services%20with%20code%20vulnerabilities.</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Strategies for Securing Internet of Things (IoT) Devices</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(2024, July 10). Retrieved from BrandFense: https://brandefense.io/blog/drps/strategies-for-securing-internet-of-things-iot-devices/#:~:text=Implement%20Strong%20Authentication%20and%20Access,can%20interact%20with%20the%20devices.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Team, S. S. (2023, September 20). </a:t>
            </a:r>
            <a:r>
              <a:rPr kumimoji="0" lang="en-US" altLang="en-US" sz="1200" b="0" i="1"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SSL/TLS Best Practices for 2023</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Retrieved from SSL.com: https://www.ssl.com/guide/ssl-best-practices/ </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Team, T. (2024, June 14). </a:t>
            </a:r>
            <a:r>
              <a:rPr kumimoji="0" lang="en-US" altLang="en-US" sz="1200" b="0" i="1"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Yahoo Inc Data Breach: What &amp; How it Happened?</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Retrieved from Twingate: https://www.twingate.com/blog/tips/Yahoo%20Inc-data-breach</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What is HTTPS?</a:t>
            </a:r>
            <a:r>
              <a:rPr kumimoji="0" lang="en-US" altLang="en-US" sz="12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(n.d.). Retrieved April 2025, from CloudFlare: https://www.cloudflare.com/learning/ssl/what-is-https/#:~:text=Hypertext%20transfer%20protocol%20secure%20(HTTPS,HTTPS%20websites%20as%20not%20secure.</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2085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8EC506-B1DA-46A1-B44D-774E68468E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1" name="Oval 5">
            <a:extLst>
              <a:ext uri="{FF2B5EF4-FFF2-40B4-BE49-F238E27FC236}">
                <a16:creationId xmlns:a16="http://schemas.microsoft.com/office/drawing/2014/main" id="{BFF30785-305E-45D7-984F-5AA93D3CA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cxnSp>
        <p:nvCxnSpPr>
          <p:cNvPr id="13" name="Straight Connector 12">
            <a:extLst>
              <a:ext uri="{FF2B5EF4-FFF2-40B4-BE49-F238E27FC236}">
                <a16:creationId xmlns:a16="http://schemas.microsoft.com/office/drawing/2014/main" id="{15E01FA5-D766-43CA-A83D-E7CF3F04E9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70784CE-9DD4-4C2D-88B9-D219730A4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274"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58D457-9DCF-8BC6-72E5-1B2F281629E9}"/>
              </a:ext>
            </a:extLst>
          </p:cNvPr>
          <p:cNvSpPr>
            <a:spLocks noGrp="1"/>
          </p:cNvSpPr>
          <p:nvPr>
            <p:ph type="title"/>
          </p:nvPr>
        </p:nvSpPr>
        <p:spPr>
          <a:xfrm>
            <a:off x="5258134" y="640080"/>
            <a:ext cx="6293689" cy="3652405"/>
          </a:xfrm>
        </p:spPr>
        <p:txBody>
          <a:bodyPr vert="horz" lIns="91440" tIns="45720" rIns="91440" bIns="45720" rtlCol="0" anchor="b">
            <a:normAutofit/>
          </a:bodyPr>
          <a:lstStyle/>
          <a:p>
            <a:r>
              <a:rPr lang="en-US" sz="4400" kern="1200" cap="all" spc="200" baseline="0" dirty="0">
                <a:solidFill>
                  <a:schemeClr val="tx1">
                    <a:lumMod val="85000"/>
                    <a:lumOff val="15000"/>
                  </a:schemeClr>
                </a:solidFill>
                <a:latin typeface="+mj-lt"/>
                <a:ea typeface="+mj-ea"/>
                <a:cs typeface="+mj-cs"/>
              </a:rPr>
              <a:t>THE END!</a:t>
            </a:r>
          </a:p>
        </p:txBody>
      </p:sp>
      <p:pic>
        <p:nvPicPr>
          <p:cNvPr id="6" name="Graphic 5" descr="Winking Face with No Fill">
            <a:extLst>
              <a:ext uri="{FF2B5EF4-FFF2-40B4-BE49-F238E27FC236}">
                <a16:creationId xmlns:a16="http://schemas.microsoft.com/office/drawing/2014/main" id="{AFE35459-DF9C-7005-C377-999C8E62C8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3999" y="1422615"/>
            <a:ext cx="3993942" cy="3993942"/>
          </a:xfrm>
          <a:prstGeom prst="rect">
            <a:avLst/>
          </a:prstGeom>
        </p:spPr>
      </p:pic>
      <p:cxnSp>
        <p:nvCxnSpPr>
          <p:cNvPr id="17" name="Straight Connector 16">
            <a:extLst>
              <a:ext uri="{FF2B5EF4-FFF2-40B4-BE49-F238E27FC236}">
                <a16:creationId xmlns:a16="http://schemas.microsoft.com/office/drawing/2014/main" id="{640A410A-1838-4131-95A6-2BE4F8D412F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09640" y="4388141"/>
            <a:ext cx="58521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397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36F00-E06C-EBA7-C26B-470AA8E0BCB1}"/>
              </a:ext>
            </a:extLst>
          </p:cNvPr>
          <p:cNvSpPr>
            <a:spLocks noGrp="1"/>
          </p:cNvSpPr>
          <p:nvPr>
            <p:ph type="title"/>
          </p:nvPr>
        </p:nvSpPr>
        <p:spPr>
          <a:xfrm>
            <a:off x="2809808" y="353681"/>
            <a:ext cx="7211269" cy="1400474"/>
          </a:xfrm>
        </p:spPr>
        <p:txBody>
          <a:bodyPr vert="horz" lIns="91440" tIns="45720" rIns="91440" bIns="45720" rtlCol="0" anchor="b">
            <a:normAutofit/>
          </a:bodyPr>
          <a:lstStyle/>
          <a:p>
            <a:pPr algn="ctr"/>
            <a:r>
              <a:rPr lang="en-US" sz="3100" dirty="0"/>
              <a:t>Overview of Connection Security Slides 3-5</a:t>
            </a:r>
          </a:p>
        </p:txBody>
      </p:sp>
      <p:pic>
        <p:nvPicPr>
          <p:cNvPr id="6" name="Graphic 5" descr="User">
            <a:extLst>
              <a:ext uri="{FF2B5EF4-FFF2-40B4-BE49-F238E27FC236}">
                <a16:creationId xmlns:a16="http://schemas.microsoft.com/office/drawing/2014/main" id="{C3C48F40-1C17-795E-653E-CEBC91AB33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30769" y="1429352"/>
            <a:ext cx="4330461" cy="4330461"/>
          </a:xfrm>
          <a:prstGeom prst="rect">
            <a:avLst/>
          </a:prstGeom>
        </p:spPr>
      </p:pic>
    </p:spTree>
    <p:extLst>
      <p:ext uri="{BB962C8B-B14F-4D97-AF65-F5344CB8AC3E}">
        <p14:creationId xmlns:p14="http://schemas.microsoft.com/office/powerpoint/2010/main" val="326991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33617-A25C-DFA6-2D38-800017EB2D45}"/>
              </a:ext>
            </a:extLst>
          </p:cNvPr>
          <p:cNvSpPr>
            <a:spLocks noGrp="1"/>
          </p:cNvSpPr>
          <p:nvPr>
            <p:ph type="title"/>
          </p:nvPr>
        </p:nvSpPr>
        <p:spPr>
          <a:xfrm>
            <a:off x="742207" y="270491"/>
            <a:ext cx="5181600" cy="1415079"/>
          </a:xfrm>
        </p:spPr>
        <p:txBody>
          <a:bodyPr>
            <a:normAutofit fontScale="90000"/>
          </a:bodyPr>
          <a:lstStyle/>
          <a:p>
            <a:r>
              <a:rPr lang="en-US" b="1" u="sng" dirty="0"/>
              <a:t>What is Connection Security?</a:t>
            </a:r>
          </a:p>
        </p:txBody>
      </p:sp>
      <p:sp>
        <p:nvSpPr>
          <p:cNvPr id="3" name="Content Placeholder 2">
            <a:extLst>
              <a:ext uri="{FF2B5EF4-FFF2-40B4-BE49-F238E27FC236}">
                <a16:creationId xmlns:a16="http://schemas.microsoft.com/office/drawing/2014/main" id="{7E10A9E8-BE5D-7E86-4211-BDE9179F454C}"/>
              </a:ext>
            </a:extLst>
          </p:cNvPr>
          <p:cNvSpPr>
            <a:spLocks noGrp="1"/>
          </p:cNvSpPr>
          <p:nvPr>
            <p:ph sz="half" idx="1"/>
          </p:nvPr>
        </p:nvSpPr>
        <p:spPr>
          <a:xfrm>
            <a:off x="423765" y="2236171"/>
            <a:ext cx="5181600" cy="4351338"/>
          </a:xfrm>
        </p:spPr>
        <p:txBody>
          <a:bodyPr>
            <a:normAutofit/>
          </a:bodyPr>
          <a:lstStyle/>
          <a:p>
            <a:pPr>
              <a:buFont typeface="Wingdings" pitchFamily="2" charset="2"/>
              <a:buChar char="Ø"/>
            </a:pPr>
            <a:r>
              <a:rPr lang="en-US" dirty="0"/>
              <a:t>A connection that uses encryption protcols to protect the data being transferred</a:t>
            </a:r>
          </a:p>
          <a:p>
            <a:pPr>
              <a:buFont typeface="Wingdings" pitchFamily="2" charset="2"/>
              <a:buChar char="Ø"/>
            </a:pPr>
            <a:r>
              <a:rPr lang="en-US" dirty="0"/>
              <a:t>Protects the data from unauthorize use</a:t>
            </a:r>
          </a:p>
          <a:p>
            <a:pPr>
              <a:buFont typeface="Wingdings" pitchFamily="2" charset="2"/>
              <a:buChar char="Ø"/>
            </a:pPr>
            <a:r>
              <a:rPr lang="en-US" dirty="0"/>
              <a:t>Authenticates the recipient of the data</a:t>
            </a:r>
          </a:p>
          <a:p>
            <a:pPr>
              <a:buFont typeface="Wingdings" pitchFamily="2" charset="2"/>
              <a:buChar char="Ø"/>
            </a:pPr>
            <a:r>
              <a:rPr lang="en-US" dirty="0"/>
              <a:t>Ensures that the data has not been tampered with </a:t>
            </a:r>
            <a:r>
              <a:rPr lang="en-US" kern="100" dirty="0">
                <a:effectLst/>
                <a:ea typeface="Aptos" panose="020B0004020202020204" pitchFamily="34" charset="0"/>
                <a:cs typeface="Times New Roman" panose="02020603050405020304" pitchFamily="18" charset="0"/>
              </a:rPr>
              <a:t>(Secure Connection Definition, n.d.)</a:t>
            </a:r>
          </a:p>
          <a:p>
            <a:pPr marL="0" indent="0">
              <a:buNone/>
            </a:pPr>
            <a:endParaRPr lang="en-US" dirty="0"/>
          </a:p>
        </p:txBody>
      </p:sp>
      <p:sp>
        <p:nvSpPr>
          <p:cNvPr id="4" name="Content Placeholder 3">
            <a:extLst>
              <a:ext uri="{FF2B5EF4-FFF2-40B4-BE49-F238E27FC236}">
                <a16:creationId xmlns:a16="http://schemas.microsoft.com/office/drawing/2014/main" id="{587C2963-5971-85EA-BE97-133CEE4A5041}"/>
              </a:ext>
            </a:extLst>
          </p:cNvPr>
          <p:cNvSpPr>
            <a:spLocks noGrp="1"/>
          </p:cNvSpPr>
          <p:nvPr>
            <p:ph sz="half" idx="2"/>
          </p:nvPr>
        </p:nvSpPr>
        <p:spPr>
          <a:xfrm>
            <a:off x="5669902" y="2312404"/>
            <a:ext cx="6024465" cy="3377779"/>
          </a:xfrm>
        </p:spPr>
        <p:txBody>
          <a:bodyPr>
            <a:normAutofit/>
          </a:bodyPr>
          <a:lstStyle/>
          <a:p>
            <a:pPr>
              <a:buFont typeface="Wingdings" pitchFamily="2" charset="2"/>
              <a:buChar char="Ø"/>
            </a:pPr>
            <a:r>
              <a:rPr lang="en-US" dirty="0"/>
              <a:t>Provides the protection for the computers:</a:t>
            </a:r>
          </a:p>
          <a:p>
            <a:pPr lvl="1">
              <a:buFont typeface="Wingdings" pitchFamily="2" charset="2"/>
              <a:buChar char="q"/>
            </a:pPr>
            <a:r>
              <a:rPr lang="en-US" sz="2100" dirty="0"/>
              <a:t>Data</a:t>
            </a:r>
          </a:p>
          <a:p>
            <a:pPr lvl="1">
              <a:buFont typeface="Wingdings" pitchFamily="2" charset="2"/>
              <a:buChar char="q"/>
            </a:pPr>
            <a:r>
              <a:rPr lang="en-US" sz="2100" dirty="0"/>
              <a:t>System</a:t>
            </a:r>
          </a:p>
          <a:p>
            <a:pPr lvl="1">
              <a:buFont typeface="Wingdings" pitchFamily="2" charset="2"/>
              <a:buChar char="q"/>
            </a:pPr>
            <a:r>
              <a:rPr lang="en-US" sz="2100" dirty="0"/>
              <a:t>Network(s)</a:t>
            </a:r>
          </a:p>
          <a:p>
            <a:pPr>
              <a:buFont typeface="Wingdings" pitchFamily="2" charset="2"/>
              <a:buChar char="Ø"/>
            </a:pPr>
            <a:r>
              <a:rPr lang="en-US" dirty="0"/>
              <a:t>Without the significance of Connection Security there will be many forms of bad intent against modern computing. The computer’s connection would not be safe to use.</a:t>
            </a:r>
          </a:p>
        </p:txBody>
      </p:sp>
      <p:sp>
        <p:nvSpPr>
          <p:cNvPr id="5" name="TextBox 4">
            <a:extLst>
              <a:ext uri="{FF2B5EF4-FFF2-40B4-BE49-F238E27FC236}">
                <a16:creationId xmlns:a16="http://schemas.microsoft.com/office/drawing/2014/main" id="{F4CDA2E1-E452-AF94-0D0B-655A6F8AF842}"/>
              </a:ext>
            </a:extLst>
          </p:cNvPr>
          <p:cNvSpPr txBox="1"/>
          <p:nvPr/>
        </p:nvSpPr>
        <p:spPr>
          <a:xfrm>
            <a:off x="5883515" y="0"/>
            <a:ext cx="6308485" cy="2169825"/>
          </a:xfrm>
          <a:prstGeom prst="rect">
            <a:avLst/>
          </a:prstGeom>
          <a:noFill/>
        </p:spPr>
        <p:txBody>
          <a:bodyPr wrap="square" rtlCol="0">
            <a:spAutoFit/>
          </a:bodyPr>
          <a:lstStyle/>
          <a:p>
            <a:r>
              <a:rPr lang="en-US" sz="4500" b="1" u="sng" dirty="0">
                <a:latin typeface="+mj-lt"/>
              </a:rPr>
              <a:t>What is Connection Security’s signifigance in modern computing?</a:t>
            </a:r>
          </a:p>
        </p:txBody>
      </p:sp>
      <p:pic>
        <p:nvPicPr>
          <p:cNvPr id="6" name="Picture 5">
            <a:extLst>
              <a:ext uri="{FF2B5EF4-FFF2-40B4-BE49-F238E27FC236}">
                <a16:creationId xmlns:a16="http://schemas.microsoft.com/office/drawing/2014/main" id="{EF3C67D4-3819-4466-A824-036097C8DA73}"/>
              </a:ext>
            </a:extLst>
          </p:cNvPr>
          <p:cNvPicPr>
            <a:picLocks noChangeAspect="1"/>
          </p:cNvPicPr>
          <p:nvPr/>
        </p:nvPicPr>
        <p:blipFill>
          <a:blip r:embed="rId3"/>
          <a:stretch>
            <a:fillRect/>
          </a:stretch>
        </p:blipFill>
        <p:spPr>
          <a:xfrm>
            <a:off x="8584163" y="4804308"/>
            <a:ext cx="3607837" cy="2053692"/>
          </a:xfrm>
          <a:prstGeom prst="rect">
            <a:avLst/>
          </a:prstGeom>
        </p:spPr>
      </p:pic>
    </p:spTree>
    <p:extLst>
      <p:ext uri="{BB962C8B-B14F-4D97-AF65-F5344CB8AC3E}">
        <p14:creationId xmlns:p14="http://schemas.microsoft.com/office/powerpoint/2010/main" val="2160611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4A505-8E20-41E5-BD33-5856A2EEEC99}"/>
              </a:ext>
            </a:extLst>
          </p:cNvPr>
          <p:cNvSpPr>
            <a:spLocks noGrp="1"/>
          </p:cNvSpPr>
          <p:nvPr>
            <p:ph type="title"/>
          </p:nvPr>
        </p:nvSpPr>
        <p:spPr>
          <a:xfrm>
            <a:off x="802433" y="248941"/>
            <a:ext cx="4198775" cy="1527048"/>
          </a:xfrm>
        </p:spPr>
        <p:txBody>
          <a:bodyPr vert="horz" lIns="91440" tIns="45720" rIns="91440" bIns="45720" rtlCol="0" anchor="b">
            <a:noAutofit/>
          </a:bodyPr>
          <a:lstStyle/>
          <a:p>
            <a:r>
              <a:rPr lang="en-US" sz="3600" b="1" kern="1200" dirty="0">
                <a:solidFill>
                  <a:schemeClr val="tx1"/>
                </a:solidFill>
                <a:latin typeface="+mj-lt"/>
                <a:ea typeface="+mj-ea"/>
                <a:cs typeface="+mj-cs"/>
              </a:rPr>
              <a:t>Potential Threats and Vulnerabilites </a:t>
            </a:r>
          </a:p>
        </p:txBody>
      </p:sp>
      <p:sp>
        <p:nvSpPr>
          <p:cNvPr id="3" name="Content Placeholder 2">
            <a:extLst>
              <a:ext uri="{FF2B5EF4-FFF2-40B4-BE49-F238E27FC236}">
                <a16:creationId xmlns:a16="http://schemas.microsoft.com/office/drawing/2014/main" id="{C87A1D16-A66B-8E90-0886-C27EAE3CC1A8}"/>
              </a:ext>
            </a:extLst>
          </p:cNvPr>
          <p:cNvSpPr>
            <a:spLocks noGrp="1"/>
          </p:cNvSpPr>
          <p:nvPr>
            <p:ph idx="1"/>
          </p:nvPr>
        </p:nvSpPr>
        <p:spPr>
          <a:xfrm>
            <a:off x="223935" y="2024920"/>
            <a:ext cx="4198775" cy="4122420"/>
          </a:xfrm>
        </p:spPr>
        <p:txBody>
          <a:bodyPr vert="horz" lIns="91440" tIns="45720" rIns="91440" bIns="45720" rtlCol="0">
            <a:normAutofit fontScale="92500" lnSpcReduction="20000"/>
          </a:bodyPr>
          <a:lstStyle/>
          <a:p>
            <a:pPr>
              <a:lnSpc>
                <a:spcPct val="110000"/>
              </a:lnSpc>
              <a:buFont typeface="Wingdings" pitchFamily="2" charset="2"/>
              <a:buChar char="Ø"/>
            </a:pPr>
            <a:r>
              <a:rPr lang="en-US" u="sng" dirty="0"/>
              <a:t>Threats:</a:t>
            </a:r>
          </a:p>
          <a:p>
            <a:pPr marL="0" indent="0">
              <a:lnSpc>
                <a:spcPct val="110000"/>
              </a:lnSpc>
              <a:buNone/>
            </a:pPr>
            <a:r>
              <a:rPr lang="en-US" dirty="0"/>
              <a:t>Hackers can:</a:t>
            </a:r>
          </a:p>
          <a:p>
            <a:pPr lvl="1">
              <a:lnSpc>
                <a:spcPct val="110000"/>
              </a:lnSpc>
              <a:buFont typeface="Wingdings" pitchFamily="2" charset="2"/>
              <a:buChar char="§"/>
            </a:pPr>
            <a:r>
              <a:rPr lang="en-US" sz="2400" dirty="0"/>
              <a:t>Access Information</a:t>
            </a:r>
          </a:p>
          <a:p>
            <a:pPr lvl="1">
              <a:lnSpc>
                <a:spcPct val="110000"/>
              </a:lnSpc>
              <a:buFont typeface="Wingdings" pitchFamily="2" charset="2"/>
              <a:buChar char="§"/>
            </a:pPr>
            <a:r>
              <a:rPr lang="en-US" sz="2400" dirty="0"/>
              <a:t>Gain access to the network</a:t>
            </a:r>
          </a:p>
          <a:p>
            <a:pPr lvl="1">
              <a:lnSpc>
                <a:spcPct val="110000"/>
              </a:lnSpc>
              <a:buFont typeface="Wingdings" pitchFamily="2" charset="2"/>
              <a:buChar char="§"/>
            </a:pPr>
            <a:r>
              <a:rPr lang="en-US" sz="2400" dirty="0"/>
              <a:t>Viruses/Malware can be transmitted</a:t>
            </a:r>
          </a:p>
          <a:p>
            <a:pPr lvl="1">
              <a:lnSpc>
                <a:spcPct val="110000"/>
              </a:lnSpc>
              <a:buFont typeface="Wingdings" pitchFamily="2" charset="2"/>
              <a:buChar char="§"/>
            </a:pPr>
            <a:r>
              <a:rPr lang="en-US" sz="2400" dirty="0"/>
              <a:t>Hijack internet connection</a:t>
            </a:r>
          </a:p>
          <a:p>
            <a:pPr>
              <a:lnSpc>
                <a:spcPct val="110000"/>
              </a:lnSpc>
              <a:buFont typeface="Wingdings" pitchFamily="2" charset="2"/>
              <a:buChar char="Ø"/>
            </a:pPr>
            <a:r>
              <a:rPr lang="en-US" u="sng" dirty="0"/>
              <a:t>Vulnerbailites:</a:t>
            </a:r>
          </a:p>
          <a:p>
            <a:pPr lvl="1">
              <a:lnSpc>
                <a:spcPct val="110000"/>
              </a:lnSpc>
              <a:buFont typeface="Wingdings" pitchFamily="2" charset="2"/>
              <a:buChar char="§"/>
            </a:pPr>
            <a:r>
              <a:rPr lang="en-US" sz="2400" dirty="0"/>
              <a:t>Unnecessarily open ports </a:t>
            </a:r>
          </a:p>
          <a:p>
            <a:pPr lvl="1">
              <a:lnSpc>
                <a:spcPct val="110000"/>
              </a:lnSpc>
              <a:buFont typeface="Wingdings" pitchFamily="2" charset="2"/>
              <a:buChar char="§"/>
            </a:pPr>
            <a:r>
              <a:rPr lang="en-US" sz="2400" dirty="0"/>
              <a:t>Insecure network protocols </a:t>
            </a:r>
          </a:p>
          <a:p>
            <a:pPr marL="0">
              <a:lnSpc>
                <a:spcPct val="110000"/>
              </a:lnSpc>
            </a:pPr>
            <a:endParaRPr lang="en-US" sz="1700" dirty="0"/>
          </a:p>
        </p:txBody>
      </p:sp>
      <p:pic>
        <p:nvPicPr>
          <p:cNvPr id="5" name="Picture 4">
            <a:extLst>
              <a:ext uri="{FF2B5EF4-FFF2-40B4-BE49-F238E27FC236}">
                <a16:creationId xmlns:a16="http://schemas.microsoft.com/office/drawing/2014/main" id="{0729C1B4-0B04-69BB-F20E-85B3D6EE9820}"/>
              </a:ext>
            </a:extLst>
          </p:cNvPr>
          <p:cNvPicPr>
            <a:picLocks noChangeAspect="1"/>
          </p:cNvPicPr>
          <p:nvPr/>
        </p:nvPicPr>
        <p:blipFill>
          <a:blip r:embed="rId2"/>
          <a:srcRect l="12020" r="20994" b="-1"/>
          <a:stretch/>
        </p:blipFill>
        <p:spPr>
          <a:xfrm>
            <a:off x="4752550" y="10"/>
            <a:ext cx="7439450" cy="6857990"/>
          </a:xfrm>
          <a:prstGeom prst="rect">
            <a:avLst/>
          </a:prstGeom>
        </p:spPr>
      </p:pic>
    </p:spTree>
    <p:extLst>
      <p:ext uri="{BB962C8B-B14F-4D97-AF65-F5344CB8AC3E}">
        <p14:creationId xmlns:p14="http://schemas.microsoft.com/office/powerpoint/2010/main" val="547144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41" name="Straight Connector 40">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6109556B-EAE9-4435-B409-0519F2CBDB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52267" cy="6858000"/>
          </a:xfrm>
          <a:prstGeom prst="rect">
            <a:avLst/>
          </a:prstGeom>
          <a:solidFill>
            <a:srgbClr val="5B5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F8581C93-746D-F494-3D85-0E866C4FF79B}"/>
              </a:ext>
            </a:extLst>
          </p:cNvPr>
          <p:cNvSpPr>
            <a:spLocks noGrp="1"/>
          </p:cNvSpPr>
          <p:nvPr>
            <p:ph type="title"/>
          </p:nvPr>
        </p:nvSpPr>
        <p:spPr>
          <a:xfrm>
            <a:off x="1024128" y="585216"/>
            <a:ext cx="6007027" cy="1499616"/>
          </a:xfrm>
        </p:spPr>
        <p:txBody>
          <a:bodyPr vert="horz" lIns="91440" tIns="45720" rIns="91440" bIns="45720" rtlCol="0" anchor="ctr">
            <a:normAutofit/>
          </a:bodyPr>
          <a:lstStyle/>
          <a:p>
            <a:r>
              <a:rPr lang="en-US" sz="3500" b="1" dirty="0">
                <a:solidFill>
                  <a:srgbClr val="FFFFFF"/>
                </a:solidFill>
              </a:rPr>
              <a:t>Real World Examples: Security Breaches Resulting From Compromised Connections</a:t>
            </a:r>
          </a:p>
        </p:txBody>
      </p:sp>
      <p:cxnSp>
        <p:nvCxnSpPr>
          <p:cNvPr id="45" name="Straight Connector 44">
            <a:extLst>
              <a:ext uri="{FF2B5EF4-FFF2-40B4-BE49-F238E27FC236}">
                <a16:creationId xmlns:a16="http://schemas.microsoft.com/office/drawing/2014/main" id="{5814CCBE-423E-41B2-A9F3-82679F490E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0856B4-A914-C74F-6CAA-68D938B17811}"/>
              </a:ext>
            </a:extLst>
          </p:cNvPr>
          <p:cNvSpPr>
            <a:spLocks noGrp="1"/>
          </p:cNvSpPr>
          <p:nvPr>
            <p:ph sz="half" idx="1"/>
          </p:nvPr>
        </p:nvSpPr>
        <p:spPr>
          <a:xfrm>
            <a:off x="179909" y="2084832"/>
            <a:ext cx="7111802" cy="4023360"/>
          </a:xfrm>
        </p:spPr>
        <p:txBody>
          <a:bodyPr vert="horz" lIns="45720" tIns="45720" rIns="45720" bIns="45720" rtlCol="0">
            <a:noAutofit/>
          </a:bodyPr>
          <a:lstStyle/>
          <a:p>
            <a:r>
              <a:rPr lang="en-US" sz="2000" u="sng" dirty="0">
                <a:solidFill>
                  <a:srgbClr val="FFFFFF"/>
                </a:solidFill>
              </a:rPr>
              <a:t>Yahoo! INC Data Breach (2013-2014):</a:t>
            </a:r>
          </a:p>
          <a:p>
            <a:pPr>
              <a:buFont typeface="Wingdings" pitchFamily="2" charset="2"/>
              <a:buChar char="Ø"/>
            </a:pPr>
            <a:r>
              <a:rPr lang="en-US" sz="2000" dirty="0">
                <a:solidFill>
                  <a:srgbClr val="FFFFFF"/>
                </a:solidFill>
              </a:rPr>
              <a:t>A team of Russian hackers targeted Yahoo’s database using backdoors, stolen backups, and access cookies to steal records from all user accounts</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2000" dirty="0">
                <a:effectLst/>
                <a:ea typeface="Aptos" panose="020B0004020202020204" pitchFamily="34" charset="0"/>
                <a:cs typeface="Times New Roman" panose="02020603050405020304" pitchFamily="18" charset="0"/>
              </a:rPr>
              <a:t>(Chin, 2024)</a:t>
            </a:r>
            <a:r>
              <a:rPr lang="en-US" sz="2000" dirty="0">
                <a:effectLst/>
              </a:rPr>
              <a:t> </a:t>
            </a:r>
            <a:endParaRPr lang="en-US" sz="2000" dirty="0">
              <a:solidFill>
                <a:srgbClr val="FFFFFF"/>
              </a:solidFill>
            </a:endParaRPr>
          </a:p>
          <a:p>
            <a:pPr>
              <a:buFont typeface="Wingdings" pitchFamily="2" charset="2"/>
              <a:buChar char="Ø"/>
            </a:pPr>
            <a:r>
              <a:rPr lang="en-US" sz="2000" dirty="0">
                <a:solidFill>
                  <a:srgbClr val="FFFFFF"/>
                </a:solidFill>
              </a:rPr>
              <a:t>Over 3 billion user accounts exposed, as far as their names, email addresses, phone number, birth dates, passwords, secuirty questions</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2000" dirty="0">
                <a:effectLst/>
                <a:ea typeface="Aptos" panose="020B0004020202020204" pitchFamily="34" charset="0"/>
                <a:cs typeface="Times New Roman" panose="02020603050405020304" pitchFamily="18" charset="0"/>
              </a:rPr>
              <a:t>(Team, 2024)</a:t>
            </a:r>
            <a:r>
              <a:rPr lang="en-US" sz="2000" dirty="0">
                <a:effectLst/>
              </a:rPr>
              <a:t> </a:t>
            </a:r>
            <a:endParaRPr lang="en-US" sz="2000" dirty="0">
              <a:solidFill>
                <a:srgbClr val="FFFFFF"/>
              </a:solidFill>
            </a:endParaRPr>
          </a:p>
          <a:p>
            <a:pPr>
              <a:buFont typeface="Wingdings" pitchFamily="2" charset="2"/>
              <a:buChar char="Ø"/>
            </a:pPr>
            <a:r>
              <a:rPr lang="en-US" sz="2000" dirty="0">
                <a:solidFill>
                  <a:srgbClr val="FFFFFF"/>
                </a:solidFill>
              </a:rPr>
              <a:t>They were hacked because of the lack of security measures</a:t>
            </a:r>
          </a:p>
          <a:p>
            <a:pPr>
              <a:buFont typeface="Wingdings" pitchFamily="2" charset="2"/>
              <a:buChar char="Ø"/>
            </a:pPr>
            <a:r>
              <a:rPr lang="en-US" sz="2000" dirty="0">
                <a:solidFill>
                  <a:srgbClr val="FFFFFF"/>
                </a:solidFill>
              </a:rPr>
              <a:t>The hackers were able to bypass the basic security meausres </a:t>
            </a:r>
          </a:p>
          <a:p>
            <a:r>
              <a:rPr lang="en-US" sz="2000" dirty="0">
                <a:solidFill>
                  <a:srgbClr val="FFFFFF"/>
                </a:solidFill>
              </a:rPr>
              <a:t>Since then, to enhance secuirty Yahoo:</a:t>
            </a:r>
          </a:p>
          <a:p>
            <a:pPr marL="742950" lvl="1" indent="-514350">
              <a:buFont typeface="+mj-lt"/>
              <a:buAutoNum type="romanUcPeriod"/>
            </a:pPr>
            <a:r>
              <a:rPr lang="en-US" sz="2000" dirty="0">
                <a:solidFill>
                  <a:srgbClr val="FFFFFF"/>
                </a:solidFill>
              </a:rPr>
              <a:t>hired a chief information security officer</a:t>
            </a:r>
          </a:p>
          <a:p>
            <a:pPr marL="742950" lvl="2" indent="-514350">
              <a:buFont typeface="+mj-lt"/>
              <a:buAutoNum type="romanUcPeriod"/>
            </a:pPr>
            <a:r>
              <a:rPr lang="en-US" sz="2000" dirty="0">
                <a:solidFill>
                  <a:srgbClr val="FFFFFF"/>
                </a:solidFill>
              </a:rPr>
              <a:t>invalidating uneccrypted security questions</a:t>
            </a:r>
          </a:p>
          <a:p>
            <a:pPr marL="742950" lvl="2" indent="-514350">
              <a:buFont typeface="+mj-lt"/>
              <a:buAutoNum type="romanUcPeriod"/>
            </a:pPr>
            <a:r>
              <a:rPr lang="en-US" sz="2000" dirty="0">
                <a:solidFill>
                  <a:srgbClr val="FFFFFF"/>
                </a:solidFill>
              </a:rPr>
              <a:t>asking users to change their passwords often</a:t>
            </a:r>
          </a:p>
        </p:txBody>
      </p:sp>
      <p:pic>
        <p:nvPicPr>
          <p:cNvPr id="5" name="Picture 4" descr="A blue sign with white text and a smiley face&#10;&#10;AI-generated content may be incorrect.">
            <a:extLst>
              <a:ext uri="{FF2B5EF4-FFF2-40B4-BE49-F238E27FC236}">
                <a16:creationId xmlns:a16="http://schemas.microsoft.com/office/drawing/2014/main" id="{F3485F21-C07E-623D-DEF0-39A0287B8902}"/>
              </a:ext>
            </a:extLst>
          </p:cNvPr>
          <p:cNvPicPr>
            <a:picLocks noChangeAspect="1"/>
          </p:cNvPicPr>
          <p:nvPr/>
        </p:nvPicPr>
        <p:blipFill>
          <a:blip r:embed="rId2"/>
          <a:srcRect l="18916" r="10603" b="2"/>
          <a:stretch/>
        </p:blipFill>
        <p:spPr>
          <a:xfrm>
            <a:off x="7552266" y="10"/>
            <a:ext cx="4639734" cy="3428990"/>
          </a:xfrm>
          <a:prstGeom prst="rect">
            <a:avLst/>
          </a:prstGeom>
        </p:spPr>
      </p:pic>
      <p:pic>
        <p:nvPicPr>
          <p:cNvPr id="6" name="Picture 5" descr="A magnifying glass over a page&#10;&#10;AI-generated content may be incorrect.">
            <a:extLst>
              <a:ext uri="{FF2B5EF4-FFF2-40B4-BE49-F238E27FC236}">
                <a16:creationId xmlns:a16="http://schemas.microsoft.com/office/drawing/2014/main" id="{B648DB35-09EC-3491-FB5E-50EF2D501A56}"/>
              </a:ext>
            </a:extLst>
          </p:cNvPr>
          <p:cNvPicPr>
            <a:picLocks noChangeAspect="1"/>
          </p:cNvPicPr>
          <p:nvPr/>
        </p:nvPicPr>
        <p:blipFill>
          <a:blip r:embed="rId3"/>
          <a:srcRect l="3860" r="1" b="1"/>
          <a:stretch/>
        </p:blipFill>
        <p:spPr>
          <a:xfrm>
            <a:off x="7552266" y="3429000"/>
            <a:ext cx="4639734" cy="3429000"/>
          </a:xfrm>
          <a:prstGeom prst="rect">
            <a:avLst/>
          </a:prstGeom>
        </p:spPr>
      </p:pic>
    </p:spTree>
    <p:extLst>
      <p:ext uri="{BB962C8B-B14F-4D97-AF65-F5344CB8AC3E}">
        <p14:creationId xmlns:p14="http://schemas.microsoft.com/office/powerpoint/2010/main" val="235364328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E6CB0-1872-BC9B-8A38-4EAAC48C1D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CEB729-0A31-A367-66A9-D93090823B9C}"/>
              </a:ext>
            </a:extLst>
          </p:cNvPr>
          <p:cNvSpPr>
            <a:spLocks noGrp="1"/>
          </p:cNvSpPr>
          <p:nvPr>
            <p:ph type="title"/>
          </p:nvPr>
        </p:nvSpPr>
        <p:spPr>
          <a:xfrm>
            <a:off x="2809809" y="353681"/>
            <a:ext cx="6572382" cy="974310"/>
          </a:xfrm>
        </p:spPr>
        <p:txBody>
          <a:bodyPr vert="horz" lIns="91440" tIns="45720" rIns="91440" bIns="45720" rtlCol="0" anchor="b">
            <a:normAutofit/>
          </a:bodyPr>
          <a:lstStyle/>
          <a:p>
            <a:pPr algn="ctr"/>
            <a:r>
              <a:rPr lang="en-US" sz="3200" dirty="0"/>
              <a:t>Encryption Techniques</a:t>
            </a:r>
            <a:br>
              <a:rPr lang="en-US" sz="3200" dirty="0"/>
            </a:br>
            <a:r>
              <a:rPr lang="en-US" sz="3200" dirty="0"/>
              <a:t>Slides 7-9</a:t>
            </a:r>
            <a:endParaRPr lang="en-US" sz="3100" dirty="0"/>
          </a:p>
        </p:txBody>
      </p:sp>
      <p:pic>
        <p:nvPicPr>
          <p:cNvPr id="6" name="Graphic 5" descr="User">
            <a:extLst>
              <a:ext uri="{FF2B5EF4-FFF2-40B4-BE49-F238E27FC236}">
                <a16:creationId xmlns:a16="http://schemas.microsoft.com/office/drawing/2014/main" id="{468AE765-54CF-3A2E-0BCB-C7FB486F43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30769" y="1429352"/>
            <a:ext cx="4330461" cy="4330461"/>
          </a:xfrm>
          <a:prstGeom prst="rect">
            <a:avLst/>
          </a:prstGeom>
        </p:spPr>
      </p:pic>
    </p:spTree>
    <p:extLst>
      <p:ext uri="{BB962C8B-B14F-4D97-AF65-F5344CB8AC3E}">
        <p14:creationId xmlns:p14="http://schemas.microsoft.com/office/powerpoint/2010/main" val="374877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701D-2B8E-2478-D4B2-23C4E58A4F95}"/>
              </a:ext>
            </a:extLst>
          </p:cNvPr>
          <p:cNvSpPr>
            <a:spLocks noGrp="1"/>
          </p:cNvSpPr>
          <p:nvPr>
            <p:ph type="title"/>
          </p:nvPr>
        </p:nvSpPr>
        <p:spPr>
          <a:xfrm>
            <a:off x="1024128" y="585216"/>
            <a:ext cx="4732244" cy="1499616"/>
          </a:xfrm>
        </p:spPr>
        <p:txBody>
          <a:bodyPr>
            <a:normAutofit/>
          </a:bodyPr>
          <a:lstStyle/>
          <a:p>
            <a:r>
              <a:rPr lang="en-US" dirty="0"/>
              <a:t>Encryption within Connection Security</a:t>
            </a:r>
          </a:p>
        </p:txBody>
      </p:sp>
      <p:sp>
        <p:nvSpPr>
          <p:cNvPr id="3" name="Content Placeholder 2">
            <a:extLst>
              <a:ext uri="{FF2B5EF4-FFF2-40B4-BE49-F238E27FC236}">
                <a16:creationId xmlns:a16="http://schemas.microsoft.com/office/drawing/2014/main" id="{3AEE64CB-C837-19B2-59D3-AD8CA5A76EAF}"/>
              </a:ext>
            </a:extLst>
          </p:cNvPr>
          <p:cNvSpPr>
            <a:spLocks noGrp="1"/>
          </p:cNvSpPr>
          <p:nvPr>
            <p:ph idx="1"/>
          </p:nvPr>
        </p:nvSpPr>
        <p:spPr>
          <a:xfrm>
            <a:off x="314666" y="2286000"/>
            <a:ext cx="5365699" cy="4023360"/>
          </a:xfrm>
        </p:spPr>
        <p:txBody>
          <a:bodyPr>
            <a:normAutofit lnSpcReduction="10000"/>
          </a:bodyPr>
          <a:lstStyle/>
          <a:p>
            <a:pPr>
              <a:buFont typeface="Wingdings" pitchFamily="2" charset="2"/>
              <a:buChar char="Ø"/>
            </a:pPr>
            <a:r>
              <a:rPr lang="en-US" dirty="0"/>
              <a:t>Converts information into an unreadable format</a:t>
            </a:r>
          </a:p>
          <a:p>
            <a:pPr>
              <a:buFont typeface="Wingdings" pitchFamily="2" charset="2"/>
              <a:buChar char="Ø"/>
            </a:pPr>
            <a:r>
              <a:rPr lang="en-US" dirty="0"/>
              <a:t>Allows information owners to keep data confidential</a:t>
            </a:r>
          </a:p>
          <a:p>
            <a:pPr>
              <a:buFont typeface="Wingdings" pitchFamily="2" charset="2"/>
              <a:buChar char="Ø"/>
            </a:pPr>
            <a:r>
              <a:rPr lang="en-US" dirty="0"/>
              <a:t>It conceals the connections as they pass between nodes</a:t>
            </a:r>
          </a:p>
          <a:p>
            <a:pPr>
              <a:buFont typeface="Wingdings" pitchFamily="2" charset="2"/>
              <a:buChar char="Ø"/>
            </a:pPr>
            <a:r>
              <a:rPr lang="en-US" dirty="0"/>
              <a:t>Algorithms and secuirty keys are used </a:t>
            </a:r>
          </a:p>
          <a:p>
            <a:pPr>
              <a:buFont typeface="Wingdings" pitchFamily="2" charset="2"/>
              <a:buChar char="Ø"/>
            </a:pPr>
            <a:r>
              <a:rPr lang="en-US" dirty="0"/>
              <a:t>Includes montioring, segmentation, access mangment, and secuirty </a:t>
            </a:r>
            <a:r>
              <a:rPr lang="en-US" sz="2000" dirty="0"/>
              <a:t>polices </a:t>
            </a:r>
            <a:r>
              <a:rPr lang="en-US" sz="2000" kern="100" dirty="0">
                <a:effectLst/>
                <a:ea typeface="Aptos" panose="020B0004020202020204" pitchFamily="34" charset="0"/>
                <a:cs typeface="Times New Roman" panose="02020603050405020304" pitchFamily="18" charset="0"/>
              </a:rPr>
              <a:t> </a:t>
            </a:r>
            <a:r>
              <a:rPr lang="en-US" kern="100" dirty="0">
                <a:effectLst/>
                <a:ea typeface="Aptos" panose="020B0004020202020204" pitchFamily="34" charset="0"/>
                <a:cs typeface="Times New Roman" panose="02020603050405020304" pitchFamily="18" charset="0"/>
              </a:rPr>
              <a:t>(Network Encryption: What is and how does it work?, n.d.)</a:t>
            </a:r>
          </a:p>
          <a:p>
            <a:pPr>
              <a:buFont typeface="Wingdings" pitchFamily="2" charset="2"/>
              <a:buChar char="Ø"/>
            </a:pPr>
            <a:endParaRPr lang="en-US" dirty="0"/>
          </a:p>
          <a:p>
            <a:pPr>
              <a:buFontTx/>
              <a:buChar char="-"/>
            </a:pPr>
            <a:endParaRPr lang="en-US" sz="2000" dirty="0"/>
          </a:p>
          <a:p>
            <a:pPr>
              <a:buFontTx/>
              <a:buChar char="-"/>
            </a:pPr>
            <a:endParaRPr lang="en-US" dirty="0"/>
          </a:p>
        </p:txBody>
      </p:sp>
      <p:sp>
        <p:nvSpPr>
          <p:cNvPr id="8" name="Rectangle 7">
            <a:extLst>
              <a:ext uri="{FF2B5EF4-FFF2-40B4-BE49-F238E27FC236}">
                <a16:creationId xmlns:a16="http://schemas.microsoft.com/office/drawing/2014/main" id="{9D431EF2-5A31-4C05-AA3E-4580F5534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3275" y="0"/>
            <a:ext cx="610545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7678399-6817-4845-9B59-E82951B0B0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009" y="321731"/>
            <a:ext cx="3932506" cy="366223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screenshot of a phone&#10;&#10;AI-generated content may be incorrect.">
            <a:extLst>
              <a:ext uri="{FF2B5EF4-FFF2-40B4-BE49-F238E27FC236}">
                <a16:creationId xmlns:a16="http://schemas.microsoft.com/office/drawing/2014/main" id="{A0D53AE0-DCC0-7A5F-87ED-F42017115B73}"/>
              </a:ext>
            </a:extLst>
          </p:cNvPr>
          <p:cNvPicPr>
            <a:picLocks noChangeAspect="1"/>
          </p:cNvPicPr>
          <p:nvPr/>
        </p:nvPicPr>
        <p:blipFill>
          <a:blip r:embed="rId2"/>
          <a:stretch>
            <a:fillRect/>
          </a:stretch>
        </p:blipFill>
        <p:spPr>
          <a:xfrm>
            <a:off x="6569894" y="1178337"/>
            <a:ext cx="3602736" cy="1949021"/>
          </a:xfrm>
          <a:prstGeom prst="rect">
            <a:avLst/>
          </a:prstGeom>
        </p:spPr>
      </p:pic>
      <p:sp>
        <p:nvSpPr>
          <p:cNvPr id="14" name="Rectangle 13">
            <a:extLst>
              <a:ext uri="{FF2B5EF4-FFF2-40B4-BE49-F238E27FC236}">
                <a16:creationId xmlns:a16="http://schemas.microsoft.com/office/drawing/2014/main" id="{B044E73A-9DB7-46CD-9B4D-9DE9FB5E6E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09128" y="321732"/>
            <a:ext cx="1352695" cy="3668542"/>
          </a:xfrm>
          <a:prstGeom prst="rect">
            <a:avLst/>
          </a:prstGeom>
          <a:solidFill>
            <a:srgbClr val="FFFFFF">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8057F48-2FD4-4DD3-B887-FEE2B447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008" y="4157447"/>
            <a:ext cx="2104750" cy="2312282"/>
          </a:xfrm>
          <a:prstGeom prst="rect">
            <a:avLst/>
          </a:prstGeom>
          <a:solidFill>
            <a:schemeClr val="accent2">
              <a:lumMod val="7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7A4469D8-5936-48B8-AF0C-37FF2AEE2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0625" y="4157447"/>
            <a:ext cx="3206709" cy="231228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green padlock with a green text&#10;&#10;AI-generated content may be incorrect.">
            <a:extLst>
              <a:ext uri="{FF2B5EF4-FFF2-40B4-BE49-F238E27FC236}">
                <a16:creationId xmlns:a16="http://schemas.microsoft.com/office/drawing/2014/main" id="{2548ED13-6E16-7765-3655-C8DBE4EA41DF}"/>
              </a:ext>
            </a:extLst>
          </p:cNvPr>
          <p:cNvPicPr>
            <a:picLocks noChangeAspect="1"/>
          </p:cNvPicPr>
          <p:nvPr/>
        </p:nvPicPr>
        <p:blipFill>
          <a:blip r:embed="rId3"/>
          <a:stretch>
            <a:fillRect/>
          </a:stretch>
        </p:blipFill>
        <p:spPr>
          <a:xfrm>
            <a:off x="8833799" y="4550293"/>
            <a:ext cx="2880360" cy="1526590"/>
          </a:xfrm>
          <a:prstGeom prst="rect">
            <a:avLst/>
          </a:prstGeom>
        </p:spPr>
      </p:pic>
    </p:spTree>
    <p:extLst>
      <p:ext uri="{BB962C8B-B14F-4D97-AF65-F5344CB8AC3E}">
        <p14:creationId xmlns:p14="http://schemas.microsoft.com/office/powerpoint/2010/main" val="2323965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2738-445A-0780-C12B-51284A864925}"/>
              </a:ext>
            </a:extLst>
          </p:cNvPr>
          <p:cNvSpPr>
            <a:spLocks noGrp="1"/>
          </p:cNvSpPr>
          <p:nvPr>
            <p:ph type="title"/>
          </p:nvPr>
        </p:nvSpPr>
        <p:spPr>
          <a:xfrm>
            <a:off x="1024128" y="585216"/>
            <a:ext cx="6384378" cy="1499616"/>
          </a:xfrm>
        </p:spPr>
        <p:txBody>
          <a:bodyPr/>
          <a:lstStyle/>
          <a:p>
            <a:r>
              <a:rPr lang="en-US" dirty="0"/>
              <a:t>Symmetric and Asymmetric Encryption Algorithms</a:t>
            </a:r>
          </a:p>
        </p:txBody>
      </p:sp>
      <p:sp>
        <p:nvSpPr>
          <p:cNvPr id="3" name="Text Placeholder 2">
            <a:extLst>
              <a:ext uri="{FF2B5EF4-FFF2-40B4-BE49-F238E27FC236}">
                <a16:creationId xmlns:a16="http://schemas.microsoft.com/office/drawing/2014/main" id="{D192B8CB-3CBC-CE6B-6750-FE7AD2A91F45}"/>
              </a:ext>
            </a:extLst>
          </p:cNvPr>
          <p:cNvSpPr>
            <a:spLocks noGrp="1"/>
          </p:cNvSpPr>
          <p:nvPr>
            <p:ph type="body" idx="1"/>
          </p:nvPr>
        </p:nvSpPr>
        <p:spPr>
          <a:xfrm>
            <a:off x="1129284" y="1703350"/>
            <a:ext cx="4754880" cy="822960"/>
          </a:xfrm>
        </p:spPr>
        <p:txBody>
          <a:bodyPr/>
          <a:lstStyle/>
          <a:p>
            <a:r>
              <a:rPr lang="en-US" u="sng" dirty="0"/>
              <a:t>Symmetric</a:t>
            </a:r>
          </a:p>
        </p:txBody>
      </p:sp>
      <p:sp>
        <p:nvSpPr>
          <p:cNvPr id="4" name="Content Placeholder 3">
            <a:extLst>
              <a:ext uri="{FF2B5EF4-FFF2-40B4-BE49-F238E27FC236}">
                <a16:creationId xmlns:a16="http://schemas.microsoft.com/office/drawing/2014/main" id="{03ACFB38-248F-2CEA-8C9E-F532A9882A3D}"/>
              </a:ext>
            </a:extLst>
          </p:cNvPr>
          <p:cNvSpPr>
            <a:spLocks noGrp="1"/>
          </p:cNvSpPr>
          <p:nvPr>
            <p:ph sz="half" idx="2"/>
          </p:nvPr>
        </p:nvSpPr>
        <p:spPr>
          <a:xfrm>
            <a:off x="370985" y="2526310"/>
            <a:ext cx="5190060" cy="3783050"/>
          </a:xfrm>
        </p:spPr>
        <p:txBody>
          <a:bodyPr>
            <a:normAutofit/>
          </a:bodyPr>
          <a:lstStyle/>
          <a:p>
            <a:pPr>
              <a:buFont typeface="Wingdings" pitchFamily="2" charset="2"/>
              <a:buChar char="Ø"/>
            </a:pPr>
            <a:r>
              <a:rPr lang="en-US" sz="2400" dirty="0"/>
              <a:t>Used to transmit big data</a:t>
            </a:r>
          </a:p>
          <a:p>
            <a:pPr>
              <a:buFont typeface="Wingdings" pitchFamily="2" charset="2"/>
              <a:buChar char="Ø"/>
            </a:pPr>
            <a:r>
              <a:rPr lang="en-US" sz="2400" dirty="0"/>
              <a:t>128 or 256-bit key size</a:t>
            </a:r>
          </a:p>
          <a:p>
            <a:pPr>
              <a:buFont typeface="Wingdings" pitchFamily="2" charset="2"/>
              <a:buChar char="Ø"/>
            </a:pPr>
            <a:r>
              <a:rPr lang="en-US" sz="2400" dirty="0"/>
              <a:t>Uses a single key for encryption and decryption</a:t>
            </a:r>
          </a:p>
          <a:p>
            <a:pPr>
              <a:buFont typeface="Wingdings" pitchFamily="2" charset="2"/>
              <a:buChar char="Ø"/>
            </a:pPr>
            <a:r>
              <a:rPr lang="en-US" sz="2400" dirty="0"/>
              <a:t>Works on low usage of resoureces</a:t>
            </a:r>
          </a:p>
          <a:p>
            <a:pPr>
              <a:buFont typeface="Wingdings" pitchFamily="2" charset="2"/>
              <a:buChar char="Ø"/>
            </a:pPr>
            <a:r>
              <a:rPr lang="en-US" sz="2400" dirty="0"/>
              <a:t>Mostly used within securing large amounts of data, files and protecting data in transit </a:t>
            </a:r>
          </a:p>
        </p:txBody>
      </p:sp>
      <p:sp>
        <p:nvSpPr>
          <p:cNvPr id="5" name="Text Placeholder 4">
            <a:extLst>
              <a:ext uri="{FF2B5EF4-FFF2-40B4-BE49-F238E27FC236}">
                <a16:creationId xmlns:a16="http://schemas.microsoft.com/office/drawing/2014/main" id="{64842977-10FD-0C36-1036-66E55C2F410F}"/>
              </a:ext>
            </a:extLst>
          </p:cNvPr>
          <p:cNvSpPr>
            <a:spLocks noGrp="1"/>
          </p:cNvSpPr>
          <p:nvPr>
            <p:ph type="body" sz="quarter" idx="3"/>
          </p:nvPr>
        </p:nvSpPr>
        <p:spPr>
          <a:xfrm>
            <a:off x="6307838" y="1671206"/>
            <a:ext cx="4754880" cy="822960"/>
          </a:xfrm>
        </p:spPr>
        <p:txBody>
          <a:bodyPr/>
          <a:lstStyle/>
          <a:p>
            <a:r>
              <a:rPr lang="en-US" u="sng" dirty="0"/>
              <a:t>Asymmetric </a:t>
            </a:r>
          </a:p>
        </p:txBody>
      </p:sp>
      <p:sp>
        <p:nvSpPr>
          <p:cNvPr id="6" name="Content Placeholder 5">
            <a:extLst>
              <a:ext uri="{FF2B5EF4-FFF2-40B4-BE49-F238E27FC236}">
                <a16:creationId xmlns:a16="http://schemas.microsoft.com/office/drawing/2014/main" id="{316E2856-E9A2-1384-8F3B-27B3F2CFF597}"/>
              </a:ext>
            </a:extLst>
          </p:cNvPr>
          <p:cNvSpPr>
            <a:spLocks noGrp="1"/>
          </p:cNvSpPr>
          <p:nvPr>
            <p:ph sz="quarter" idx="4"/>
          </p:nvPr>
        </p:nvSpPr>
        <p:spPr>
          <a:xfrm>
            <a:off x="5989320" y="2494166"/>
            <a:ext cx="5190060" cy="3341572"/>
          </a:xfrm>
        </p:spPr>
        <p:txBody>
          <a:bodyPr>
            <a:noAutofit/>
          </a:bodyPr>
          <a:lstStyle/>
          <a:p>
            <a:pPr>
              <a:buFont typeface="Wingdings" pitchFamily="2" charset="2"/>
              <a:buChar char="Ø"/>
            </a:pPr>
            <a:r>
              <a:rPr lang="en-US" sz="2400" dirty="0"/>
              <a:t>Used to transmit small data</a:t>
            </a:r>
          </a:p>
          <a:p>
            <a:pPr>
              <a:buFont typeface="Wingdings" pitchFamily="2" charset="2"/>
              <a:buChar char="Ø"/>
            </a:pPr>
            <a:r>
              <a:rPr lang="en-US" sz="2400" dirty="0"/>
              <a:t>RSA 2048-bit or higher key size</a:t>
            </a:r>
          </a:p>
          <a:p>
            <a:pPr>
              <a:buFont typeface="Wingdings" pitchFamily="2" charset="2"/>
              <a:buChar char="Ø"/>
            </a:pPr>
            <a:r>
              <a:rPr lang="en-US" sz="2400" dirty="0"/>
              <a:t>Uses two keys for encryption and decryption:</a:t>
            </a:r>
          </a:p>
          <a:p>
            <a:pPr marL="173736" lvl="1" indent="0">
              <a:buNone/>
            </a:pPr>
            <a:r>
              <a:rPr lang="en-US" sz="2400" dirty="0"/>
              <a:t> -one public</a:t>
            </a:r>
          </a:p>
          <a:p>
            <a:pPr marL="173736" lvl="1" indent="0">
              <a:buNone/>
            </a:pPr>
            <a:r>
              <a:rPr lang="en-US" sz="2400" dirty="0"/>
              <a:t> -one private </a:t>
            </a:r>
          </a:p>
          <a:p>
            <a:pPr>
              <a:buFont typeface="Wingdings" pitchFamily="2" charset="2"/>
              <a:buChar char="Ø"/>
            </a:pPr>
            <a:r>
              <a:rPr lang="en-US" sz="2400" dirty="0"/>
              <a:t>Requires high consumption of resoruces</a:t>
            </a:r>
          </a:p>
          <a:p>
            <a:pPr>
              <a:buFont typeface="Wingdings" pitchFamily="2" charset="2"/>
              <a:buChar char="Ø"/>
            </a:pPr>
            <a:r>
              <a:rPr lang="en-US" sz="2400" dirty="0"/>
              <a:t>Most used within TLS/SSL, digital signatures and authentication</a:t>
            </a:r>
          </a:p>
        </p:txBody>
      </p:sp>
      <p:pic>
        <p:nvPicPr>
          <p:cNvPr id="9" name="Picture 8">
            <a:extLst>
              <a:ext uri="{FF2B5EF4-FFF2-40B4-BE49-F238E27FC236}">
                <a16:creationId xmlns:a16="http://schemas.microsoft.com/office/drawing/2014/main" id="{FCC13C13-7A22-5FC7-0926-D86EE4C1B718}"/>
              </a:ext>
            </a:extLst>
          </p:cNvPr>
          <p:cNvPicPr>
            <a:picLocks noChangeAspect="1"/>
          </p:cNvPicPr>
          <p:nvPr/>
        </p:nvPicPr>
        <p:blipFill>
          <a:blip r:embed="rId2"/>
          <a:stretch>
            <a:fillRect/>
          </a:stretch>
        </p:blipFill>
        <p:spPr>
          <a:xfrm>
            <a:off x="8901404" y="2363"/>
            <a:ext cx="3290596" cy="2491803"/>
          </a:xfrm>
          <a:prstGeom prst="rect">
            <a:avLst/>
          </a:prstGeom>
        </p:spPr>
      </p:pic>
    </p:spTree>
    <p:extLst>
      <p:ext uri="{BB962C8B-B14F-4D97-AF65-F5344CB8AC3E}">
        <p14:creationId xmlns:p14="http://schemas.microsoft.com/office/powerpoint/2010/main" val="3272474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B7C6F6-4579-4D42-9857-ED1B2EE07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4382347"/>
            <a:ext cx="5688020" cy="215391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652659-CEFD-3B62-1487-E23976733342}"/>
              </a:ext>
            </a:extLst>
          </p:cNvPr>
          <p:cNvSpPr>
            <a:spLocks noGrp="1"/>
          </p:cNvSpPr>
          <p:nvPr>
            <p:ph type="title"/>
          </p:nvPr>
        </p:nvSpPr>
        <p:spPr>
          <a:xfrm>
            <a:off x="573024" y="4608575"/>
            <a:ext cx="5242560" cy="1765715"/>
          </a:xfrm>
        </p:spPr>
        <p:txBody>
          <a:bodyPr>
            <a:normAutofit/>
          </a:bodyPr>
          <a:lstStyle/>
          <a:p>
            <a:pPr algn="r"/>
            <a:r>
              <a:rPr lang="en-US" sz="4400" dirty="0">
                <a:solidFill>
                  <a:srgbClr val="FFFFFF"/>
                </a:solidFill>
              </a:rPr>
              <a:t>Importance of key Management: Ensuring Secure connection</a:t>
            </a:r>
          </a:p>
        </p:txBody>
      </p:sp>
      <p:pic>
        <p:nvPicPr>
          <p:cNvPr id="4" name="Picture 3" descr="A group of people holding a chain&#10;&#10;AI-generated content may be incorrect.">
            <a:extLst>
              <a:ext uri="{FF2B5EF4-FFF2-40B4-BE49-F238E27FC236}">
                <a16:creationId xmlns:a16="http://schemas.microsoft.com/office/drawing/2014/main" id="{CBDB29AE-BCD1-304A-3CE1-BB6F0B6DB19C}"/>
              </a:ext>
            </a:extLst>
          </p:cNvPr>
          <p:cNvPicPr>
            <a:picLocks noChangeAspect="1"/>
          </p:cNvPicPr>
          <p:nvPr/>
        </p:nvPicPr>
        <p:blipFill>
          <a:blip r:embed="rId2"/>
          <a:srcRect t="5594" r="-2" b="-2"/>
          <a:stretch/>
        </p:blipFill>
        <p:spPr>
          <a:xfrm>
            <a:off x="327547" y="321733"/>
            <a:ext cx="5688020" cy="3899748"/>
          </a:xfrm>
          <a:prstGeom prst="rect">
            <a:avLst/>
          </a:prstGeom>
        </p:spPr>
      </p:pic>
      <p:sp>
        <p:nvSpPr>
          <p:cNvPr id="11" name="Rectangle 10">
            <a:extLst>
              <a:ext uri="{FF2B5EF4-FFF2-40B4-BE49-F238E27FC236}">
                <a16:creationId xmlns:a16="http://schemas.microsoft.com/office/drawing/2014/main" id="{7E6D8249-E901-4E71-B15A-A7F5D7F7B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321732"/>
            <a:ext cx="5693835" cy="6214534"/>
          </a:xfrm>
          <a:prstGeom prst="rect">
            <a:avLst/>
          </a:prstGeom>
          <a:solidFill>
            <a:srgbClr val="4346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1573766-5F27-E143-9602-23EBC301DAED}"/>
              </a:ext>
            </a:extLst>
          </p:cNvPr>
          <p:cNvSpPr>
            <a:spLocks noGrp="1"/>
          </p:cNvSpPr>
          <p:nvPr>
            <p:ph idx="1"/>
          </p:nvPr>
        </p:nvSpPr>
        <p:spPr>
          <a:xfrm>
            <a:off x="6438122" y="727788"/>
            <a:ext cx="5180853" cy="5099449"/>
          </a:xfrm>
        </p:spPr>
        <p:txBody>
          <a:bodyPr anchor="ctr">
            <a:normAutofit lnSpcReduction="10000"/>
          </a:bodyPr>
          <a:lstStyle/>
          <a:p>
            <a:pPr>
              <a:buFont typeface="Wingdings" pitchFamily="2" charset="2"/>
              <a:buChar char="Ø"/>
            </a:pPr>
            <a:r>
              <a:rPr lang="en-US" dirty="0">
                <a:solidFill>
                  <a:srgbClr val="FFFFFF"/>
                </a:solidFill>
              </a:rPr>
              <a:t>Is the process of generating exchanging, storing and manaing cryptographic keys</a:t>
            </a:r>
          </a:p>
          <a:p>
            <a:pPr>
              <a:buFont typeface="Wingdings" pitchFamily="2" charset="2"/>
              <a:buChar char="Ø"/>
            </a:pPr>
            <a:r>
              <a:rPr lang="en-US" dirty="0">
                <a:solidFill>
                  <a:srgbClr val="FFFFFF"/>
                </a:solidFill>
              </a:rPr>
              <a:t>This allows the connection to be encrypted and secure</a:t>
            </a:r>
          </a:p>
          <a:p>
            <a:pPr>
              <a:buFont typeface="Wingdings" pitchFamily="2" charset="2"/>
              <a:buChar char="Ø"/>
            </a:pPr>
            <a:r>
              <a:rPr lang="en-US" dirty="0">
                <a:solidFill>
                  <a:srgbClr val="FFFFFF"/>
                </a:solidFill>
              </a:rPr>
              <a:t>If there is poor key management, it can lead to:</a:t>
            </a:r>
          </a:p>
          <a:p>
            <a:pPr marL="356616" lvl="2" indent="0">
              <a:buNone/>
            </a:pPr>
            <a:r>
              <a:rPr lang="en-US" sz="2400" dirty="0">
                <a:solidFill>
                  <a:srgbClr val="FFFFFF"/>
                </a:solidFill>
              </a:rPr>
              <a:t> - unauthorized access</a:t>
            </a:r>
          </a:p>
          <a:p>
            <a:pPr marL="356616" lvl="2" indent="0">
              <a:buNone/>
            </a:pPr>
            <a:r>
              <a:rPr lang="en-US" sz="2400" dirty="0">
                <a:solidFill>
                  <a:srgbClr val="FFFFFF"/>
                </a:solidFill>
              </a:rPr>
              <a:t> - data loss</a:t>
            </a:r>
          </a:p>
          <a:p>
            <a:pPr marL="356616" lvl="2" indent="0">
              <a:buNone/>
            </a:pPr>
            <a:r>
              <a:rPr lang="en-US" sz="2400" dirty="0">
                <a:solidFill>
                  <a:srgbClr val="FFFFFF"/>
                </a:solidFill>
              </a:rPr>
              <a:t>-  data breaches </a:t>
            </a:r>
          </a:p>
          <a:p>
            <a:pPr marL="356616" lvl="2" indent="0">
              <a:buNone/>
            </a:pPr>
            <a:endParaRPr lang="en-US" dirty="0">
              <a:solidFill>
                <a:srgbClr val="FFFFFF"/>
              </a:solidFill>
            </a:endParaRPr>
          </a:p>
          <a:p>
            <a:pPr>
              <a:buFont typeface="Wingdings" pitchFamily="2" charset="2"/>
              <a:buChar char="Ø"/>
            </a:pPr>
            <a:r>
              <a:rPr lang="en-US" dirty="0">
                <a:solidFill>
                  <a:srgbClr val="FFFFFF"/>
                </a:solidFill>
              </a:rPr>
              <a:t>Key mangement is the cornerstone of ensuring a secure connection because of its encryption methods</a:t>
            </a:r>
            <a:r>
              <a:rPr lang="en-US" sz="1800" dirty="0">
                <a:effectLst/>
                <a:latin typeface="Aptos" panose="020B0004020202020204" pitchFamily="34" charset="0"/>
                <a:ea typeface="Aptos" panose="020B0004020202020204" pitchFamily="34" charset="0"/>
                <a:cs typeface="Times New Roman" panose="02020603050405020304" pitchFamily="18" charset="0"/>
              </a:rPr>
              <a:t> </a:t>
            </a:r>
            <a:r>
              <a:rPr lang="en-US" sz="18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r>
              <a:rPr lang="en-US" dirty="0">
                <a:solidFill>
                  <a:schemeClr val="bg1"/>
                </a:solidFill>
                <a:effectLst/>
                <a:ea typeface="Aptos" panose="020B0004020202020204" pitchFamily="34" charset="0"/>
                <a:cs typeface="Times New Roman" panose="02020603050405020304" pitchFamily="18" charset="0"/>
              </a:rPr>
              <a:t>Badman &amp; Kosinski, 2024)</a:t>
            </a:r>
            <a:r>
              <a:rPr lang="en-US" dirty="0">
                <a:solidFill>
                  <a:schemeClr val="bg1"/>
                </a:solidFill>
                <a:effectLst/>
              </a:rPr>
              <a:t> </a:t>
            </a:r>
            <a:endParaRPr lang="en-US" dirty="0">
              <a:solidFill>
                <a:schemeClr val="bg1"/>
              </a:solidFill>
            </a:endParaRPr>
          </a:p>
        </p:txBody>
      </p:sp>
    </p:spTree>
    <p:extLst>
      <p:ext uri="{BB962C8B-B14F-4D97-AF65-F5344CB8AC3E}">
        <p14:creationId xmlns:p14="http://schemas.microsoft.com/office/powerpoint/2010/main" val="36996352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559</TotalTime>
  <Words>2097</Words>
  <Application>Microsoft Macintosh PowerPoint</Application>
  <PresentationFormat>Widescreen</PresentationFormat>
  <Paragraphs>194</Paragraphs>
  <Slides>19</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Aptos Display</vt:lpstr>
      <vt:lpstr>Arial</vt:lpstr>
      <vt:lpstr>Tw Cen MT</vt:lpstr>
      <vt:lpstr>Tw Cen MT Condensed</vt:lpstr>
      <vt:lpstr>Wingdings</vt:lpstr>
      <vt:lpstr>Wingdings 3</vt:lpstr>
      <vt:lpstr>Integral</vt:lpstr>
      <vt:lpstr>How To Guide: Connection Security </vt:lpstr>
      <vt:lpstr>Overview of Connection Security Slides 3-5</vt:lpstr>
      <vt:lpstr>What is Connection Security?</vt:lpstr>
      <vt:lpstr>Potential Threats and Vulnerabilites </vt:lpstr>
      <vt:lpstr>Real World Examples: Security Breaches Resulting From Compromised Connections</vt:lpstr>
      <vt:lpstr>Encryption Techniques Slides 7-9</vt:lpstr>
      <vt:lpstr>Encryption within Connection Security</vt:lpstr>
      <vt:lpstr>Symmetric and Asymmetric Encryption Algorithms</vt:lpstr>
      <vt:lpstr>Importance of key Management: Ensuring Secure connection</vt:lpstr>
      <vt:lpstr>Secure Network Protocols Slides 11-12</vt:lpstr>
      <vt:lpstr>Common Network Protcols: Secure Communication</vt:lpstr>
      <vt:lpstr>Scenarios: HTTPS and SSH</vt:lpstr>
      <vt:lpstr>Implementing Connection Security Slides 14-17</vt:lpstr>
      <vt:lpstr>Best Practices: Implementing Connection Security</vt:lpstr>
      <vt:lpstr>FireWalls, Intrusion Detection/ Prevention Systems: Enhancing connection Security</vt:lpstr>
      <vt:lpstr>How to Configure Secure Connections using SSH anD HTTPS</vt:lpstr>
      <vt:lpstr>Blockchain and Quantum Cryptography: To Reshape Connection Security Stragegies </vt:lpstr>
      <vt:lpstr>References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Jasmine T Roberts</dc:creator>
  <cp:lastModifiedBy>Jasmine T Roberts</cp:lastModifiedBy>
  <cp:revision>2</cp:revision>
  <dcterms:created xsi:type="dcterms:W3CDTF">2025-04-02T21:11:39Z</dcterms:created>
  <dcterms:modified xsi:type="dcterms:W3CDTF">2025-04-03T23:36:40Z</dcterms:modified>
</cp:coreProperties>
</file>