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95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784" y="176"/>
      </p:cViewPr>
      <p:guideLst>
        <p:guide orient="horz" pos="1620"/>
        <p:guide pos="29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f4d63c66b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ff4d63c66b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f4d63c66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f4d63c66b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ff4d63c66b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ff4d63c66b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f4d63c66b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f4d63c66b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f6103f8f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f6103f8f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ff8361ede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ff8361ede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ff8361ede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ff8361ede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f8361ede5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f8361ede5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ff8361ede5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ff8361ede5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ff4d63c66b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ff4d63c66b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a4ef115f_0_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a4ef115f_0_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ff66aa6a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ff66aa6a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0788ee24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00788ee24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0c1c6e593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0c1c6e593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ea4ef115f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fea4ef115f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00788ee2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00788ee2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ea4ef115f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ea4ef115f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f4d63c66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f4d63c66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f6103f8f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f6103f8fe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f6103f8f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f6103f8f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>
        <p14:prism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echcrunch.com/2023/01/18/mailchimp-hacked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y.google.com/store/apps/details?id=com.boxcryptor2.android&amp;hl=en_US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494625" y="360950"/>
            <a:ext cx="8422200" cy="335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Use Generative AI for Protecting Sensitive Data and Improve Operations 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437825" y="4138850"/>
            <a:ext cx="4910100" cy="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By: </a:t>
            </a:r>
            <a:r>
              <a:rPr lang="en"/>
              <a:t>Jasmine Roberts</a:t>
            </a:r>
            <a:endParaRPr dirty="0"/>
          </a:p>
        </p:txBody>
      </p:sp>
      <p:pic>
        <p:nvPicPr>
          <p:cNvPr id="87" name="Google Shape;87;p13" title="File:Artificial Intelligence &amp; AI &amp; Machine Learning - 30212411048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4449" y="2999875"/>
            <a:ext cx="2679546" cy="2143626"/>
          </a:xfrm>
          <a:prstGeom prst="rect">
            <a:avLst/>
          </a:prstGeom>
          <a:noFill/>
          <a:ln w="9525" cap="rnd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567950" y="418900"/>
            <a:ext cx="4655700" cy="8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44"/>
              <a:t>Method 1 Article 1: Data Encryption and Decryption techniques for a High Secure Dataset using AI</a:t>
            </a:r>
            <a:r>
              <a:rPr lang="en" sz="3000"/>
              <a:t> (3)</a:t>
            </a:r>
            <a:endParaRPr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59850" y="1184850"/>
            <a:ext cx="5427600" cy="30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Is a method to use when trying to secure data and improve operations</a:t>
            </a:r>
            <a:endParaRPr sz="1575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The way to turn your data into encrypted data is to make it intelligible by public keys and cipher text</a:t>
            </a:r>
            <a:endParaRPr sz="1575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 Your data would be very hard to understand and read</a:t>
            </a:r>
            <a:endParaRPr sz="1575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Uses Symmetric Key </a:t>
            </a:r>
            <a:endParaRPr sz="1575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Uses Cipher Text  </a:t>
            </a:r>
            <a:endParaRPr sz="1575">
              <a:solidFill>
                <a:srgbClr val="000000"/>
              </a:solidFill>
            </a:endParaRPr>
          </a:p>
          <a:p>
            <a:pPr marL="457200" lvl="0" indent="-352425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950"/>
              <a:buChar char="❏"/>
            </a:pPr>
            <a:r>
              <a:rPr lang="en" sz="1575">
                <a:solidFill>
                  <a:srgbClr val="000000"/>
                </a:solidFill>
              </a:rPr>
              <a:t>It requires machine learning</a:t>
            </a:r>
            <a:endParaRPr sz="1575">
              <a:solidFill>
                <a:srgbClr val="000000"/>
              </a:solidFill>
            </a:endParaRPr>
          </a:p>
          <a:p>
            <a:pPr marL="457200" lvl="0" indent="-3286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5"/>
              <a:buChar char="❏"/>
            </a:pPr>
            <a:r>
              <a:rPr lang="en" sz="1575">
                <a:solidFill>
                  <a:srgbClr val="000000"/>
                </a:solidFill>
              </a:rPr>
              <a:t>An algorithm that can recognize when the data is unsafe to be used</a:t>
            </a:r>
            <a:endParaRPr sz="1575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50"/>
          </a:p>
        </p:txBody>
      </p:sp>
      <p:pic>
        <p:nvPicPr>
          <p:cNvPr id="150" name="Google Shape;150;p22" descr="Symmetric encryption graphic that shows how symmetric encryption work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0" y="-21500"/>
            <a:ext cx="3810000" cy="23595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 descr="How does symmetric encryption work? This graphic illustrates the concept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825" y="3806000"/>
            <a:ext cx="3920350" cy="133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428375" y="335025"/>
            <a:ext cx="37632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2 Article 2: Data Auditing Building Trust in Artificial Intelligence (7)</a:t>
            </a:r>
            <a:endParaRPr/>
          </a:p>
        </p:txBody>
      </p:sp>
      <p:sp>
        <p:nvSpPr>
          <p:cNvPr id="157" name="Google Shape;157;p23"/>
          <p:cNvSpPr txBox="1">
            <a:spLocks noGrp="1"/>
          </p:cNvSpPr>
          <p:nvPr>
            <p:ph type="body" idx="1"/>
          </p:nvPr>
        </p:nvSpPr>
        <p:spPr>
          <a:xfrm>
            <a:off x="92925" y="1130700"/>
            <a:ext cx="3926100" cy="348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Is a method to secure data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Improves operations using Artificial Intelligence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Can build data discipline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Can help improve the stability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Can improve itself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Can help close gaps 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❏"/>
            </a:pPr>
            <a:r>
              <a:rPr lang="en" sz="1700">
                <a:solidFill>
                  <a:srgbClr val="000000"/>
                </a:solidFill>
              </a:rPr>
              <a:t>Can help maintain and improve the stability of operations </a:t>
            </a:r>
            <a:endParaRPr sz="1700"/>
          </a:p>
        </p:txBody>
      </p:sp>
      <p:pic>
        <p:nvPicPr>
          <p:cNvPr id="158" name="Google Shape;158;p23" title="Business,audit, Data, Report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375" y="0"/>
            <a:ext cx="4304625" cy="2414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3" descr="How AI-powered Data Analytics Redefine Audit Process | KANINI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7853" y="2571750"/>
            <a:ext cx="4486146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133700" y="-409500"/>
            <a:ext cx="5641500" cy="181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3 Article 3: Data Anonymization Evaluation for Big Data and IoT Environments(6)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1800" y="1055925"/>
            <a:ext cx="6015900" cy="354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</a:rPr>
              <a:t>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Is used to prevent shares from being re-identified as private or sensitive information 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Can turn your data into an algorithm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Can improve the AI performance to take your privacy concerns under consideration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Can  build and refine your data into something secure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Enables compliance with operations by having a diverse dataset and an improved performance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000000"/>
                </a:solidFill>
              </a:rPr>
              <a:t>Reduces the risk of any malicious intent</a:t>
            </a:r>
            <a:endParaRPr sz="1400">
              <a:solidFill>
                <a:srgbClr val="000000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1F1F1F"/>
                </a:solidFill>
              </a:rPr>
              <a:t>The encryption and the data itself cannot be reversed</a:t>
            </a:r>
            <a:endParaRPr sz="1400">
              <a:solidFill>
                <a:srgbClr val="1F1F1F"/>
              </a:solidFill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en" sz="1400">
                <a:solidFill>
                  <a:srgbClr val="1F1F1F"/>
                </a:solidFill>
              </a:rPr>
              <a:t> It can erase sensitive data</a:t>
            </a: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66" name="Google Shape;166;p24" descr="Data anonymization evaluation for big data and IoT environment -  ScienceDirec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3650" y="0"/>
            <a:ext cx="3570350" cy="16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3701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4 Article 4: AI and ML to Enhance Data Backup and Recovery (8)</a:t>
            </a:r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body" idx="1"/>
          </p:nvPr>
        </p:nvSpPr>
        <p:spPr>
          <a:xfrm>
            <a:off x="258225" y="1311300"/>
            <a:ext cx="53298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Is a solution to where you are analyzing many amounts of data and 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Can identify patterns to enable threat detection, and response 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Provides your data with the less impact of human errors if you use AI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Can handle the routine tasks for the backup process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Ensures that you will have something to come back from if something bad happens to your data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en" sz="1500">
                <a:solidFill>
                  <a:srgbClr val="000000"/>
                </a:solidFill>
              </a:rPr>
              <a:t>Consists of continuous learning and improvement </a:t>
            </a:r>
            <a:endParaRPr sz="1500"/>
          </a:p>
        </p:txBody>
      </p:sp>
      <p:pic>
        <p:nvPicPr>
          <p:cNvPr id="173" name="Google Shape;173;p25" descr="Maximize Your Data Protection With The 3-2-1 Backup Rule | StoneFly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8100" y="0"/>
            <a:ext cx="3555900" cy="188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 descr="How to Use AI in Your Data Backup Strategy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6500" y="3543300"/>
            <a:ext cx="2857500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149900" y="152400"/>
            <a:ext cx="3646800" cy="64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1: Boxcryptor</a:t>
            </a:r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body" idx="1"/>
          </p:nvPr>
        </p:nvSpPr>
        <p:spPr>
          <a:xfrm>
            <a:off x="-126975" y="711525"/>
            <a:ext cx="4813200" cy="40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Boxcryptor:</a:t>
            </a:r>
            <a:endParaRPr sz="1300"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 encrypts files using AES-256 and RSA-4096 before syncing them with Microsoft Teams and the cloud.</a:t>
            </a:r>
            <a:endParaRPr sz="1300"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Encryption:</a:t>
            </a:r>
            <a:endParaRPr sz="1300"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happens client-side, ensuring only authorized users can access the data.</a:t>
            </a:r>
            <a:endParaRPr sz="1300"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Files are encrypted:</a:t>
            </a:r>
            <a:endParaRPr sz="1300"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 in the background during uploads without disrupting your workflow.</a:t>
            </a:r>
            <a:endParaRPr sz="1300"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The app: </a:t>
            </a:r>
            <a:endParaRPr sz="1300"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 sz="1300">
                <a:solidFill>
                  <a:srgbClr val="000000"/>
                </a:solidFill>
              </a:rPr>
              <a:t>can access limited personal information but cannot read or modify other mailbox content.</a:t>
            </a:r>
            <a:endParaRPr sz="1300">
              <a:solidFill>
                <a:srgbClr val="000000"/>
              </a:solidFill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5094625" y="2476425"/>
            <a:ext cx="3431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Boxcryptor General window on the PC.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 rotWithShape="1">
          <a:blip r:embed="rId3">
            <a:alphaModFix/>
          </a:blip>
          <a:srcRect r="1068"/>
          <a:stretch/>
        </p:blipFill>
        <p:spPr>
          <a:xfrm>
            <a:off x="4838625" y="152400"/>
            <a:ext cx="4108751" cy="23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78300" y="2876625"/>
            <a:ext cx="1513300" cy="2209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6"/>
          <p:cNvSpPr txBox="1"/>
          <p:nvPr/>
        </p:nvSpPr>
        <p:spPr>
          <a:xfrm>
            <a:off x="5059400" y="3944450"/>
            <a:ext cx="2418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Boxcryptor Cloud provider Adding window on phone.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>
            <a:spLocks noGrp="1"/>
          </p:cNvSpPr>
          <p:nvPr>
            <p:ph type="title"/>
          </p:nvPr>
        </p:nvSpPr>
        <p:spPr>
          <a:xfrm>
            <a:off x="222725" y="85675"/>
            <a:ext cx="4770600" cy="7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2: Open-AudIT</a:t>
            </a:r>
            <a:endParaRPr sz="3000"/>
          </a:p>
        </p:txBody>
      </p:sp>
      <p:sp>
        <p:nvSpPr>
          <p:cNvPr id="190" name="Google Shape;190;p27"/>
          <p:cNvSpPr txBox="1">
            <a:spLocks noGrp="1"/>
          </p:cNvSpPr>
          <p:nvPr>
            <p:ph type="body" idx="1"/>
          </p:nvPr>
        </p:nvSpPr>
        <p:spPr>
          <a:xfrm>
            <a:off x="0" y="855125"/>
            <a:ext cx="4686300" cy="3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Network Audit: </a:t>
            </a:r>
            <a:endParaRPr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Open-Audit provides real-time data on assets, showing what's in the network, how it's configured, and tracking changes.</a:t>
            </a:r>
            <a:endParaRPr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Automated Reporting:</a:t>
            </a:r>
            <a:endParaRPr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 It automates device discovery and reporting, with easy-to-read dashboards and charts.</a:t>
            </a:r>
            <a:endParaRPr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Efficiency &amp; Compliance: </a:t>
            </a:r>
            <a:endParaRPr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Helps IT professionals reduce overhead by automating tasks and ensuring inventory management and compliance.</a:t>
            </a:r>
            <a:endParaRPr>
              <a:solidFill>
                <a:srgbClr val="000000"/>
              </a:solidFill>
            </a:endParaRPr>
          </a:p>
          <a:p>
            <a:pPr marL="457200" lvl="0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Access Control &amp; Flexibility: </a:t>
            </a:r>
            <a:endParaRPr>
              <a:solidFill>
                <a:srgbClr val="000000"/>
              </a:solidFill>
            </a:endParaRPr>
          </a:p>
          <a:p>
            <a:pPr marL="914400" lvl="1" indent="-3095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5"/>
              <a:buChar char="❏"/>
            </a:pPr>
            <a:r>
              <a:rPr lang="en">
                <a:solidFill>
                  <a:srgbClr val="000000"/>
                </a:solidFill>
              </a:rPr>
              <a:t>Supports role-based access, integrates with Active Directory, and offers detailed device logs for advanced users.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5545500" y="3657175"/>
            <a:ext cx="3598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Results of Open-AudIT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5525" y="343025"/>
            <a:ext cx="4144351" cy="3314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>
            <a:spLocks noGrp="1"/>
          </p:cNvSpPr>
          <p:nvPr>
            <p:ph type="title"/>
          </p:nvPr>
        </p:nvSpPr>
        <p:spPr>
          <a:xfrm>
            <a:off x="380550" y="-708225"/>
            <a:ext cx="4795800" cy="18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3: ARX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198" name="Google Shape;198;p28"/>
          <p:cNvSpPr txBox="1">
            <a:spLocks noGrp="1"/>
          </p:cNvSpPr>
          <p:nvPr>
            <p:ph type="body" idx="1"/>
          </p:nvPr>
        </p:nvSpPr>
        <p:spPr>
          <a:xfrm>
            <a:off x="0" y="1070300"/>
            <a:ext cx="4622700" cy="3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ARX Overview: </a:t>
            </a:r>
            <a:endParaRPr sz="1300">
              <a:solidFill>
                <a:srgbClr val="000000"/>
              </a:solidFill>
            </a:endParaRPr>
          </a:p>
          <a:p>
            <a:pPr marL="914400" lvl="1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Open-source tool for anonymizing personal data and ensuring privacy compliance.</a:t>
            </a:r>
            <a:endParaRPr sz="1300">
              <a:solidFill>
                <a:srgbClr val="000000"/>
              </a:solidFill>
            </a:endParaRPr>
          </a:p>
          <a:p>
            <a:pPr marL="457200" lvl="0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Privacy Models: </a:t>
            </a:r>
            <a:endParaRPr sz="1300">
              <a:solidFill>
                <a:srgbClr val="000000"/>
              </a:solidFill>
            </a:endParaRPr>
          </a:p>
          <a:p>
            <a:pPr marL="914400" lvl="1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Supports k-anonymity, l-diversity, t-closeness, and differential privacy.</a:t>
            </a:r>
            <a:endParaRPr sz="1300">
              <a:solidFill>
                <a:srgbClr val="000000"/>
              </a:solidFill>
            </a:endParaRPr>
          </a:p>
          <a:p>
            <a:pPr marL="457200" lvl="0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Transformation: </a:t>
            </a:r>
            <a:endParaRPr sz="1300">
              <a:solidFill>
                <a:srgbClr val="000000"/>
              </a:solidFill>
            </a:endParaRPr>
          </a:p>
          <a:p>
            <a:pPr marL="914400" lvl="1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Offers generalization, suppression, microaggregation, and coding techniques.</a:t>
            </a:r>
            <a:endParaRPr sz="1300">
              <a:solidFill>
                <a:srgbClr val="000000"/>
              </a:solidFill>
            </a:endParaRPr>
          </a:p>
          <a:p>
            <a:pPr marL="457200" lvl="0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Features: </a:t>
            </a:r>
            <a:endParaRPr sz="1300">
              <a:solidFill>
                <a:srgbClr val="000000"/>
              </a:solidFill>
            </a:endParaRPr>
          </a:p>
          <a:p>
            <a:pPr marL="914400" lvl="1" indent="-3222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75"/>
              <a:buChar char="❏"/>
            </a:pPr>
            <a:r>
              <a:rPr lang="en" sz="1300">
                <a:solidFill>
                  <a:srgbClr val="000000"/>
                </a:solidFill>
              </a:rPr>
              <a:t>Includes data transformation rules, utility analysis, risk estimation, and semi-automated adjustments.</a:t>
            </a:r>
            <a:endParaRPr sz="13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9878" y="-26200"/>
            <a:ext cx="4534122" cy="358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 txBox="1"/>
          <p:nvPr/>
        </p:nvSpPr>
        <p:spPr>
          <a:xfrm>
            <a:off x="5433000" y="4248500"/>
            <a:ext cx="3711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Results of the ARX window with a project running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>
            <a:spLocks noGrp="1"/>
          </p:cNvSpPr>
          <p:nvPr>
            <p:ph type="title"/>
          </p:nvPr>
        </p:nvSpPr>
        <p:spPr>
          <a:xfrm>
            <a:off x="380550" y="-708225"/>
            <a:ext cx="4795800" cy="189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Method 4: Urbackup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</p:txBody>
      </p:sp>
      <p:sp>
        <p:nvSpPr>
          <p:cNvPr id="206" name="Google Shape;206;p29"/>
          <p:cNvSpPr txBox="1">
            <a:spLocks noGrp="1"/>
          </p:cNvSpPr>
          <p:nvPr>
            <p:ph type="body" idx="1"/>
          </p:nvPr>
        </p:nvSpPr>
        <p:spPr>
          <a:xfrm>
            <a:off x="37200" y="693000"/>
            <a:ext cx="4795800" cy="375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UrBackup Overview: </a:t>
            </a:r>
            <a:endParaRPr sz="1500">
              <a:solidFill>
                <a:srgbClr val="000000"/>
              </a:solidFill>
            </a:endParaRPr>
          </a:p>
          <a:p>
            <a:pPr marL="914400" lvl="1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Open-source solution for file and image backups with minimal disruption.</a:t>
            </a:r>
            <a:endParaRPr sz="1500">
              <a:solidFill>
                <a:srgbClr val="000000"/>
              </a:solidFill>
            </a:endParaRPr>
          </a:p>
          <a:p>
            <a:pPr marL="45720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Incremental Backups: </a:t>
            </a:r>
            <a:endParaRPr sz="1500">
              <a:solidFill>
                <a:srgbClr val="000000"/>
              </a:solidFill>
            </a:endParaRPr>
          </a:p>
          <a:p>
            <a:pPr marL="914400" lvl="1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Continuously backs up only modified files for efficiency.</a:t>
            </a:r>
            <a:endParaRPr sz="1500">
              <a:solidFill>
                <a:srgbClr val="000000"/>
              </a:solidFill>
            </a:endParaRPr>
          </a:p>
          <a:p>
            <a:pPr marL="45720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Flexible Restoration: </a:t>
            </a:r>
            <a:endParaRPr sz="1500">
              <a:solidFill>
                <a:srgbClr val="000000"/>
              </a:solidFill>
            </a:endParaRPr>
          </a:p>
          <a:p>
            <a:pPr marL="914400" lvl="1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Restores files via web interface, client app, or Windows Explorer; supports full system recovery with a bootable USB.</a:t>
            </a:r>
            <a:endParaRPr sz="1500">
              <a:solidFill>
                <a:srgbClr val="000000"/>
              </a:solidFill>
            </a:endParaRPr>
          </a:p>
          <a:p>
            <a:pPr marL="457200" lvl="0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Popularity: </a:t>
            </a:r>
            <a:endParaRPr sz="1500">
              <a:solidFill>
                <a:srgbClr val="000000"/>
              </a:solidFill>
            </a:endParaRPr>
          </a:p>
          <a:p>
            <a:pPr marL="914400" lvl="1" indent="-33496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75"/>
              <a:buChar char="❏"/>
            </a:pPr>
            <a:r>
              <a:rPr lang="en" sz="1500">
                <a:solidFill>
                  <a:srgbClr val="000000"/>
                </a:solidFill>
              </a:rPr>
              <a:t>Used in over 21,000 server instances, proving its reliability for personal and enterprise use.</a:t>
            </a:r>
            <a:endParaRPr sz="15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 rotWithShape="1">
          <a:blip r:embed="rId3">
            <a:alphaModFix/>
          </a:blip>
          <a:srcRect l="25024" t="20021" r="51563" b="7277"/>
          <a:stretch/>
        </p:blipFill>
        <p:spPr>
          <a:xfrm>
            <a:off x="7701450" y="113434"/>
            <a:ext cx="1315550" cy="1965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 rotWithShape="1">
          <a:blip r:embed="rId4">
            <a:alphaModFix/>
          </a:blip>
          <a:srcRect t="4915"/>
          <a:stretch/>
        </p:blipFill>
        <p:spPr>
          <a:xfrm>
            <a:off x="5460750" y="2078924"/>
            <a:ext cx="3316349" cy="144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85350" y="3704000"/>
            <a:ext cx="3758650" cy="98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9"/>
          <p:cNvSpPr txBox="1"/>
          <p:nvPr/>
        </p:nvSpPr>
        <p:spPr>
          <a:xfrm>
            <a:off x="5557650" y="539100"/>
            <a:ext cx="17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of the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>
                <a:latin typeface="Roboto"/>
                <a:ea typeface="Roboto"/>
                <a:cs typeface="Roboto"/>
                <a:sym typeface="Roboto"/>
              </a:rPr>
              <a:t>Urbackup window with Client screenshots.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5618925" y="32349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oboto"/>
                <a:ea typeface="Roboto"/>
                <a:cs typeface="Roboto"/>
                <a:sym typeface="Roboto"/>
              </a:rPr>
              <a:t>Results of the Urbackup  Server web interface screenshots.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5618925" y="4574100"/>
            <a:ext cx="3438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oboto"/>
                <a:ea typeface="Roboto"/>
                <a:cs typeface="Roboto"/>
                <a:sym typeface="Roboto"/>
              </a:rPr>
              <a:t>Results of the Urbackup Restore screenshots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 txBox="1">
            <a:spLocks noGrp="1"/>
          </p:cNvSpPr>
          <p:nvPr>
            <p:ph type="title"/>
          </p:nvPr>
        </p:nvSpPr>
        <p:spPr>
          <a:xfrm>
            <a:off x="345925" y="0"/>
            <a:ext cx="41784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body" idx="1"/>
          </p:nvPr>
        </p:nvSpPr>
        <p:spPr>
          <a:xfrm>
            <a:off x="-124800" y="404925"/>
            <a:ext cx="9268800" cy="358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Generative AI in Cybersecurity: Essential for enhancing data protection with advanced automation, maintaining encryption, and using machine learning to detect and analyze threats, vulnerabilities, and attacks.</a:t>
            </a:r>
            <a:endParaRPr>
              <a:solidFill>
                <a:srgbClr val="000000"/>
              </a:solidFill>
            </a:endParaRPr>
          </a:p>
          <a:p>
            <a:pPr marL="457200" lvl="0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Research Focus: Investigates how generative AI improves data protection and organizational efficiency through methods like virtual network testing, script development, and technology reviews.</a:t>
            </a:r>
            <a:endParaRPr>
              <a:solidFill>
                <a:srgbClr val="000000"/>
              </a:solidFill>
            </a:endParaRPr>
          </a:p>
          <a:p>
            <a:pPr marL="457200" lvl="0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Applications of Generative AI: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Threat Intelligence: Analyzes data from multiple sources.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Phishing Simulations: Enhances email security.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Vulnerability Management: Suggests and tests patches.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Incident Response: Automates response processes.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Employee Training: Improves cyber threat awareness.</a:t>
            </a:r>
            <a:endParaRPr>
              <a:solidFill>
                <a:srgbClr val="000000"/>
              </a:solidFill>
            </a:endParaRPr>
          </a:p>
          <a:p>
            <a:pPr marL="457200" lvl="0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Software and Tools: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Boxcryptor: is a files client-side, seamlessly securing data during uploads to Microsoft Teams and the cloud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Open-AudIT: Open-Audit offers real-time asset data, revealing network inventory, configurations, and tracking changes.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ARX: Open-source data anonymization tool with various privacy models.</a:t>
            </a:r>
            <a:endParaRPr>
              <a:solidFill>
                <a:srgbClr val="000000"/>
              </a:solidFill>
            </a:endParaRPr>
          </a:p>
          <a:p>
            <a:pPr marL="914400" lvl="1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UrBackup: Provides efficient file and image backups with incremental and flexible recovery.</a:t>
            </a:r>
            <a:endParaRPr>
              <a:solidFill>
                <a:srgbClr val="000000"/>
              </a:solidFill>
            </a:endParaRPr>
          </a:p>
          <a:p>
            <a:pPr marL="457200" lvl="0" indent="-315912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75"/>
              <a:buChar char="❏"/>
            </a:pPr>
            <a:r>
              <a:rPr lang="en">
                <a:solidFill>
                  <a:srgbClr val="000000"/>
                </a:solidFill>
              </a:rPr>
              <a:t>Conclusion: Generative AI significantly enhances cybersecurity, data protection, and operational efficiency, offering advanced capabilities to address evolving cyber threats.</a:t>
            </a:r>
            <a:endParaRPr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1/2 </a:t>
            </a:r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body" idx="1"/>
          </p:nvPr>
        </p:nvSpPr>
        <p:spPr>
          <a:xfrm>
            <a:off x="311700" y="9022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22860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(1) Crane, C. (2020, November 4). </a:t>
            </a:r>
            <a:r>
              <a:rPr lang="en" sz="3200" i="1">
                <a:solidFill>
                  <a:srgbClr val="000000"/>
                </a:solidFill>
              </a:rPr>
              <a:t>Symmetric Encryption 101: Definition, How It Works &amp; When It's Used</a:t>
            </a:r>
            <a:r>
              <a:rPr lang="en" sz="3200">
                <a:solidFill>
                  <a:srgbClr val="000000"/>
                </a:solidFill>
              </a:rPr>
              <a:t>. The SSL Store. Retrieved September 11, 2024, from https://www.thesslstore.com/blog/symmetric-encryption-101-definition-how-it-works-when-its-used/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(2)</a:t>
            </a:r>
            <a:r>
              <a:rPr lang="en" sz="3200" i="1">
                <a:solidFill>
                  <a:srgbClr val="000000"/>
                </a:solidFill>
              </a:rPr>
              <a:t>Generative AI in Network Performance Optimization</a:t>
            </a:r>
            <a:r>
              <a:rPr lang="en" sz="3200">
                <a:solidFill>
                  <a:srgbClr val="000000"/>
                </a:solidFill>
              </a:rPr>
              <a:t>. (2024, July 11). Matellio. Retrieved September 10, 2024, from https://www.matellio.com/blog/generative-ai-in-network-performance-optimization/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(3)Hayadi, B.H. .., &amp; Haryanto, E. V. (2020, September 1). </a:t>
            </a:r>
            <a:r>
              <a:rPr lang="en" sz="3200" i="1">
                <a:solidFill>
                  <a:srgbClr val="000000"/>
                </a:solidFill>
              </a:rPr>
              <a:t>Data Encryption and Decrption Techniques for a High Secure Dataser Using AI</a:t>
            </a:r>
            <a:r>
              <a:rPr lang="en" sz="3200">
                <a:solidFill>
                  <a:srgbClr val="000000"/>
                </a:solidFill>
              </a:rPr>
              <a:t>. Melange Publications. Retrieved September 11, 2024, from http://iirjet.org/index.php/home/article/view/35/10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(4)</a:t>
            </a:r>
            <a:r>
              <a:rPr lang="en" sz="3200" i="1">
                <a:solidFill>
                  <a:srgbClr val="000000"/>
                </a:solidFill>
              </a:rPr>
              <a:t>How To Use AI in Decision Making</a:t>
            </a:r>
            <a:r>
              <a:rPr lang="en" sz="3200">
                <a:solidFill>
                  <a:srgbClr val="000000"/>
                </a:solidFill>
              </a:rPr>
              <a:t>. (n.d.). Upwork. Retrieved September 10, 2024, from https://www.upwork.com/resources/ai-in-decision-making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(5)</a:t>
            </a:r>
            <a:r>
              <a:rPr lang="en" sz="3200" i="1">
                <a:solidFill>
                  <a:srgbClr val="000000"/>
                </a:solidFill>
              </a:rPr>
              <a:t>Maximize Your Data Protection With The 3-2-1 Backup Rule | StoneFly</a:t>
            </a:r>
            <a:r>
              <a:rPr lang="en" sz="3200">
                <a:solidFill>
                  <a:srgbClr val="000000"/>
                </a:solidFill>
              </a:rPr>
              <a:t>. (n.d.). StoneFly Inc. Retrieved September 11, 2024, from https://stonefly.com/blog/maximize-data-protection-3-2-1-rule/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(6)Ni, C., Cang, L. S., Grape, P., &amp; Min, G. (n.d.). </a:t>
            </a:r>
            <a:r>
              <a:rPr lang="en" sz="3200" i="1">
                <a:solidFill>
                  <a:srgbClr val="000000"/>
                </a:solidFill>
              </a:rPr>
              <a:t>Data anonymization evaluation for big data and IoT environment</a:t>
            </a:r>
            <a:r>
              <a:rPr lang="en" sz="3200">
                <a:solidFill>
                  <a:srgbClr val="000000"/>
                </a:solidFill>
              </a:rPr>
              <a:t>. Science Direct. Retrieved September 11, 2024, from https://www.sciencedirect.com/science/article/abs/pii/S0020025522004662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(7)Pearce, G. (2019, November 1). </a:t>
            </a:r>
            <a:r>
              <a:rPr lang="en" sz="3200" i="1">
                <a:solidFill>
                  <a:srgbClr val="000000"/>
                </a:solidFill>
              </a:rPr>
              <a:t>Data Auditing: Building Trust in Artificial Intelligence</a:t>
            </a:r>
            <a:r>
              <a:rPr lang="en" sz="3200">
                <a:solidFill>
                  <a:srgbClr val="000000"/>
                </a:solidFill>
              </a:rPr>
              <a:t>. ISACA. Retrieved September 11, 2024, from https://www.isaca.org/resources/isaca-journal/issues/2019/volume-6/data-auditing-building-trust-in-artificial-intelligence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(8)Russel, D. (2024, July 5). </a:t>
            </a:r>
            <a:r>
              <a:rPr lang="en" sz="3200" i="1">
                <a:solidFill>
                  <a:srgbClr val="000000"/>
                </a:solidFill>
              </a:rPr>
              <a:t>AI and ML to Enhance Data Backup and Recovery</a:t>
            </a:r>
            <a:r>
              <a:rPr lang="en" sz="3200">
                <a:solidFill>
                  <a:srgbClr val="000000"/>
                </a:solidFill>
              </a:rPr>
              <a:t>. VEEAM. Retrieved September 11, 2024, from https://www.veeam.com/blog/ai-ml-enhanced-backup-recovery.html</a:t>
            </a:r>
            <a:endParaRPr sz="3200">
              <a:solidFill>
                <a:srgbClr val="000000"/>
              </a:solidFill>
            </a:endParaRPr>
          </a:p>
          <a:p>
            <a:pPr marL="4572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</a:rPr>
              <a:t>(9)Subramaniam, A. (2023, November 6). </a:t>
            </a:r>
            <a:r>
              <a:rPr lang="en" sz="3200" i="1">
                <a:solidFill>
                  <a:srgbClr val="000000"/>
                </a:solidFill>
              </a:rPr>
              <a:t>How AI-powered Data Analytics Can Redefine Audit Processes: An Intelligent Operating Model</a:t>
            </a:r>
            <a:r>
              <a:rPr lang="en" sz="3200">
                <a:solidFill>
                  <a:srgbClr val="000000"/>
                </a:solidFill>
              </a:rPr>
              <a:t>. KANINI. Retrieved September 11, 2024, from https://kanini.com/blog/how-ai-powered-data-analytics-redefines-audit-processes-an-intelligent-operating-model/</a:t>
            </a:r>
            <a:endParaRPr sz="32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311700" y="1556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311700" y="763400"/>
            <a:ext cx="8520600" cy="43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/>
          </a:bodyPr>
          <a:lstStyle/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Introduction to Generative AI														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Problem Statement															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Research Questions															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Broader Impacts/Would would happen if we didn't have improvements?  								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Purpose of the Research														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Case Study: Mailchimp Breach														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1 Article 1: Data Encryption and Decryption techniques for a High Secure Dataset using AI					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2 Article 2: Data Auditing Building Trust in Artificial Intelligence								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3 Article 3: Data Anonymization Evaluation for Big Data and IoT Environments						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4 Article 4: AI and ML to Enhance Data Backup and Recovery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1: Boxcryptor                                                                                    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2: Oracle Audit Vault and Database Firewall                               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3: ARX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Method 4: Urbackup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Summary         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8"/>
          </a:p>
          <a:p>
            <a:pPr marL="457200" lvl="0" indent="-29174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References                                                                                                                                                                                                                             </a:t>
            </a:r>
            <a:endParaRPr sz="1808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000000"/>
                </a:solidFill>
              </a:rPr>
              <a:t> </a:t>
            </a:r>
            <a:endParaRPr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 2/2</a:t>
            </a:r>
            <a:endParaRPr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311700" y="1149425"/>
            <a:ext cx="8520600" cy="37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(10)(N.d.). Retrieved from https://arx.deidentifier.org/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(11)Client/server open source network backup for windows and linux. (n.d.). Retrieved from https://www.urbackup.org/index.html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(12)Community growth. (n.d.). Retrieved from https://www.openfhe.org/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(13)Homomorphic encryption. (2024). Retrieved from https://en.wikipedia.org/wiki/Homomorphic_encryption#:~:text=7%20External%20links-,Description,extension%20of%20public%2Dkey%20cryptography.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(14)Whittaker, Z. (2023). Mailchimp says it was hacked - again. Retrieved from </a:t>
            </a:r>
            <a:r>
              <a:rPr lang="en" sz="1000" u="sng">
                <a:solidFill>
                  <a:schemeClr val="hlink"/>
                </a:solidFill>
                <a:hlinkClick r:id="rId3"/>
              </a:rPr>
              <a:t>https://techcrunch.com/2023/01/18/mailchimp-hacked/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(15)(N.d.). Retrieved from https://appsource.microsoft.com/en-us/product/office/wa200003781?tab=overview 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(16)Boxcryptor - apps on Google Play. (n.d.). Retrieved from </a:t>
            </a:r>
            <a:r>
              <a:rPr lang="en" sz="1000" u="sng">
                <a:solidFill>
                  <a:schemeClr val="hlink"/>
                </a:solidFill>
                <a:hlinkClick r:id="rId4"/>
              </a:rPr>
              <a:t>https://play.google.com/store/apps/details?id=com.boxcryptor2.android&amp;hl=en_US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(17)The best 7 free and open source audit software solutions. (2024). Retrieved from https://www.goodfirms.co/audit-software/blog/best-free-open-source-audit-software-solutions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(18)Unwin, M. (n.d.). Audit - the network inventory, audit, documentation and Management Tool. Retrieved from https://www.open-audit.org/ </a:t>
            </a:r>
            <a:endParaRPr sz="10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0"/>
              </a:spcAft>
              <a:buNone/>
            </a:pPr>
            <a:endParaRPr sz="800">
              <a:solidFill>
                <a:srgbClr val="000000"/>
              </a:solidFill>
            </a:endParaRPr>
          </a:p>
          <a:p>
            <a:pPr marL="368300" lvl="0" indent="-368300" algn="l" rtl="0">
              <a:spcBef>
                <a:spcPts val="1200"/>
              </a:spcBef>
              <a:spcAft>
                <a:spcPts val="1200"/>
              </a:spcAft>
              <a:buNone/>
            </a:pP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Generative AI</a:t>
            </a:r>
            <a:endParaRPr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311700" y="101780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61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❏"/>
            </a:pPr>
            <a:r>
              <a:rPr lang="en" sz="1808"/>
              <a:t> </a:t>
            </a:r>
            <a:r>
              <a:rPr lang="en" sz="1808">
                <a:solidFill>
                  <a:srgbClr val="000000"/>
                </a:solidFill>
              </a:rPr>
              <a:t>In today’s advancing world, generative AI is becoming the way of life</a:t>
            </a:r>
            <a:endParaRPr sz="1808">
              <a:solidFill>
                <a:srgbClr val="000000"/>
              </a:solidFill>
            </a:endParaRPr>
          </a:p>
          <a:p>
            <a:pPr marL="457200" lvl="0" indent="-3261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808">
                <a:solidFill>
                  <a:srgbClr val="000000"/>
                </a:solidFill>
              </a:rPr>
              <a:t>Generative AI is a helpful tool for solving solutions and protecting data management</a:t>
            </a:r>
            <a:endParaRPr sz="1808">
              <a:solidFill>
                <a:srgbClr val="000000"/>
              </a:solidFill>
            </a:endParaRPr>
          </a:p>
          <a:p>
            <a:pPr marL="457200" lvl="0" indent="-3261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808">
                <a:solidFill>
                  <a:srgbClr val="000000"/>
                </a:solidFill>
              </a:rPr>
              <a:t>Generative AI is another way of thinking about automation as far as its responses</a:t>
            </a:r>
            <a:endParaRPr sz="1808">
              <a:solidFill>
                <a:srgbClr val="000000"/>
              </a:solidFill>
            </a:endParaRPr>
          </a:p>
          <a:p>
            <a:pPr marL="457200" lvl="0" indent="-3261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808">
                <a:solidFill>
                  <a:srgbClr val="000000"/>
                </a:solidFill>
              </a:rPr>
              <a:t>It supplies responses without exposing sensitive information, this is a way of maintaining privacy</a:t>
            </a:r>
            <a:endParaRPr sz="1808">
              <a:solidFill>
                <a:srgbClr val="000000"/>
              </a:solidFill>
            </a:endParaRPr>
          </a:p>
          <a:p>
            <a:pPr marL="457200" lvl="0" indent="-32619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808">
                <a:solidFill>
                  <a:srgbClr val="000000"/>
                </a:solidFill>
              </a:rPr>
              <a:t>If you are using Generative AI for protecting sensitive data, the data remains encrypted and will never be decrypted</a:t>
            </a:r>
            <a:endParaRPr sz="1808">
              <a:solidFill>
                <a:srgbClr val="000000"/>
              </a:solidFill>
            </a:endParaRPr>
          </a:p>
          <a:p>
            <a:pPr marL="457200" lvl="0" indent="-32619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❏"/>
            </a:pPr>
            <a:r>
              <a:rPr lang="en" sz="1808">
                <a:solidFill>
                  <a:srgbClr val="000000"/>
                </a:solidFill>
              </a:rPr>
              <a:t>Inside of this project we would provide many methods on How to use Generative AI for Protecting Sensitive Data and Improve Operations</a:t>
            </a:r>
            <a:endParaRPr sz="1808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200">
              <a:solidFill>
                <a:srgbClr val="000000"/>
              </a:solidFill>
            </a:endParaRPr>
          </a:p>
        </p:txBody>
      </p:sp>
      <p:pic>
        <p:nvPicPr>
          <p:cNvPr id="100" name="Google Shape;100;p15" title="The Age Of AI Has Begun Free Stock Photo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9489" y="0"/>
            <a:ext cx="2544510" cy="101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 </a:t>
            </a:r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en" sz="2000">
                <a:solidFill>
                  <a:srgbClr val="000000"/>
                </a:solidFill>
              </a:rPr>
              <a:t>The core of the problem is to do a deeper dive in how Generative AI can be effective for protecting sensitive data and improving operations.  </a:t>
            </a:r>
            <a:r>
              <a:rPr lang="en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❏"/>
            </a:pPr>
            <a:r>
              <a:rPr lang="en" sz="1900">
                <a:solidFill>
                  <a:srgbClr val="000000"/>
                </a:solidFill>
              </a:rPr>
              <a:t>What would happen if we didn't have any security supplied by Generative AI ?</a:t>
            </a:r>
            <a:endParaRPr sz="19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9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 </a:t>
            </a:r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AutoNum type="arabicPeriod"/>
            </a:pPr>
            <a:r>
              <a:rPr lang="en" sz="1800">
                <a:solidFill>
                  <a:srgbClr val="1F1F1F"/>
                </a:solidFill>
              </a:rPr>
              <a:t>What are the benefits of using AI?</a:t>
            </a:r>
            <a:endParaRPr sz="1800">
              <a:solidFill>
                <a:srgbClr val="1F1F1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AutoNum type="arabicPeriod"/>
            </a:pPr>
            <a:r>
              <a:rPr lang="en" sz="1800">
                <a:solidFill>
                  <a:srgbClr val="1F1F1F"/>
                </a:solidFill>
              </a:rPr>
              <a:t>How can AI be considered a better resource more than human efficiency? </a:t>
            </a:r>
            <a:endParaRPr sz="1800">
              <a:solidFill>
                <a:srgbClr val="1F1F1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AutoNum type="arabicPeriod"/>
            </a:pPr>
            <a:r>
              <a:rPr lang="en" sz="1800">
                <a:solidFill>
                  <a:srgbClr val="1F1F1F"/>
                </a:solidFill>
              </a:rPr>
              <a:t>How can AI be more efficient with improving operations?</a:t>
            </a:r>
            <a:endParaRPr sz="1800">
              <a:solidFill>
                <a:srgbClr val="1F1F1F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800"/>
              <a:buAutoNum type="arabicPeriod"/>
            </a:pPr>
            <a:r>
              <a:rPr lang="en" sz="1800">
                <a:solidFill>
                  <a:srgbClr val="1F1F1F"/>
                </a:solidFill>
              </a:rPr>
              <a:t>How can AI be more efficient with supplying better security?</a:t>
            </a:r>
            <a:endParaRPr sz="1800">
              <a:solidFill>
                <a:srgbClr val="1F1F1F"/>
              </a:solidFill>
            </a:endParaRPr>
          </a:p>
        </p:txBody>
      </p:sp>
      <p:pic>
        <p:nvPicPr>
          <p:cNvPr id="113" name="Google Shape;113;p17" title="Free Images : word, technology, glass, looking, newspaper, letter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8525" y="0"/>
            <a:ext cx="4775475" cy="3182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66175" y="164450"/>
            <a:ext cx="75453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Impacts/Would would happen if we didn't have improvements?</a:t>
            </a:r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body" idx="1"/>
          </p:nvPr>
        </p:nvSpPr>
        <p:spPr>
          <a:xfrm>
            <a:off x="541850" y="19055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lang="en" sz="1600">
                <a:solidFill>
                  <a:srgbClr val="1F1F1F"/>
                </a:solidFill>
              </a:rPr>
              <a:t>Optimize Processes</a:t>
            </a:r>
            <a:endParaRPr sz="1600">
              <a:solidFill>
                <a:srgbClr val="1F1F1F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-"/>
            </a:pPr>
            <a:r>
              <a:rPr lang="en">
                <a:solidFill>
                  <a:srgbClr val="1F1F1F"/>
                </a:solidFill>
              </a:rPr>
              <a:t>Can consist of using machine learning to understand optimal settings for many networks</a:t>
            </a:r>
            <a:endParaRPr sz="1600">
              <a:solidFill>
                <a:srgbClr val="1F1F1F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AutoNum type="arabicPeriod"/>
            </a:pPr>
            <a:r>
              <a:rPr lang="en" sz="1600">
                <a:solidFill>
                  <a:srgbClr val="1F1F1F"/>
                </a:solidFill>
              </a:rPr>
              <a:t>Makes decisions on base data</a:t>
            </a:r>
            <a:endParaRPr sz="1600">
              <a:solidFill>
                <a:srgbClr val="1F1F1F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-"/>
            </a:pPr>
            <a:r>
              <a:rPr lang="en">
                <a:solidFill>
                  <a:srgbClr val="1F1F1F"/>
                </a:solidFill>
              </a:rPr>
              <a:t>Impacts by making decisions on base data, by making these decisions efficient, and faster. </a:t>
            </a:r>
            <a:endParaRPr>
              <a:solidFill>
                <a:srgbClr val="1F1F1F"/>
              </a:solidFill>
            </a:endParaRPr>
          </a:p>
          <a:p>
            <a:pPr marL="91440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600"/>
              <a:buChar char="-"/>
            </a:pPr>
            <a:r>
              <a:rPr lang="en">
                <a:solidFill>
                  <a:srgbClr val="1F1F1F"/>
                </a:solidFill>
              </a:rPr>
              <a:t>It is able to provide many amounts of data within minutes.</a:t>
            </a:r>
            <a:endParaRPr sz="1600">
              <a:solidFill>
                <a:srgbClr val="1F1F1F"/>
              </a:solidFill>
            </a:endParaRPr>
          </a:p>
        </p:txBody>
      </p:sp>
      <p:sp>
        <p:nvSpPr>
          <p:cNvPr id="120" name="Google Shape;120;p18"/>
          <p:cNvSpPr txBox="1">
            <a:spLocks noGrp="1"/>
          </p:cNvSpPr>
          <p:nvPr>
            <p:ph type="body" idx="2"/>
          </p:nvPr>
        </p:nvSpPr>
        <p:spPr>
          <a:xfrm>
            <a:off x="5090750" y="190552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</a:rPr>
              <a:t>3. Improve Productivity 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-"/>
            </a:pPr>
            <a:r>
              <a:rPr lang="en">
                <a:solidFill>
                  <a:srgbClr val="1F1F1F"/>
                </a:solidFill>
              </a:rPr>
              <a:t>By completing tasks on your network/ operations</a:t>
            </a:r>
            <a:endParaRPr>
              <a:solidFill>
                <a:srgbClr val="1F1F1F"/>
              </a:solidFill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F1F1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1F1F1F"/>
                </a:solidFill>
              </a:rPr>
              <a:t>4. Improve Efficiency </a:t>
            </a:r>
            <a:endParaRPr sz="1600">
              <a:solidFill>
                <a:srgbClr val="1F1F1F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1F1F1F"/>
              </a:buClr>
              <a:buSzPts val="1600"/>
              <a:buChar char="-"/>
            </a:pPr>
            <a:r>
              <a:rPr lang="en">
                <a:solidFill>
                  <a:srgbClr val="1F1F1F"/>
                </a:solidFill>
              </a:rPr>
              <a:t>Can automate, and is quick with catching errors within your material</a:t>
            </a:r>
            <a:endParaRPr sz="1600">
              <a:solidFill>
                <a:srgbClr val="1F1F1F"/>
              </a:solidFill>
            </a:endParaRPr>
          </a:p>
        </p:txBody>
      </p:sp>
      <p:pic>
        <p:nvPicPr>
          <p:cNvPr id="121" name="Google Shape;121;p18" title="File:Dall-e 3 (jan '24) artificial intelligence icon.png - Wikipedia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6075" y="0"/>
            <a:ext cx="1637925" cy="163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8"/>
          <p:cNvSpPr txBox="1"/>
          <p:nvPr/>
        </p:nvSpPr>
        <p:spPr>
          <a:xfrm>
            <a:off x="541850" y="992275"/>
            <a:ext cx="7357500" cy="78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Simply, if we didn't have these 6 benefits, AI’s impact on society would be huge. It would be rough on security and improving operations, because it would be tough on trying to navigate a resolution on security and improvement.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>
            <a:spLocks noGrp="1"/>
          </p:cNvSpPr>
          <p:nvPr>
            <p:ph type="title"/>
          </p:nvPr>
        </p:nvSpPr>
        <p:spPr>
          <a:xfrm>
            <a:off x="311700" y="330200"/>
            <a:ext cx="5174700" cy="87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Broader Impacts/What would happen if we didn't have improvements?</a:t>
            </a:r>
            <a:endParaRPr/>
          </a:p>
        </p:txBody>
      </p:sp>
      <p:sp>
        <p:nvSpPr>
          <p:cNvPr id="128" name="Google Shape;128;p19"/>
          <p:cNvSpPr txBox="1">
            <a:spLocks noGrp="1"/>
          </p:cNvSpPr>
          <p:nvPr>
            <p:ph type="body" idx="1"/>
          </p:nvPr>
        </p:nvSpPr>
        <p:spPr>
          <a:xfrm>
            <a:off x="311700" y="1465800"/>
            <a:ext cx="81639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en" sz="1711">
                <a:solidFill>
                  <a:srgbClr val="000000"/>
                </a:solidFill>
              </a:rPr>
              <a:t>5. Improve Operations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Enhances by automation, and speed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Provides data within seconds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Can maintain data</a:t>
            </a:r>
            <a:endParaRPr sz="171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523"/>
              <a:buNone/>
            </a:pPr>
            <a:r>
              <a:rPr lang="en" sz="1711">
                <a:solidFill>
                  <a:srgbClr val="000000"/>
                </a:solidFill>
              </a:rPr>
              <a:t>6. Better Security Data 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Can be used as an analyzer 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Uses its machine learning to detect issues that have malicious intent</a:t>
            </a:r>
            <a:endParaRPr sz="1711">
              <a:solidFill>
                <a:srgbClr val="000000"/>
              </a:solidFill>
            </a:endParaRPr>
          </a:p>
          <a:p>
            <a:pPr marL="457200" lvl="0" indent="-3372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11"/>
              <a:buChar char="-"/>
            </a:pPr>
            <a:r>
              <a:rPr lang="en" sz="1711">
                <a:solidFill>
                  <a:srgbClr val="000000"/>
                </a:solidFill>
              </a:rPr>
              <a:t>Can encrypt your data for protection</a:t>
            </a:r>
            <a:endParaRPr sz="870">
              <a:solidFill>
                <a:srgbClr val="000000"/>
              </a:solidFill>
            </a:endParaRPr>
          </a:p>
        </p:txBody>
      </p:sp>
      <p:pic>
        <p:nvPicPr>
          <p:cNvPr id="129" name="Google Shape;129;p19" title="Army designates Quantum Information Science Research Center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4124" y="-10262"/>
            <a:ext cx="2359875" cy="188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277825" y="-254000"/>
            <a:ext cx="41784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of the Research 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1"/>
          </p:nvPr>
        </p:nvSpPr>
        <p:spPr>
          <a:xfrm>
            <a:off x="113825" y="501700"/>
            <a:ext cx="7049100" cy="28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Purpose: </a:t>
            </a:r>
            <a:endParaRPr sz="1500">
              <a:solidFill>
                <a:srgbClr val="000000"/>
              </a:solidFill>
            </a:endParaRPr>
          </a:p>
          <a:p>
            <a:pPr marL="914400" lvl="1" indent="-3626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1"/>
              <a:buChar char="-"/>
            </a:pPr>
            <a:r>
              <a:rPr lang="en" sz="1500">
                <a:solidFill>
                  <a:srgbClr val="000000"/>
                </a:solidFill>
              </a:rPr>
              <a:t>To explore the diverse benefits of Generative AI, developed by OpenAI, and its impact on enhancing organizational operations.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Focus Areas: </a:t>
            </a:r>
            <a:endParaRPr sz="1500">
              <a:solidFill>
                <a:srgbClr val="000000"/>
              </a:solidFill>
            </a:endParaRPr>
          </a:p>
          <a:p>
            <a:pPr marL="914400" lvl="1" indent="-3626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1"/>
              <a:buChar char="-"/>
            </a:pPr>
            <a:r>
              <a:rPr lang="en" sz="1500">
                <a:solidFill>
                  <a:srgbClr val="000000"/>
                </a:solidFill>
              </a:rPr>
              <a:t>Analysis of how Generative AI optimizes processes, facilitates data-driven decision-making, and improves productivity and efficiency.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Operational Efficiency: </a:t>
            </a:r>
            <a:endParaRPr sz="1500">
              <a:solidFill>
                <a:srgbClr val="000000"/>
              </a:solidFill>
            </a:endParaRPr>
          </a:p>
          <a:p>
            <a:pPr marL="914400" lvl="1" indent="-3626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1"/>
              <a:buChar char="-"/>
            </a:pPr>
            <a:r>
              <a:rPr lang="en" sz="1500">
                <a:solidFill>
                  <a:srgbClr val="000000"/>
                </a:solidFill>
              </a:rPr>
              <a:t>Examination of Generative AI’s role in streamlining workflows, automating routine tasks, and boosting overall operational effectiveness.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Security Enhancement: </a:t>
            </a:r>
            <a:endParaRPr sz="1500">
              <a:solidFill>
                <a:srgbClr val="000000"/>
              </a:solidFill>
            </a:endParaRPr>
          </a:p>
          <a:p>
            <a:pPr marL="914400" lvl="1" indent="-3626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1"/>
              <a:buChar char="-"/>
            </a:pPr>
            <a:r>
              <a:rPr lang="en" sz="1500">
                <a:solidFill>
                  <a:srgbClr val="000000"/>
                </a:solidFill>
              </a:rPr>
              <a:t>Assessment of how Generative AI strengthens security measures, including data protection and cybersecurity protocols.</a:t>
            </a:r>
            <a:endParaRPr sz="1500">
              <a:solidFill>
                <a:srgbClr val="000000"/>
              </a:solidFill>
            </a:endParaRPr>
          </a:p>
          <a:p>
            <a:pPr marL="457200" lvl="0" indent="-3238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Digital Agility: </a:t>
            </a:r>
            <a:endParaRPr sz="1500">
              <a:solidFill>
                <a:srgbClr val="000000"/>
              </a:solidFill>
            </a:endParaRPr>
          </a:p>
          <a:p>
            <a:pPr marL="914400" lvl="1" indent="-3626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111"/>
              <a:buChar char="-"/>
            </a:pPr>
            <a:r>
              <a:rPr lang="en" sz="1500">
                <a:solidFill>
                  <a:srgbClr val="000000"/>
                </a:solidFill>
              </a:rPr>
              <a:t>Evaluation of how Generative AI can improve organizational digital structures, making operations more agile and responsive to changing demands.</a:t>
            </a:r>
            <a:endParaRPr sz="15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70"/>
          </a:p>
        </p:txBody>
      </p:sp>
      <p:pic>
        <p:nvPicPr>
          <p:cNvPr id="136" name="Google Shape;136;p20" title="Army designates Quantum Information Science Research Center ...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68050" y="-10253"/>
            <a:ext cx="1875948" cy="150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162000" y="215425"/>
            <a:ext cx="4328100" cy="109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Study: Mailchimp Breach </a:t>
            </a:r>
            <a:endParaRPr/>
          </a:p>
        </p:txBody>
      </p:sp>
      <p:pic>
        <p:nvPicPr>
          <p:cNvPr id="142" name="Google Shape;14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6300" y="810525"/>
            <a:ext cx="4393250" cy="33740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62000" y="1363650"/>
            <a:ext cx="44778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Second Breach </a:t>
            </a:r>
            <a:endParaRPr sz="1700">
              <a:solidFill>
                <a:srgbClr val="000000"/>
              </a:solidFill>
            </a:endParaRPr>
          </a:p>
          <a:p>
            <a:pPr marL="914400" lvl="1" indent="-3753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11"/>
              <a:buChar char="-"/>
            </a:pPr>
            <a:r>
              <a:rPr lang="en" sz="1700">
                <a:solidFill>
                  <a:srgbClr val="000000"/>
                </a:solidFill>
              </a:rPr>
              <a:t>Mailchimp was hacked again, exposing data from 133 accounts, including WooCommerce, through a social engineering attack.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Repeat Incident: </a:t>
            </a:r>
            <a:endParaRPr sz="1700">
              <a:solidFill>
                <a:srgbClr val="000000"/>
              </a:solidFill>
            </a:endParaRPr>
          </a:p>
          <a:p>
            <a:pPr marL="914400" lvl="1" indent="-3753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11"/>
              <a:buChar char="-"/>
            </a:pPr>
            <a:r>
              <a:rPr lang="en" sz="1700">
                <a:solidFill>
                  <a:srgbClr val="000000"/>
                </a:solidFill>
              </a:rPr>
              <a:t>The breach mirrors one in August 2022, raising doubts about the company's security measures.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>
                <a:solidFill>
                  <a:srgbClr val="000000"/>
                </a:solidFill>
              </a:rPr>
              <a:t>Leadership Gap: </a:t>
            </a:r>
            <a:endParaRPr sz="1700">
              <a:solidFill>
                <a:srgbClr val="000000"/>
              </a:solidFill>
            </a:endParaRPr>
          </a:p>
          <a:p>
            <a:pPr marL="914400" lvl="1" indent="-37536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11"/>
              <a:buChar char="-"/>
            </a:pPr>
            <a:r>
              <a:rPr lang="en" sz="1700">
                <a:solidFill>
                  <a:srgbClr val="000000"/>
                </a:solidFill>
              </a:rPr>
              <a:t>Mailchimp’s CISO left after the August breach, leaving questions about its cybersecurity oversight.</a:t>
            </a:r>
            <a:endParaRPr sz="17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87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2365</Words>
  <Application>Microsoft Macintosh PowerPoint</Application>
  <PresentationFormat>On-screen Show (16:9)</PresentationFormat>
  <Paragraphs>191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Times New Roman</vt:lpstr>
      <vt:lpstr>Roboto</vt:lpstr>
      <vt:lpstr>Geometric</vt:lpstr>
      <vt:lpstr>How to Use Generative AI for Protecting Sensitive Data and Improve Operations </vt:lpstr>
      <vt:lpstr>Table Of Content</vt:lpstr>
      <vt:lpstr>Introduction to Generative AI</vt:lpstr>
      <vt:lpstr>Problem Statement </vt:lpstr>
      <vt:lpstr>Research Questions </vt:lpstr>
      <vt:lpstr>Broader Impacts/Would would happen if we didn't have improvements?</vt:lpstr>
      <vt:lpstr>Broader Impacts/What would happen if we didn't have improvements?</vt:lpstr>
      <vt:lpstr>Purpose of the Research </vt:lpstr>
      <vt:lpstr>Case Study: Mailchimp Breach </vt:lpstr>
      <vt:lpstr>Method 1 Article 1: Data Encryption and Decryption techniques for a High Secure Dataset using AI (3)</vt:lpstr>
      <vt:lpstr>Method 2 Article 2: Data Auditing Building Trust in Artificial Intelligence (7)</vt:lpstr>
      <vt:lpstr>Method 3 Article 3: Data Anonymization Evaluation for Big Data and IoT Environments(6)</vt:lpstr>
      <vt:lpstr>Method 4 Article 4: AI and ML to Enhance Data Backup and Recovery (8)</vt:lpstr>
      <vt:lpstr>Method 1: Boxcryptor</vt:lpstr>
      <vt:lpstr>Method 2: Open-AudIT</vt:lpstr>
      <vt:lpstr>Method 3: ARX </vt:lpstr>
      <vt:lpstr>Method 4: Urbackup </vt:lpstr>
      <vt:lpstr>Summary</vt:lpstr>
      <vt:lpstr>References 1/2 </vt:lpstr>
      <vt:lpstr>References 2/2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Jasmine T Roberts</cp:lastModifiedBy>
  <cp:revision>2</cp:revision>
  <dcterms:modified xsi:type="dcterms:W3CDTF">2025-03-30T22:54:17Z</dcterms:modified>
</cp:coreProperties>
</file>