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sldIdLst>
    <p:sldId id="256" r:id="rId2"/>
    <p:sldId id="257" r:id="rId3"/>
    <p:sldId id="258" r:id="rId4"/>
    <p:sldId id="259" r:id="rId5"/>
    <p:sldId id="268" r:id="rId6"/>
    <p:sldId id="260" r:id="rId7"/>
    <p:sldId id="261" r:id="rId8"/>
    <p:sldId id="262" r:id="rId9"/>
    <p:sldId id="263" r:id="rId10"/>
    <p:sldId id="264" r:id="rId11"/>
    <p:sldId id="265" r:id="rId12"/>
    <p:sldId id="266" r:id="rId13"/>
    <p:sldId id="267"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8009F-3272-1A47-9C8A-C2996DFDFDE3}" v="28" dt="2023-03-09T03:17:58.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9"/>
  </p:normalViewPr>
  <p:slideViewPr>
    <p:cSldViewPr snapToGrid="0">
      <p:cViewPr varScale="1">
        <p:scale>
          <a:sx n="106" d="100"/>
          <a:sy n="106" d="100"/>
        </p:scale>
        <p:origin x="6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BD0B45-7281-49D4-B63F-F85878872710}"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6C1A35A3-1EB1-4D5E-B4AC-CBF46FB88974}">
      <dgm:prSet/>
      <dgm:spPr/>
      <dgm:t>
        <a:bodyPr/>
        <a:lstStyle/>
        <a:p>
          <a:r>
            <a:rPr lang="en-US" dirty="0"/>
            <a:t>Is a method that the requires the user to provide two or more verification factors to gain access to an IoT device </a:t>
          </a:r>
        </a:p>
      </dgm:t>
    </dgm:pt>
    <dgm:pt modelId="{6529775D-A635-46E8-AB3C-9C02AA2A7C22}" type="parTrans" cxnId="{DE375E7B-405D-4CE6-9435-A76C36E2FED4}">
      <dgm:prSet/>
      <dgm:spPr/>
      <dgm:t>
        <a:bodyPr/>
        <a:lstStyle/>
        <a:p>
          <a:endParaRPr lang="en-US"/>
        </a:p>
      </dgm:t>
    </dgm:pt>
    <dgm:pt modelId="{55D8935F-4EB8-448C-AD0C-022BE83FED15}" type="sibTrans" cxnId="{DE375E7B-405D-4CE6-9435-A76C36E2FED4}">
      <dgm:prSet/>
      <dgm:spPr/>
      <dgm:t>
        <a:bodyPr/>
        <a:lstStyle/>
        <a:p>
          <a:endParaRPr lang="en-US" dirty="0"/>
        </a:p>
      </dgm:t>
    </dgm:pt>
    <dgm:pt modelId="{BE8118E5-DDAF-4527-AFE4-D25C9DFE33AC}">
      <dgm:prSet/>
      <dgm:spPr/>
      <dgm:t>
        <a:bodyPr/>
        <a:lstStyle/>
        <a:p>
          <a:r>
            <a:rPr lang="en-US" dirty="0"/>
            <a:t>Its most common factor is the one-time password such as 4–8-digit codes that you receive most inside of your email, and SMS. </a:t>
          </a:r>
        </a:p>
      </dgm:t>
    </dgm:pt>
    <dgm:pt modelId="{765F4946-670F-4090-81BA-823720F3B4AC}" type="parTrans" cxnId="{02DB779A-9EE7-4F4F-86E3-6BFC7228AA16}">
      <dgm:prSet/>
      <dgm:spPr/>
      <dgm:t>
        <a:bodyPr/>
        <a:lstStyle/>
        <a:p>
          <a:endParaRPr lang="en-US"/>
        </a:p>
      </dgm:t>
    </dgm:pt>
    <dgm:pt modelId="{F805B536-7F49-46E6-9946-96251196C1E4}" type="sibTrans" cxnId="{02DB779A-9EE7-4F4F-86E3-6BFC7228AA16}">
      <dgm:prSet/>
      <dgm:spPr/>
      <dgm:t>
        <a:bodyPr/>
        <a:lstStyle/>
        <a:p>
          <a:endParaRPr lang="en-US" dirty="0"/>
        </a:p>
      </dgm:t>
    </dgm:pt>
    <dgm:pt modelId="{F6FC1386-F67A-42FD-A413-60675BC5E2FA}">
      <dgm:prSet/>
      <dgm:spPr/>
      <dgm:t>
        <a:bodyPr/>
        <a:lstStyle/>
        <a:p>
          <a:r>
            <a:rPr lang="en-US" dirty="0"/>
            <a:t>The code is generate based upon a “seed” value that is assigned to the user when they first register. </a:t>
          </a:r>
        </a:p>
      </dgm:t>
    </dgm:pt>
    <dgm:pt modelId="{446E803C-D476-4E4D-AAC9-E671BB16A0F4}" type="parTrans" cxnId="{51A1746E-2E2E-444D-9B67-6916724F5434}">
      <dgm:prSet/>
      <dgm:spPr/>
      <dgm:t>
        <a:bodyPr/>
        <a:lstStyle/>
        <a:p>
          <a:endParaRPr lang="en-US"/>
        </a:p>
      </dgm:t>
    </dgm:pt>
    <dgm:pt modelId="{FAA12273-EE89-424A-953A-559ED88CDE18}" type="sibTrans" cxnId="{51A1746E-2E2E-444D-9B67-6916724F5434}">
      <dgm:prSet/>
      <dgm:spPr/>
      <dgm:t>
        <a:bodyPr/>
        <a:lstStyle/>
        <a:p>
          <a:endParaRPr lang="en-US" dirty="0"/>
        </a:p>
      </dgm:t>
    </dgm:pt>
    <dgm:pt modelId="{364A98E2-FDB4-4FE7-BBB1-04EEAFFFD140}">
      <dgm:prSet/>
      <dgm:spPr/>
      <dgm:t>
        <a:bodyPr/>
        <a:lstStyle/>
        <a:p>
          <a:r>
            <a:rPr lang="en-US" dirty="0"/>
            <a:t>Besides the SMS Message authentication there many other types, such as Username and password entered, and a Fingerprint </a:t>
          </a:r>
        </a:p>
      </dgm:t>
    </dgm:pt>
    <dgm:pt modelId="{A81648D3-0172-49EF-B8FF-CCE93AF43749}" type="parTrans" cxnId="{AD572F0E-4621-44B0-8663-3ED6B6CAEA0D}">
      <dgm:prSet/>
      <dgm:spPr/>
      <dgm:t>
        <a:bodyPr/>
        <a:lstStyle/>
        <a:p>
          <a:endParaRPr lang="en-US"/>
        </a:p>
      </dgm:t>
    </dgm:pt>
    <dgm:pt modelId="{27655D33-3905-4911-BB6E-03044E1DE0A2}" type="sibTrans" cxnId="{AD572F0E-4621-44B0-8663-3ED6B6CAEA0D}">
      <dgm:prSet/>
      <dgm:spPr/>
      <dgm:t>
        <a:bodyPr/>
        <a:lstStyle/>
        <a:p>
          <a:endParaRPr lang="en-US"/>
        </a:p>
      </dgm:t>
    </dgm:pt>
    <dgm:pt modelId="{34FE5771-C249-9A42-BF79-825D6D9A5AA7}" type="pres">
      <dgm:prSet presAssocID="{B4BD0B45-7281-49D4-B63F-F85878872710}" presName="diagram" presStyleCnt="0">
        <dgm:presLayoutVars>
          <dgm:dir/>
          <dgm:resizeHandles val="exact"/>
        </dgm:presLayoutVars>
      </dgm:prSet>
      <dgm:spPr/>
    </dgm:pt>
    <dgm:pt modelId="{A8DB9367-356C-DF48-B63D-1B380D847567}" type="pres">
      <dgm:prSet presAssocID="{6C1A35A3-1EB1-4D5E-B4AC-CBF46FB88974}" presName="node" presStyleLbl="node1" presStyleIdx="0" presStyleCnt="4">
        <dgm:presLayoutVars>
          <dgm:bulletEnabled val="1"/>
        </dgm:presLayoutVars>
      </dgm:prSet>
      <dgm:spPr/>
    </dgm:pt>
    <dgm:pt modelId="{8D486AEF-BA5E-6C44-8123-C8496E533A85}" type="pres">
      <dgm:prSet presAssocID="{55D8935F-4EB8-448C-AD0C-022BE83FED15}" presName="sibTrans" presStyleLbl="sibTrans2D1" presStyleIdx="0" presStyleCnt="3"/>
      <dgm:spPr/>
    </dgm:pt>
    <dgm:pt modelId="{45AE98CC-B943-BF44-884C-2420B708423A}" type="pres">
      <dgm:prSet presAssocID="{55D8935F-4EB8-448C-AD0C-022BE83FED15}" presName="connectorText" presStyleLbl="sibTrans2D1" presStyleIdx="0" presStyleCnt="3"/>
      <dgm:spPr/>
    </dgm:pt>
    <dgm:pt modelId="{66935998-238F-5145-B193-2A71C3FC3D8E}" type="pres">
      <dgm:prSet presAssocID="{BE8118E5-DDAF-4527-AFE4-D25C9DFE33AC}" presName="node" presStyleLbl="node1" presStyleIdx="1" presStyleCnt="4">
        <dgm:presLayoutVars>
          <dgm:bulletEnabled val="1"/>
        </dgm:presLayoutVars>
      </dgm:prSet>
      <dgm:spPr/>
    </dgm:pt>
    <dgm:pt modelId="{56BE838D-B746-B945-8D7C-8FFDD789FB3F}" type="pres">
      <dgm:prSet presAssocID="{F805B536-7F49-46E6-9946-96251196C1E4}" presName="sibTrans" presStyleLbl="sibTrans2D1" presStyleIdx="1" presStyleCnt="3"/>
      <dgm:spPr/>
    </dgm:pt>
    <dgm:pt modelId="{D6451F67-43AE-114A-AC3A-A732AC35445F}" type="pres">
      <dgm:prSet presAssocID="{F805B536-7F49-46E6-9946-96251196C1E4}" presName="connectorText" presStyleLbl="sibTrans2D1" presStyleIdx="1" presStyleCnt="3"/>
      <dgm:spPr/>
    </dgm:pt>
    <dgm:pt modelId="{5C06F11E-B10A-A34D-AEB0-EBF4257FD5C9}" type="pres">
      <dgm:prSet presAssocID="{F6FC1386-F67A-42FD-A413-60675BC5E2FA}" presName="node" presStyleLbl="node1" presStyleIdx="2" presStyleCnt="4">
        <dgm:presLayoutVars>
          <dgm:bulletEnabled val="1"/>
        </dgm:presLayoutVars>
      </dgm:prSet>
      <dgm:spPr/>
    </dgm:pt>
    <dgm:pt modelId="{2D67B63F-1349-7244-9B91-0C9C07851621}" type="pres">
      <dgm:prSet presAssocID="{FAA12273-EE89-424A-953A-559ED88CDE18}" presName="sibTrans" presStyleLbl="sibTrans2D1" presStyleIdx="2" presStyleCnt="3"/>
      <dgm:spPr/>
    </dgm:pt>
    <dgm:pt modelId="{69EA7C28-EEDC-9E4F-8AD1-0627ECCEA905}" type="pres">
      <dgm:prSet presAssocID="{FAA12273-EE89-424A-953A-559ED88CDE18}" presName="connectorText" presStyleLbl="sibTrans2D1" presStyleIdx="2" presStyleCnt="3"/>
      <dgm:spPr/>
    </dgm:pt>
    <dgm:pt modelId="{45436582-F3D4-B041-9767-1C0377DD7F7A}" type="pres">
      <dgm:prSet presAssocID="{364A98E2-FDB4-4FE7-BBB1-04EEAFFFD140}" presName="node" presStyleLbl="node1" presStyleIdx="3" presStyleCnt="4">
        <dgm:presLayoutVars>
          <dgm:bulletEnabled val="1"/>
        </dgm:presLayoutVars>
      </dgm:prSet>
      <dgm:spPr/>
    </dgm:pt>
  </dgm:ptLst>
  <dgm:cxnLst>
    <dgm:cxn modelId="{AD572F0E-4621-44B0-8663-3ED6B6CAEA0D}" srcId="{B4BD0B45-7281-49D4-B63F-F85878872710}" destId="{364A98E2-FDB4-4FE7-BBB1-04EEAFFFD140}" srcOrd="3" destOrd="0" parTransId="{A81648D3-0172-49EF-B8FF-CCE93AF43749}" sibTransId="{27655D33-3905-4911-BB6E-03044E1DE0A2}"/>
    <dgm:cxn modelId="{74F48E42-C80B-D947-A154-B5A5A96DB766}" type="presOf" srcId="{F805B536-7F49-46E6-9946-96251196C1E4}" destId="{56BE838D-B746-B945-8D7C-8FFDD789FB3F}" srcOrd="0" destOrd="0" presId="urn:microsoft.com/office/officeart/2005/8/layout/process5"/>
    <dgm:cxn modelId="{5649C447-E73C-4C40-BA94-78E63D2E3106}" type="presOf" srcId="{F6FC1386-F67A-42FD-A413-60675BC5E2FA}" destId="{5C06F11E-B10A-A34D-AEB0-EBF4257FD5C9}" srcOrd="0" destOrd="0" presId="urn:microsoft.com/office/officeart/2005/8/layout/process5"/>
    <dgm:cxn modelId="{40CB895D-027E-0D47-B7E1-F3C2B2F5C631}" type="presOf" srcId="{FAA12273-EE89-424A-953A-559ED88CDE18}" destId="{69EA7C28-EEDC-9E4F-8AD1-0627ECCEA905}" srcOrd="1" destOrd="0" presId="urn:microsoft.com/office/officeart/2005/8/layout/process5"/>
    <dgm:cxn modelId="{2D088360-5EA8-1247-A55A-F7A14C2DB4BA}" type="presOf" srcId="{F805B536-7F49-46E6-9946-96251196C1E4}" destId="{D6451F67-43AE-114A-AC3A-A732AC35445F}" srcOrd="1" destOrd="0" presId="urn:microsoft.com/office/officeart/2005/8/layout/process5"/>
    <dgm:cxn modelId="{7786FF62-B0A4-934A-8222-735019D8C6DC}" type="presOf" srcId="{55D8935F-4EB8-448C-AD0C-022BE83FED15}" destId="{45AE98CC-B943-BF44-884C-2420B708423A}" srcOrd="1" destOrd="0" presId="urn:microsoft.com/office/officeart/2005/8/layout/process5"/>
    <dgm:cxn modelId="{51A1746E-2E2E-444D-9B67-6916724F5434}" srcId="{B4BD0B45-7281-49D4-B63F-F85878872710}" destId="{F6FC1386-F67A-42FD-A413-60675BC5E2FA}" srcOrd="2" destOrd="0" parTransId="{446E803C-D476-4E4D-AAC9-E671BB16A0F4}" sibTransId="{FAA12273-EE89-424A-953A-559ED88CDE18}"/>
    <dgm:cxn modelId="{DE375E7B-405D-4CE6-9435-A76C36E2FED4}" srcId="{B4BD0B45-7281-49D4-B63F-F85878872710}" destId="{6C1A35A3-1EB1-4D5E-B4AC-CBF46FB88974}" srcOrd="0" destOrd="0" parTransId="{6529775D-A635-46E8-AB3C-9C02AA2A7C22}" sibTransId="{55D8935F-4EB8-448C-AD0C-022BE83FED15}"/>
    <dgm:cxn modelId="{02DB779A-9EE7-4F4F-86E3-6BFC7228AA16}" srcId="{B4BD0B45-7281-49D4-B63F-F85878872710}" destId="{BE8118E5-DDAF-4527-AFE4-D25C9DFE33AC}" srcOrd="1" destOrd="0" parTransId="{765F4946-670F-4090-81BA-823720F3B4AC}" sibTransId="{F805B536-7F49-46E6-9946-96251196C1E4}"/>
    <dgm:cxn modelId="{429127C1-CFF1-8541-A6DD-3C00B7B59213}" type="presOf" srcId="{6C1A35A3-1EB1-4D5E-B4AC-CBF46FB88974}" destId="{A8DB9367-356C-DF48-B63D-1B380D847567}" srcOrd="0" destOrd="0" presId="urn:microsoft.com/office/officeart/2005/8/layout/process5"/>
    <dgm:cxn modelId="{4BE51AC6-F9FD-D842-8B8D-F980F9B17FD3}" type="presOf" srcId="{364A98E2-FDB4-4FE7-BBB1-04EEAFFFD140}" destId="{45436582-F3D4-B041-9767-1C0377DD7F7A}" srcOrd="0" destOrd="0" presId="urn:microsoft.com/office/officeart/2005/8/layout/process5"/>
    <dgm:cxn modelId="{B07633D5-74E4-4D47-813F-DF806BD7C994}" type="presOf" srcId="{FAA12273-EE89-424A-953A-559ED88CDE18}" destId="{2D67B63F-1349-7244-9B91-0C9C07851621}" srcOrd="0" destOrd="0" presId="urn:microsoft.com/office/officeart/2005/8/layout/process5"/>
    <dgm:cxn modelId="{940152E3-EF04-3A44-A58C-A88B99ADDD3B}" type="presOf" srcId="{55D8935F-4EB8-448C-AD0C-022BE83FED15}" destId="{8D486AEF-BA5E-6C44-8123-C8496E533A85}" srcOrd="0" destOrd="0" presId="urn:microsoft.com/office/officeart/2005/8/layout/process5"/>
    <dgm:cxn modelId="{DA116BF9-F390-884F-BAEA-83AB51E03951}" type="presOf" srcId="{B4BD0B45-7281-49D4-B63F-F85878872710}" destId="{34FE5771-C249-9A42-BF79-825D6D9A5AA7}" srcOrd="0" destOrd="0" presId="urn:microsoft.com/office/officeart/2005/8/layout/process5"/>
    <dgm:cxn modelId="{A94F94FD-0EDA-6A46-903F-7AE0B82D9D2B}" type="presOf" srcId="{BE8118E5-DDAF-4527-AFE4-D25C9DFE33AC}" destId="{66935998-238F-5145-B193-2A71C3FC3D8E}" srcOrd="0" destOrd="0" presId="urn:microsoft.com/office/officeart/2005/8/layout/process5"/>
    <dgm:cxn modelId="{3248748F-D5DD-1E48-813E-AB85F5E36357}" type="presParOf" srcId="{34FE5771-C249-9A42-BF79-825D6D9A5AA7}" destId="{A8DB9367-356C-DF48-B63D-1B380D847567}" srcOrd="0" destOrd="0" presId="urn:microsoft.com/office/officeart/2005/8/layout/process5"/>
    <dgm:cxn modelId="{767871C9-7DA4-9D4C-8B1D-A2FEFFD45634}" type="presParOf" srcId="{34FE5771-C249-9A42-BF79-825D6D9A5AA7}" destId="{8D486AEF-BA5E-6C44-8123-C8496E533A85}" srcOrd="1" destOrd="0" presId="urn:microsoft.com/office/officeart/2005/8/layout/process5"/>
    <dgm:cxn modelId="{D75D518F-71D3-8647-A311-437206E81CE8}" type="presParOf" srcId="{8D486AEF-BA5E-6C44-8123-C8496E533A85}" destId="{45AE98CC-B943-BF44-884C-2420B708423A}" srcOrd="0" destOrd="0" presId="urn:microsoft.com/office/officeart/2005/8/layout/process5"/>
    <dgm:cxn modelId="{91AE7F57-46A5-7347-9FC8-23882A1D4CE0}" type="presParOf" srcId="{34FE5771-C249-9A42-BF79-825D6D9A5AA7}" destId="{66935998-238F-5145-B193-2A71C3FC3D8E}" srcOrd="2" destOrd="0" presId="urn:microsoft.com/office/officeart/2005/8/layout/process5"/>
    <dgm:cxn modelId="{074713C8-AAC2-0B45-B8BA-33B9531BE2DD}" type="presParOf" srcId="{34FE5771-C249-9A42-BF79-825D6D9A5AA7}" destId="{56BE838D-B746-B945-8D7C-8FFDD789FB3F}" srcOrd="3" destOrd="0" presId="urn:microsoft.com/office/officeart/2005/8/layout/process5"/>
    <dgm:cxn modelId="{9D35C0B3-04A4-314B-A60F-5FB1B21972F0}" type="presParOf" srcId="{56BE838D-B746-B945-8D7C-8FFDD789FB3F}" destId="{D6451F67-43AE-114A-AC3A-A732AC35445F}" srcOrd="0" destOrd="0" presId="urn:microsoft.com/office/officeart/2005/8/layout/process5"/>
    <dgm:cxn modelId="{118C53AB-CB7F-1040-A683-F2EA584CF57B}" type="presParOf" srcId="{34FE5771-C249-9A42-BF79-825D6D9A5AA7}" destId="{5C06F11E-B10A-A34D-AEB0-EBF4257FD5C9}" srcOrd="4" destOrd="0" presId="urn:microsoft.com/office/officeart/2005/8/layout/process5"/>
    <dgm:cxn modelId="{8AC99F9A-8E23-B949-BEA9-28B7FEA1AF4C}" type="presParOf" srcId="{34FE5771-C249-9A42-BF79-825D6D9A5AA7}" destId="{2D67B63F-1349-7244-9B91-0C9C07851621}" srcOrd="5" destOrd="0" presId="urn:microsoft.com/office/officeart/2005/8/layout/process5"/>
    <dgm:cxn modelId="{4825FEF1-DF6F-4F4C-90DE-19CDB761A6BF}" type="presParOf" srcId="{2D67B63F-1349-7244-9B91-0C9C07851621}" destId="{69EA7C28-EEDC-9E4F-8AD1-0627ECCEA905}" srcOrd="0" destOrd="0" presId="urn:microsoft.com/office/officeart/2005/8/layout/process5"/>
    <dgm:cxn modelId="{9454F910-A460-8C42-A403-02C8B6860E33}" type="presParOf" srcId="{34FE5771-C249-9A42-BF79-825D6D9A5AA7}" destId="{45436582-F3D4-B041-9767-1C0377DD7F7A}"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DB9367-356C-DF48-B63D-1B380D847567}">
      <dsp:nvSpPr>
        <dsp:cNvPr id="0" name=""/>
        <dsp:cNvSpPr/>
      </dsp:nvSpPr>
      <dsp:spPr>
        <a:xfrm>
          <a:off x="941" y="168267"/>
          <a:ext cx="2007085" cy="1204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Is a method that the requires the user to provide two or more verification factors to gain access to an IoT device </a:t>
          </a:r>
        </a:p>
      </dsp:txBody>
      <dsp:txXfrm>
        <a:off x="36212" y="203538"/>
        <a:ext cx="1936543" cy="1133709"/>
      </dsp:txXfrm>
    </dsp:sp>
    <dsp:sp modelId="{8D486AEF-BA5E-6C44-8123-C8496E533A85}">
      <dsp:nvSpPr>
        <dsp:cNvPr id="0" name=""/>
        <dsp:cNvSpPr/>
      </dsp:nvSpPr>
      <dsp:spPr>
        <a:xfrm>
          <a:off x="2184650" y="521514"/>
          <a:ext cx="425502" cy="4977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2184650" y="621065"/>
        <a:ext cx="297851" cy="298655"/>
      </dsp:txXfrm>
    </dsp:sp>
    <dsp:sp modelId="{66935998-238F-5145-B193-2A71C3FC3D8E}">
      <dsp:nvSpPr>
        <dsp:cNvPr id="0" name=""/>
        <dsp:cNvSpPr/>
      </dsp:nvSpPr>
      <dsp:spPr>
        <a:xfrm>
          <a:off x="2810861" y="168267"/>
          <a:ext cx="2007085" cy="1204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Its most common factor is the one-time password such as 4–8-digit codes that you receive most inside of your email, and SMS. </a:t>
          </a:r>
        </a:p>
      </dsp:txBody>
      <dsp:txXfrm>
        <a:off x="2846132" y="203538"/>
        <a:ext cx="1936543" cy="1133709"/>
      </dsp:txXfrm>
    </dsp:sp>
    <dsp:sp modelId="{56BE838D-B746-B945-8D7C-8FFDD789FB3F}">
      <dsp:nvSpPr>
        <dsp:cNvPr id="0" name=""/>
        <dsp:cNvSpPr/>
      </dsp:nvSpPr>
      <dsp:spPr>
        <a:xfrm rot="5400000">
          <a:off x="3601652" y="1513014"/>
          <a:ext cx="425502" cy="4977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3665076" y="1549142"/>
        <a:ext cx="298655" cy="297851"/>
      </dsp:txXfrm>
    </dsp:sp>
    <dsp:sp modelId="{5C06F11E-B10A-A34D-AEB0-EBF4257FD5C9}">
      <dsp:nvSpPr>
        <dsp:cNvPr id="0" name=""/>
        <dsp:cNvSpPr/>
      </dsp:nvSpPr>
      <dsp:spPr>
        <a:xfrm>
          <a:off x="2810861" y="2175353"/>
          <a:ext cx="2007085" cy="1204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code is generate based upon a “seed” value that is assigned to the user when they first register. </a:t>
          </a:r>
        </a:p>
      </dsp:txBody>
      <dsp:txXfrm>
        <a:off x="2846132" y="2210624"/>
        <a:ext cx="1936543" cy="1133709"/>
      </dsp:txXfrm>
    </dsp:sp>
    <dsp:sp modelId="{2D67B63F-1349-7244-9B91-0C9C07851621}">
      <dsp:nvSpPr>
        <dsp:cNvPr id="0" name=""/>
        <dsp:cNvSpPr/>
      </dsp:nvSpPr>
      <dsp:spPr>
        <a:xfrm rot="10800000">
          <a:off x="2208735" y="2528600"/>
          <a:ext cx="425502" cy="4977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10800000">
        <a:off x="2336386" y="2628151"/>
        <a:ext cx="297851" cy="298655"/>
      </dsp:txXfrm>
    </dsp:sp>
    <dsp:sp modelId="{45436582-F3D4-B041-9767-1C0377DD7F7A}">
      <dsp:nvSpPr>
        <dsp:cNvPr id="0" name=""/>
        <dsp:cNvSpPr/>
      </dsp:nvSpPr>
      <dsp:spPr>
        <a:xfrm>
          <a:off x="941" y="2175353"/>
          <a:ext cx="2007085" cy="12042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Besides the SMS Message authentication there many other types, such as Username and password entered, and a Fingerprint </a:t>
          </a:r>
        </a:p>
      </dsp:txBody>
      <dsp:txXfrm>
        <a:off x="36212" y="2210624"/>
        <a:ext cx="1936543" cy="113370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02:47:12.79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02:52:19.83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02:56:02.72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03:00:12.082"/>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03:03:31.393"/>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03:07:10.15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9T03:10:30.788"/>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35839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6862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52493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41925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4735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72859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662401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8186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46675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780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3/26/25</a:t>
            </a:fld>
            <a:endParaRPr lang="en-US" dirty="0"/>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6189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3/26/25</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72126048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6" r:id="rId6"/>
    <p:sldLayoutId id="2147483691" r:id="rId7"/>
    <p:sldLayoutId id="2147483692" r:id="rId8"/>
    <p:sldLayoutId id="2147483693" r:id="rId9"/>
    <p:sldLayoutId id="2147483695" r:id="rId10"/>
    <p:sldLayoutId id="2147483694"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Digital_signature" TargetMode="External"/><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security.stackexchange.com/questions/87325/if-the-public-key-cant-be-used-for-decrypting-something-encrypted-by-the-privat" TargetMode="Externa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echnofaq.org/posts/2020/02/5-ways-to-implement-iot-for-the-benefit-of-your-business/"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19/06/six-web-security-vulnerabilities-you-can-and-should-prevent/"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echnofaq.org/posts/2018/04/level-up-introducing-blockchain-to-your-business/"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customXml" Target="../ink/ink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green frog on a leaf&#10;&#10;Description automatically generated with low confidence">
            <a:extLst>
              <a:ext uri="{FF2B5EF4-FFF2-40B4-BE49-F238E27FC236}">
                <a16:creationId xmlns:a16="http://schemas.microsoft.com/office/drawing/2014/main" id="{FA45B9D0-492E-66FA-99A4-AD9D9F8233AE}"/>
              </a:ext>
            </a:extLst>
          </p:cNvPr>
          <p:cNvPicPr>
            <a:picLocks noChangeAspect="1"/>
          </p:cNvPicPr>
          <p:nvPr/>
        </p:nvPicPr>
        <p:blipFill rotWithShape="1">
          <a:blip r:embed="rId2">
            <a:alphaModFix amt="55000"/>
          </a:blip>
          <a:srcRect t="2875" b="7045"/>
          <a:stretch/>
        </p:blipFill>
        <p:spPr>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Title 1">
            <a:extLst>
              <a:ext uri="{FF2B5EF4-FFF2-40B4-BE49-F238E27FC236}">
                <a16:creationId xmlns:a16="http://schemas.microsoft.com/office/drawing/2014/main" id="{F24B60D2-0CC8-C559-5801-B454F54D3D5C}"/>
              </a:ext>
            </a:extLst>
          </p:cNvPr>
          <p:cNvSpPr>
            <a:spLocks noGrp="1"/>
          </p:cNvSpPr>
          <p:nvPr>
            <p:ph type="ctrTitle"/>
          </p:nvPr>
        </p:nvSpPr>
        <p:spPr>
          <a:xfrm>
            <a:off x="1524000" y="1026747"/>
            <a:ext cx="9144000" cy="2387600"/>
          </a:xfrm>
        </p:spPr>
        <p:txBody>
          <a:bodyPr>
            <a:normAutofit/>
          </a:bodyPr>
          <a:lstStyle/>
          <a:p>
            <a:pPr algn="ctr">
              <a:lnSpc>
                <a:spcPct val="90000"/>
              </a:lnSpc>
            </a:pPr>
            <a:r>
              <a:rPr lang="en-US" sz="3800" b="1" dirty="0">
                <a:solidFill>
                  <a:schemeClr val="bg1"/>
                </a:solidFill>
                <a:effectLst/>
                <a:latin typeface="Times New Roman" panose="02020603050405020304" pitchFamily="18" charset="0"/>
                <a:ea typeface="SimSun" panose="02010600030101010101" pitchFamily="2" charset="-122"/>
              </a:rPr>
              <a:t>Securing IoT Devices Utilizing Blockchain</a:t>
            </a:r>
            <a:br>
              <a:rPr lang="en-US" sz="3800" b="1" dirty="0">
                <a:solidFill>
                  <a:schemeClr val="bg1"/>
                </a:solidFill>
                <a:effectLst/>
                <a:latin typeface="Times New Roman" panose="02020603050405020304" pitchFamily="18" charset="0"/>
                <a:ea typeface="SimSun" panose="02010600030101010101" pitchFamily="2" charset="-122"/>
              </a:rPr>
            </a:br>
            <a:r>
              <a:rPr lang="en-US" sz="3800" b="1" dirty="0">
                <a:solidFill>
                  <a:schemeClr val="bg1"/>
                </a:solidFill>
                <a:effectLst/>
                <a:latin typeface="Times New Roman" panose="02020603050405020304" pitchFamily="18" charset="0"/>
                <a:ea typeface="SimSun" panose="02010600030101010101" pitchFamily="2" charset="-122"/>
              </a:rPr>
              <a:t>Research Paper</a:t>
            </a:r>
            <a:br>
              <a:rPr lang="en-US" sz="3800" dirty="0">
                <a:solidFill>
                  <a:schemeClr val="bg1"/>
                </a:solidFill>
                <a:effectLst/>
                <a:latin typeface="Times New Roman" panose="02020603050405020304" pitchFamily="18" charset="0"/>
                <a:ea typeface="SimSun" panose="02010600030101010101" pitchFamily="2" charset="-122"/>
              </a:rPr>
            </a:br>
            <a:endParaRPr lang="en-US" sz="3800" dirty="0">
              <a:solidFill>
                <a:schemeClr val="bg1"/>
              </a:solidFill>
            </a:endParaRPr>
          </a:p>
        </p:txBody>
      </p:sp>
      <p:sp>
        <p:nvSpPr>
          <p:cNvPr id="3" name="Subtitle 2">
            <a:extLst>
              <a:ext uri="{FF2B5EF4-FFF2-40B4-BE49-F238E27FC236}">
                <a16:creationId xmlns:a16="http://schemas.microsoft.com/office/drawing/2014/main" id="{4F108C53-86CC-E18F-2908-776DB582E768}"/>
              </a:ext>
            </a:extLst>
          </p:cNvPr>
          <p:cNvSpPr>
            <a:spLocks noGrp="1"/>
          </p:cNvSpPr>
          <p:nvPr>
            <p:ph type="subTitle" idx="1"/>
          </p:nvPr>
        </p:nvSpPr>
        <p:spPr>
          <a:xfrm>
            <a:off x="1524000" y="3927080"/>
            <a:ext cx="9144000" cy="1197323"/>
          </a:xfrm>
        </p:spPr>
        <p:txBody>
          <a:bodyPr>
            <a:normAutofit/>
          </a:bodyPr>
          <a:lstStyle/>
          <a:p>
            <a:pPr algn="ctr">
              <a:lnSpc>
                <a:spcPct val="100000"/>
              </a:lnSpc>
            </a:pPr>
            <a:r>
              <a:rPr lang="en-US" sz="3200" dirty="0">
                <a:solidFill>
                  <a:schemeClr val="bg1"/>
                </a:solidFill>
              </a:rPr>
              <a:t>By: Jasmine Roberts</a:t>
            </a:r>
          </a:p>
          <a:p>
            <a:pPr algn="ctr">
              <a:lnSpc>
                <a:spcPct val="100000"/>
              </a:lnSpc>
            </a:pPr>
            <a:r>
              <a:rPr lang="en-US" sz="3200" dirty="0">
                <a:solidFill>
                  <a:schemeClr val="bg1"/>
                </a:solidFill>
              </a:rPr>
              <a:t>March 9, 2023</a:t>
            </a:r>
          </a:p>
        </p:txBody>
      </p:sp>
      <p:sp>
        <p:nvSpPr>
          <p:cNvPr id="22"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395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F58459-4633-4411-9B9C-39745BBC841D}"/>
              </a:ext>
            </a:extLst>
          </p:cNvPr>
          <p:cNvSpPr>
            <a:spLocks noGrp="1"/>
          </p:cNvSpPr>
          <p:nvPr>
            <p:ph type="title"/>
          </p:nvPr>
        </p:nvSpPr>
        <p:spPr>
          <a:xfrm>
            <a:off x="6739128" y="638089"/>
            <a:ext cx="4818888" cy="1476801"/>
          </a:xfrm>
        </p:spPr>
        <p:txBody>
          <a:bodyPr anchor="b">
            <a:normAutofit/>
          </a:bodyPr>
          <a:lstStyle/>
          <a:p>
            <a:pPr>
              <a:lnSpc>
                <a:spcPct val="90000"/>
              </a:lnSpc>
            </a:pPr>
            <a:r>
              <a:rPr lang="en-US" sz="3100" dirty="0"/>
              <a:t>Method 5: Create a separate Wi-Fi for IoT Devices</a:t>
            </a:r>
          </a:p>
        </p:txBody>
      </p:sp>
      <p:sp>
        <p:nvSpPr>
          <p:cNvPr id="2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81825"/>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2892E5"/>
          </a:solidFill>
          <a:ln w="38100" cap="rnd">
            <a:solidFill>
              <a:srgbClr val="2892E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D91667-911B-5122-D56D-E1683397B390}"/>
              </a:ext>
            </a:extLst>
          </p:cNvPr>
          <p:cNvSpPr>
            <a:spLocks noGrp="1"/>
          </p:cNvSpPr>
          <p:nvPr>
            <p:ph idx="1"/>
          </p:nvPr>
        </p:nvSpPr>
        <p:spPr>
          <a:xfrm>
            <a:off x="6739128" y="2664886"/>
            <a:ext cx="4818888" cy="3550789"/>
          </a:xfrm>
        </p:spPr>
        <p:txBody>
          <a:bodyPr anchor="t">
            <a:normAutofit/>
          </a:bodyPr>
          <a:lstStyle/>
          <a:p>
            <a:pPr>
              <a:lnSpc>
                <a:spcPct val="100000"/>
              </a:lnSpc>
            </a:pPr>
            <a:r>
              <a:rPr lang="en-US" sz="1500" dirty="0">
                <a:latin typeface="Times New Roman" panose="02020603050405020304" pitchFamily="18" charset="0"/>
                <a:ea typeface="SimSun" panose="02010600030101010101" pitchFamily="2" charset="-122"/>
              </a:rPr>
              <a:t>C</a:t>
            </a:r>
            <a:r>
              <a:rPr lang="en-US" sz="1500" dirty="0">
                <a:effectLst/>
                <a:latin typeface="Times New Roman" panose="02020603050405020304" pitchFamily="18" charset="0"/>
                <a:ea typeface="SimSun" panose="02010600030101010101" pitchFamily="2" charset="-122"/>
              </a:rPr>
              <a:t>an help secure your device and its data by improving security and cutting losses with hackers that are targeting IoT devices that is usually on the same network</a:t>
            </a:r>
            <a:r>
              <a:rPr lang="en-US" sz="1500" dirty="0">
                <a:effectLst/>
              </a:rPr>
              <a:t> </a:t>
            </a:r>
          </a:p>
          <a:p>
            <a:pPr>
              <a:lnSpc>
                <a:spcPct val="100000"/>
              </a:lnSpc>
            </a:pPr>
            <a:r>
              <a:rPr lang="en-US" sz="1500" dirty="0">
                <a:latin typeface="Times New Roman" panose="02020603050405020304" pitchFamily="18" charset="0"/>
                <a:ea typeface="SimSun" panose="02010600030101010101" pitchFamily="2" charset="-122"/>
              </a:rPr>
              <a:t>W</a:t>
            </a:r>
            <a:r>
              <a:rPr lang="en-US" sz="1500" dirty="0">
                <a:effectLst/>
                <a:latin typeface="Times New Roman" panose="02020603050405020304" pitchFamily="18" charset="0"/>
                <a:ea typeface="SimSun" panose="02010600030101010101" pitchFamily="2" charset="-122"/>
              </a:rPr>
              <a:t>hen you sperate networks a hacker cannot see everything at the same time, if something ever becomes breached, they will never know that you have a IoT device and that is because they would be on a separate network</a:t>
            </a:r>
          </a:p>
          <a:p>
            <a:pPr>
              <a:lnSpc>
                <a:spcPct val="100000"/>
              </a:lnSpc>
            </a:pPr>
            <a:r>
              <a:rPr lang="en-US" sz="1500" dirty="0">
                <a:effectLst/>
                <a:latin typeface="Times New Roman" panose="02020603050405020304" pitchFamily="18" charset="0"/>
                <a:ea typeface="SimSun" panose="02010600030101010101" pitchFamily="2" charset="-122"/>
              </a:rPr>
              <a:t>A separate Wi-Fi would consist of a Guest Wi-Fi network. </a:t>
            </a:r>
            <a:endParaRPr lang="en-US" sz="1500" dirty="0">
              <a:latin typeface="Times New Roman" panose="02020603050405020304" pitchFamily="18" charset="0"/>
              <a:ea typeface="SimSun" panose="02010600030101010101" pitchFamily="2" charset="-122"/>
            </a:endParaRPr>
          </a:p>
          <a:p>
            <a:pPr>
              <a:lnSpc>
                <a:spcPct val="100000"/>
              </a:lnSpc>
            </a:pPr>
            <a:r>
              <a:rPr lang="en-US" sz="1500" dirty="0">
                <a:effectLst/>
                <a:latin typeface="Times New Roman" panose="02020603050405020304" pitchFamily="18" charset="0"/>
                <a:ea typeface="SimSun" panose="02010600030101010101" pitchFamily="2" charset="-122"/>
              </a:rPr>
              <a:t>When adding new devices to your network make sure you are adding them to the proper network (existing network or Guest network) to keep the security effective.</a:t>
            </a:r>
          </a:p>
          <a:p>
            <a:pPr>
              <a:lnSpc>
                <a:spcPct val="100000"/>
              </a:lnSpc>
            </a:pPr>
            <a:endParaRPr lang="en-US" sz="1500" dirty="0"/>
          </a:p>
        </p:txBody>
      </p:sp>
      <mc:AlternateContent xmlns:mc="http://schemas.openxmlformats.org/markup-compatibility/2006" xmlns:p14="http://schemas.microsoft.com/office/powerpoint/2010/main">
        <mc:Choice Requires="p14">
          <p:contentPart p14:bwMode="auto" r:id="rId2">
            <p14:nvContentPartPr>
              <p14:cNvPr id="2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1956150"/>
                <a:ext cx="36000" cy="32709"/>
              </a:xfrm>
              <a:prstGeom prst="rect">
                <a:avLst/>
              </a:prstGeom>
            </p:spPr>
          </p:pic>
        </mc:Fallback>
      </mc:AlternateContent>
      <p:pic>
        <p:nvPicPr>
          <p:cNvPr id="4" name="Picture 3" descr="Diagram&#10;&#10;Description automatically generated">
            <a:extLst>
              <a:ext uri="{FF2B5EF4-FFF2-40B4-BE49-F238E27FC236}">
                <a16:creationId xmlns:a16="http://schemas.microsoft.com/office/drawing/2014/main" id="{25169B3A-C261-5886-AC70-641A2F7DF914}"/>
              </a:ext>
            </a:extLst>
          </p:cNvPr>
          <p:cNvPicPr>
            <a:picLocks noChangeAspect="1"/>
          </p:cNvPicPr>
          <p:nvPr/>
        </p:nvPicPr>
        <p:blipFill>
          <a:blip r:embed="rId4"/>
          <a:stretch>
            <a:fillRect/>
          </a:stretch>
        </p:blipFill>
        <p:spPr>
          <a:xfrm>
            <a:off x="186791" y="1472804"/>
            <a:ext cx="6171633" cy="4026988"/>
          </a:xfrm>
          <a:prstGeom prst="rect">
            <a:avLst/>
          </a:prstGeom>
        </p:spPr>
      </p:pic>
    </p:spTree>
    <p:extLst>
      <p:ext uri="{BB962C8B-B14F-4D97-AF65-F5344CB8AC3E}">
        <p14:creationId xmlns:p14="http://schemas.microsoft.com/office/powerpoint/2010/main" val="311220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943F3B-4492-7B67-E9DD-B11D639C8EB8}"/>
              </a:ext>
            </a:extLst>
          </p:cNvPr>
          <p:cNvSpPr>
            <a:spLocks noGrp="1"/>
          </p:cNvSpPr>
          <p:nvPr>
            <p:ph type="title"/>
          </p:nvPr>
        </p:nvSpPr>
        <p:spPr>
          <a:xfrm>
            <a:off x="630936" y="640080"/>
            <a:ext cx="4818888" cy="1481328"/>
          </a:xfrm>
        </p:spPr>
        <p:txBody>
          <a:bodyPr anchor="b">
            <a:normAutofit/>
          </a:bodyPr>
          <a:lstStyle/>
          <a:p>
            <a:pPr>
              <a:lnSpc>
                <a:spcPct val="90000"/>
              </a:lnSpc>
            </a:pPr>
            <a:r>
              <a:rPr lang="en-US" dirty="0"/>
              <a:t>Method 6: Blockchain</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97FFD1"/>
          </a:solidFill>
          <a:ln w="38100" cap="rnd">
            <a:solidFill>
              <a:srgbClr val="97FFD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FDED1FD-6DB8-3160-2639-0998C4B5E08B}"/>
              </a:ext>
            </a:extLst>
          </p:cNvPr>
          <p:cNvSpPr>
            <a:spLocks noGrp="1"/>
          </p:cNvSpPr>
          <p:nvPr>
            <p:ph idx="1"/>
          </p:nvPr>
        </p:nvSpPr>
        <p:spPr>
          <a:xfrm>
            <a:off x="630936" y="2660904"/>
            <a:ext cx="4818888" cy="3547872"/>
          </a:xfrm>
        </p:spPr>
        <p:txBody>
          <a:bodyPr anchor="t">
            <a:normAutofit/>
          </a:bodyPr>
          <a:lstStyle/>
          <a:p>
            <a:pPr>
              <a:lnSpc>
                <a:spcPct val="100000"/>
              </a:lnSpc>
            </a:pPr>
            <a:r>
              <a:rPr lang="en-US" sz="1500" dirty="0">
                <a:effectLst/>
                <a:latin typeface="Times New Roman" panose="02020603050405020304" pitchFamily="18" charset="0"/>
                <a:ea typeface="SimSun" panose="02010600030101010101" pitchFamily="2" charset="-122"/>
              </a:rPr>
              <a:t>Blockchain will distribute the digitally signed data and will retract any changes made within, which can be traced back</a:t>
            </a:r>
            <a:r>
              <a:rPr lang="en-US" sz="1500" dirty="0">
                <a:effectLst/>
              </a:rPr>
              <a:t> </a:t>
            </a:r>
          </a:p>
          <a:p>
            <a:pPr>
              <a:lnSpc>
                <a:spcPct val="100000"/>
              </a:lnSpc>
            </a:pPr>
            <a:r>
              <a:rPr lang="en-US" sz="1500" dirty="0">
                <a:effectLst/>
                <a:latin typeface="Times New Roman" panose="02020603050405020304" pitchFamily="18" charset="0"/>
                <a:ea typeface="SimSun" panose="02010600030101010101" pitchFamily="2" charset="-122"/>
              </a:rPr>
              <a:t>Blockchain will provide an additional layer of security that hackers would need to bypass to get access to your IoT device and its data</a:t>
            </a:r>
            <a:r>
              <a:rPr lang="en-US" sz="1500" dirty="0">
                <a:effectLst/>
              </a:rPr>
              <a:t> </a:t>
            </a:r>
            <a:endParaRPr lang="en-US" sz="1500" dirty="0"/>
          </a:p>
          <a:p>
            <a:pPr>
              <a:lnSpc>
                <a:spcPct val="100000"/>
              </a:lnSpc>
            </a:pPr>
            <a:r>
              <a:rPr lang="en-US" sz="1500" dirty="0">
                <a:effectLst/>
                <a:latin typeface="Times New Roman" panose="02020603050405020304" pitchFamily="18" charset="0"/>
                <a:ea typeface="SimSun" panose="02010600030101010101" pitchFamily="2" charset="-122"/>
              </a:rPr>
              <a:t>Blockchain uses cryptography to keep your data secure and inside of its blocks from unauthorized user’s and vulnerabilitie</a:t>
            </a:r>
            <a:r>
              <a:rPr lang="en-US" sz="1500" dirty="0">
                <a:latin typeface="Times New Roman" panose="02020603050405020304" pitchFamily="18" charset="0"/>
                <a:ea typeface="SimSun" panose="02010600030101010101" pitchFamily="2" charset="-122"/>
              </a:rPr>
              <a:t>s </a:t>
            </a:r>
          </a:p>
          <a:p>
            <a:pPr>
              <a:lnSpc>
                <a:spcPct val="100000"/>
              </a:lnSpc>
            </a:pPr>
            <a:r>
              <a:rPr lang="en-US" sz="1500" spc="-5" dirty="0">
                <a:effectLst/>
                <a:latin typeface="Times New Roman" panose="02020603050405020304" pitchFamily="18" charset="0"/>
                <a:ea typeface="SimSun" panose="02010600030101010101" pitchFamily="2" charset="-122"/>
              </a:rPr>
              <a:t>Cryptographic techniques include a user’s authentication and validation of any transactions, and tamper proof chain of blocks.</a:t>
            </a:r>
          </a:p>
          <a:p>
            <a:pPr>
              <a:lnSpc>
                <a:spcPct val="100000"/>
              </a:lnSpc>
            </a:pPr>
            <a:endParaRPr lang="en-US" sz="1500"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3" descr="Diagram&#10;&#10;Description automatically generated">
            <a:extLst>
              <a:ext uri="{FF2B5EF4-FFF2-40B4-BE49-F238E27FC236}">
                <a16:creationId xmlns:a16="http://schemas.microsoft.com/office/drawing/2014/main" id="{175C3A3F-C384-1596-7820-E16586E15145}"/>
              </a:ext>
            </a:extLst>
          </p:cNvPr>
          <p:cNvPicPr>
            <a:picLocks noChangeAspect="1"/>
          </p:cNvPicPr>
          <p:nvPr/>
        </p:nvPicPr>
        <p:blipFill>
          <a:blip r:embed="rId4"/>
          <a:stretch>
            <a:fillRect/>
          </a:stretch>
        </p:blipFill>
        <p:spPr>
          <a:xfrm>
            <a:off x="5408082" y="1735877"/>
            <a:ext cx="6149934" cy="3044217"/>
          </a:xfrm>
          <a:prstGeom prst="rect">
            <a:avLst/>
          </a:prstGeom>
        </p:spPr>
      </p:pic>
    </p:spTree>
    <p:extLst>
      <p:ext uri="{BB962C8B-B14F-4D97-AF65-F5344CB8AC3E}">
        <p14:creationId xmlns:p14="http://schemas.microsoft.com/office/powerpoint/2010/main" val="4184359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AD252B-389A-CE16-CFBB-9B483CA51433}"/>
              </a:ext>
            </a:extLst>
          </p:cNvPr>
          <p:cNvSpPr>
            <a:spLocks noGrp="1"/>
          </p:cNvSpPr>
          <p:nvPr>
            <p:ph type="title"/>
          </p:nvPr>
        </p:nvSpPr>
        <p:spPr>
          <a:xfrm>
            <a:off x="630936" y="639520"/>
            <a:ext cx="3429000" cy="1719072"/>
          </a:xfrm>
        </p:spPr>
        <p:txBody>
          <a:bodyPr anchor="b">
            <a:normAutofit/>
          </a:bodyPr>
          <a:lstStyle/>
          <a:p>
            <a:pPr>
              <a:lnSpc>
                <a:spcPct val="90000"/>
              </a:lnSpc>
            </a:pPr>
            <a:r>
              <a:rPr lang="en-US" sz="3700" dirty="0"/>
              <a:t>Method 7: Keep Firmware Updated</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4C9FF9"/>
          </a:solidFill>
          <a:ln w="38100" cap="rnd">
            <a:solidFill>
              <a:srgbClr val="4C9FF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CD5F96F-DCE8-DD35-A87C-3FCC2B3D2CB6}"/>
              </a:ext>
            </a:extLst>
          </p:cNvPr>
          <p:cNvSpPr>
            <a:spLocks noGrp="1"/>
          </p:cNvSpPr>
          <p:nvPr>
            <p:ph idx="1"/>
          </p:nvPr>
        </p:nvSpPr>
        <p:spPr>
          <a:xfrm>
            <a:off x="630936" y="2807208"/>
            <a:ext cx="3429000" cy="3410712"/>
          </a:xfrm>
        </p:spPr>
        <p:txBody>
          <a:bodyPr anchor="t">
            <a:normAutofit/>
          </a:bodyPr>
          <a:lstStyle/>
          <a:p>
            <a:pPr>
              <a:lnSpc>
                <a:spcPct val="100000"/>
              </a:lnSpc>
            </a:pPr>
            <a:r>
              <a:rPr lang="en-US" sz="1300" dirty="0">
                <a:latin typeface="Times New Roman" panose="02020603050405020304" pitchFamily="18" charset="0"/>
                <a:ea typeface="SimSun" panose="02010600030101010101" pitchFamily="2" charset="-122"/>
              </a:rPr>
              <a:t>C</a:t>
            </a:r>
            <a:r>
              <a:rPr lang="en-US" sz="1300" dirty="0">
                <a:effectLst/>
                <a:latin typeface="Times New Roman" panose="02020603050405020304" pitchFamily="18" charset="0"/>
                <a:ea typeface="SimSun" panose="02010600030101010101" pitchFamily="2" charset="-122"/>
              </a:rPr>
              <a:t>an help maintain its functionality and minimize hacker risk</a:t>
            </a:r>
            <a:r>
              <a:rPr lang="en-US" sz="1300" dirty="0">
                <a:effectLst/>
              </a:rPr>
              <a:t> </a:t>
            </a:r>
          </a:p>
          <a:p>
            <a:pPr>
              <a:lnSpc>
                <a:spcPct val="100000"/>
              </a:lnSpc>
            </a:pPr>
            <a:r>
              <a:rPr lang="en-US" sz="1300" dirty="0">
                <a:effectLst/>
                <a:latin typeface="Times New Roman" panose="02020603050405020304" pitchFamily="18" charset="0"/>
                <a:ea typeface="SimSun" panose="02010600030101010101" pitchFamily="2" charset="-122"/>
              </a:rPr>
              <a:t>If your device’s Firmware isn’t up to date, you are putting yourself at risk of a negative impact</a:t>
            </a:r>
            <a:r>
              <a:rPr lang="en-US" sz="1300" dirty="0">
                <a:effectLst/>
              </a:rPr>
              <a:t> </a:t>
            </a:r>
          </a:p>
          <a:p>
            <a:pPr>
              <a:lnSpc>
                <a:spcPct val="100000"/>
              </a:lnSpc>
            </a:pPr>
            <a:r>
              <a:rPr lang="en-US" sz="1300" dirty="0">
                <a:effectLst/>
                <a:latin typeface="Times New Roman" panose="02020603050405020304" pitchFamily="18" charset="0"/>
                <a:ea typeface="SimSun" panose="02010600030101010101" pitchFamily="2" charset="-122"/>
              </a:rPr>
              <a:t>Firmware can include but not limited to bug fixes, security updates, new features, and technology changes. </a:t>
            </a:r>
          </a:p>
          <a:p>
            <a:pPr>
              <a:lnSpc>
                <a:spcPct val="100000"/>
              </a:lnSpc>
            </a:pPr>
            <a:r>
              <a:rPr lang="en-US" sz="1300" dirty="0">
                <a:latin typeface="Times New Roman" panose="02020603050405020304" pitchFamily="18" charset="0"/>
                <a:ea typeface="SimSun" panose="02010600030101010101" pitchFamily="2" charset="-122"/>
              </a:rPr>
              <a:t>H</a:t>
            </a:r>
            <a:r>
              <a:rPr lang="en-US" sz="1300" dirty="0">
                <a:effectLst/>
                <a:latin typeface="Times New Roman" panose="02020603050405020304" pitchFamily="18" charset="0"/>
                <a:ea typeface="SimSun" panose="02010600030101010101" pitchFamily="2" charset="-122"/>
              </a:rPr>
              <a:t>ackers would attempt to access the Firmware itself because it is usually the first step to reach personal creditable. </a:t>
            </a:r>
          </a:p>
          <a:p>
            <a:pPr>
              <a:lnSpc>
                <a:spcPct val="100000"/>
              </a:lnSpc>
            </a:pPr>
            <a:r>
              <a:rPr lang="en-US" sz="1300" dirty="0">
                <a:effectLst/>
                <a:latin typeface="Times New Roman" panose="02020603050405020304" pitchFamily="18" charset="0"/>
                <a:ea typeface="SimSun" panose="02010600030101010101" pitchFamily="2" charset="-122"/>
              </a:rPr>
              <a:t>Hackers would also try to hack the Firmware itself because it has software libraries, and configurations settings. </a:t>
            </a:r>
          </a:p>
          <a:p>
            <a:pPr>
              <a:lnSpc>
                <a:spcPct val="100000"/>
              </a:lnSpc>
            </a:pPr>
            <a:endParaRPr lang="en-US" sz="1300" dirty="0"/>
          </a:p>
        </p:txBody>
      </p: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4" name="Picture 3" descr="Diagram&#10;&#10;Description automatically generated">
            <a:extLst>
              <a:ext uri="{FF2B5EF4-FFF2-40B4-BE49-F238E27FC236}">
                <a16:creationId xmlns:a16="http://schemas.microsoft.com/office/drawing/2014/main" id="{88DC5D43-6946-1DD5-2338-844E9904675B}"/>
              </a:ext>
            </a:extLst>
          </p:cNvPr>
          <p:cNvPicPr>
            <a:picLocks noChangeAspect="1"/>
          </p:cNvPicPr>
          <p:nvPr/>
        </p:nvPicPr>
        <p:blipFill>
          <a:blip r:embed="rId4"/>
          <a:stretch>
            <a:fillRect/>
          </a:stretch>
        </p:blipFill>
        <p:spPr>
          <a:xfrm>
            <a:off x="4654296" y="1626926"/>
            <a:ext cx="6903720" cy="3604147"/>
          </a:xfrm>
          <a:prstGeom prst="rect">
            <a:avLst/>
          </a:prstGeom>
        </p:spPr>
      </p:pic>
    </p:spTree>
    <p:extLst>
      <p:ext uri="{BB962C8B-B14F-4D97-AF65-F5344CB8AC3E}">
        <p14:creationId xmlns:p14="http://schemas.microsoft.com/office/powerpoint/2010/main" val="85361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328C31-93A8-4C77-B2C9-1705F82706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3A8DB4-BA28-839C-6B16-29D7A539BA6A}"/>
              </a:ext>
            </a:extLst>
          </p:cNvPr>
          <p:cNvSpPr>
            <a:spLocks noGrp="1"/>
          </p:cNvSpPr>
          <p:nvPr>
            <p:ph type="title"/>
          </p:nvPr>
        </p:nvSpPr>
        <p:spPr>
          <a:xfrm>
            <a:off x="8138341" y="640823"/>
            <a:ext cx="3419856" cy="5583148"/>
          </a:xfrm>
        </p:spPr>
        <p:txBody>
          <a:bodyPr anchor="ctr">
            <a:normAutofit/>
          </a:bodyPr>
          <a:lstStyle/>
          <a:p>
            <a:r>
              <a:rPr lang="en-US" sz="5600" dirty="0"/>
              <a:t>Method 8: KAA IoT Platform</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4884261"/>
              <a:ext cx="360" cy="2160"/>
            </p14:xfrm>
          </p:contentPart>
        </mc:Choice>
        <mc:Fallback xmlns="">
          <p:pic>
            <p:nvPicPr>
              <p:cNvPr id="11" name="Ink 1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6418237"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78413FD4-1781-B106-56AF-01FDEBD743A7}"/>
              </a:ext>
            </a:extLst>
          </p:cNvPr>
          <p:cNvSpPr>
            <a:spLocks noGrp="1"/>
          </p:cNvSpPr>
          <p:nvPr>
            <p:ph idx="1"/>
          </p:nvPr>
        </p:nvSpPr>
        <p:spPr>
          <a:xfrm>
            <a:off x="640080" y="4349578"/>
            <a:ext cx="6894576" cy="1877486"/>
          </a:xfrm>
        </p:spPr>
        <p:txBody>
          <a:bodyPr anchor="t">
            <a:normAutofit/>
          </a:bodyPr>
          <a:lstStyle/>
          <a:p>
            <a:pPr>
              <a:lnSpc>
                <a:spcPct val="100000"/>
              </a:lnSpc>
            </a:pPr>
            <a:r>
              <a:rPr lang="en-US" sz="1400" dirty="0">
                <a:effectLst/>
                <a:latin typeface="Times New Roman" panose="02020603050405020304" pitchFamily="18" charset="0"/>
                <a:ea typeface="SimSun" panose="02010600030101010101" pitchFamily="2" charset="-122"/>
              </a:rPr>
              <a:t>KAA is a multi-purpose, free and open-source platform for implementing end-to-end IoT solutions, connected application, data, and smart products</a:t>
            </a:r>
            <a:r>
              <a:rPr lang="en-US" sz="1400" dirty="0">
                <a:effectLst/>
              </a:rPr>
              <a:t> </a:t>
            </a:r>
          </a:p>
          <a:p>
            <a:pPr>
              <a:lnSpc>
                <a:spcPct val="100000"/>
              </a:lnSpc>
            </a:pPr>
            <a:r>
              <a:rPr lang="en-US" sz="1400" dirty="0">
                <a:latin typeface="Times New Roman" panose="02020603050405020304" pitchFamily="18" charset="0"/>
                <a:ea typeface="SimSun" panose="02010600030101010101" pitchFamily="2" charset="-122"/>
              </a:rPr>
              <a:t>Y</a:t>
            </a:r>
            <a:r>
              <a:rPr lang="en-US" sz="1400" dirty="0">
                <a:effectLst/>
                <a:latin typeface="Times New Roman" panose="02020603050405020304" pitchFamily="18" charset="0"/>
                <a:ea typeface="SimSun" panose="02010600030101010101" pitchFamily="2" charset="-122"/>
              </a:rPr>
              <a:t>ou can manage the device, collect, and monitor its data</a:t>
            </a:r>
            <a:r>
              <a:rPr lang="en-US" sz="1400" dirty="0">
                <a:effectLst/>
              </a:rPr>
              <a:t> </a:t>
            </a:r>
          </a:p>
          <a:p>
            <a:pPr>
              <a:lnSpc>
                <a:spcPct val="100000"/>
              </a:lnSpc>
            </a:pPr>
            <a:r>
              <a:rPr lang="en-US" sz="1400" dirty="0">
                <a:effectLst/>
                <a:latin typeface="Times New Roman" panose="02020603050405020304" pitchFamily="18" charset="0"/>
                <a:ea typeface="SimSun" panose="02010600030101010101" pitchFamily="2" charset="-122"/>
              </a:rPr>
              <a:t>To use KIAA you must first connect your IoT device of your choice with HTTP. Next, collect and monitor the data, send commands to the device</a:t>
            </a:r>
            <a:r>
              <a:rPr lang="en-US" sz="1400" dirty="0">
                <a:effectLst/>
              </a:rPr>
              <a:t> </a:t>
            </a:r>
          </a:p>
          <a:p>
            <a:pPr>
              <a:lnSpc>
                <a:spcPct val="100000"/>
              </a:lnSpc>
            </a:pPr>
            <a:endParaRPr lang="en-US" sz="1400" dirty="0"/>
          </a:p>
        </p:txBody>
      </p:sp>
      <p:sp>
        <p:nvSpPr>
          <p:cNvPr id="1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2620"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7990BB"/>
          </a:solidFill>
          <a:ln w="34925">
            <a:solidFill>
              <a:srgbClr val="7990B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Diagram&#10;&#10;Description automatically generated">
            <a:extLst>
              <a:ext uri="{FF2B5EF4-FFF2-40B4-BE49-F238E27FC236}">
                <a16:creationId xmlns:a16="http://schemas.microsoft.com/office/drawing/2014/main" id="{1CF4EA3F-9320-8DBC-66CE-74DA7D8F7B49}"/>
              </a:ext>
            </a:extLst>
          </p:cNvPr>
          <p:cNvPicPr>
            <a:picLocks noChangeAspect="1"/>
          </p:cNvPicPr>
          <p:nvPr/>
        </p:nvPicPr>
        <p:blipFill>
          <a:blip r:embed="rId4"/>
          <a:stretch>
            <a:fillRect/>
          </a:stretch>
        </p:blipFill>
        <p:spPr>
          <a:xfrm>
            <a:off x="640080" y="1009476"/>
            <a:ext cx="6894576" cy="3156552"/>
          </a:xfrm>
          <a:prstGeom prst="rect">
            <a:avLst/>
          </a:prstGeom>
        </p:spPr>
      </p:pic>
    </p:spTree>
    <p:extLst>
      <p:ext uri="{BB962C8B-B14F-4D97-AF65-F5344CB8AC3E}">
        <p14:creationId xmlns:p14="http://schemas.microsoft.com/office/powerpoint/2010/main" val="384034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3C1CE-84EA-B3A1-5F10-D6C96B1DB1F6}"/>
              </a:ext>
            </a:extLst>
          </p:cNvPr>
          <p:cNvSpPr>
            <a:spLocks noGrp="1"/>
          </p:cNvSpPr>
          <p:nvPr>
            <p:ph type="title"/>
          </p:nvPr>
        </p:nvSpPr>
        <p:spPr>
          <a:xfrm>
            <a:off x="640080" y="329184"/>
            <a:ext cx="6894576" cy="1783080"/>
          </a:xfrm>
        </p:spPr>
        <p:txBody>
          <a:bodyPr anchor="b">
            <a:normAutofit/>
          </a:bodyPr>
          <a:lstStyle/>
          <a:p>
            <a:pPr>
              <a:lnSpc>
                <a:spcPct val="90000"/>
              </a:lnSpc>
            </a:pPr>
            <a:r>
              <a:rPr lang="en-US" sz="5000"/>
              <a:t>Most Effective Method: Digital Signautre</a:t>
            </a:r>
          </a:p>
        </p:txBody>
      </p:sp>
      <p:sp>
        <p:nvSpPr>
          <p:cNvPr id="16"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9B069"/>
          </a:solidFill>
          <a:ln w="38100" cap="rnd">
            <a:solidFill>
              <a:srgbClr val="F9B06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ED78A9-976A-D510-AEB7-912115ADF553}"/>
              </a:ext>
            </a:extLst>
          </p:cNvPr>
          <p:cNvSpPr>
            <a:spLocks noGrp="1"/>
          </p:cNvSpPr>
          <p:nvPr>
            <p:ph idx="1"/>
          </p:nvPr>
        </p:nvSpPr>
        <p:spPr>
          <a:xfrm>
            <a:off x="640080" y="2706624"/>
            <a:ext cx="6894576" cy="3483864"/>
          </a:xfrm>
        </p:spPr>
        <p:txBody>
          <a:bodyPr>
            <a:normAutofit/>
          </a:bodyPr>
          <a:lstStyle/>
          <a:p>
            <a:pPr>
              <a:lnSpc>
                <a:spcPct val="100000"/>
              </a:lnSpc>
            </a:pPr>
            <a:r>
              <a:rPr lang="en-US" sz="1800" dirty="0">
                <a:effectLst/>
                <a:latin typeface="Times New Roman" panose="02020603050405020304" pitchFamily="18" charset="0"/>
                <a:ea typeface="SimSun" panose="02010600030101010101" pitchFamily="2" charset="-122"/>
              </a:rPr>
              <a:t>It is a great way to authenticate data over the internet.</a:t>
            </a:r>
          </a:p>
          <a:p>
            <a:pPr>
              <a:lnSpc>
                <a:spcPct val="100000"/>
              </a:lnSpc>
            </a:pPr>
            <a:r>
              <a:rPr lang="en-US" sz="1800" dirty="0">
                <a:latin typeface="Times New Roman" panose="02020603050405020304" pitchFamily="18" charset="0"/>
                <a:ea typeface="SimSun" panose="02010600030101010101" pitchFamily="2" charset="-122"/>
              </a:rPr>
              <a:t>P</a:t>
            </a:r>
            <a:r>
              <a:rPr lang="en-US" sz="1800" dirty="0">
                <a:effectLst/>
                <a:latin typeface="Times New Roman" panose="02020603050405020304" pitchFamily="18" charset="0"/>
                <a:ea typeface="SimSun" panose="02010600030101010101" pitchFamily="2" charset="-122"/>
              </a:rPr>
              <a:t>rovides encryption algorithms to protect the device and </a:t>
            </a:r>
            <a:r>
              <a:rPr lang="en-US" sz="1800">
                <a:effectLst/>
                <a:latin typeface="Times New Roman" panose="02020603050405020304" pitchFamily="18" charset="0"/>
                <a:ea typeface="SimSun" panose="02010600030101010101" pitchFamily="2" charset="-122"/>
              </a:rPr>
              <a:t>data from </a:t>
            </a:r>
            <a:r>
              <a:rPr lang="en-US" sz="1800" dirty="0">
                <a:effectLst/>
                <a:latin typeface="Times New Roman" panose="02020603050405020304" pitchFamily="18" charset="0"/>
                <a:ea typeface="SimSun" panose="02010600030101010101" pitchFamily="2" charset="-122"/>
              </a:rPr>
              <a:t>authorized access and tampering.</a:t>
            </a:r>
            <a:r>
              <a:rPr lang="en-US" sz="1800" dirty="0">
                <a:effectLst/>
              </a:rPr>
              <a:t> </a:t>
            </a:r>
            <a:r>
              <a:rPr lang="en-US" sz="1800" dirty="0">
                <a:effectLst/>
                <a:latin typeface="Times New Roman" panose="02020603050405020304" pitchFamily="18" charset="0"/>
                <a:ea typeface="SimSun" panose="02010600030101010101" pitchFamily="2" charset="-122"/>
              </a:rPr>
              <a:t> </a:t>
            </a:r>
          </a:p>
          <a:p>
            <a:pPr>
              <a:lnSpc>
                <a:spcPct val="100000"/>
              </a:lnSpc>
            </a:pPr>
            <a:r>
              <a:rPr lang="en-US" sz="1800" dirty="0">
                <a:effectLst/>
                <a:latin typeface="Times New Roman" panose="02020603050405020304" pitchFamily="18" charset="0"/>
                <a:ea typeface="SimSun" panose="02010600030101010101" pitchFamily="2" charset="-122"/>
              </a:rPr>
              <a:t>The signature is based on cryptography and used to identify the sender or the signer, to ensure that the original content of the message/data is unchanged. </a:t>
            </a:r>
          </a:p>
          <a:p>
            <a:pPr>
              <a:lnSpc>
                <a:spcPct val="100000"/>
              </a:lnSpc>
            </a:pPr>
            <a:r>
              <a:rPr lang="en-US" sz="1800" dirty="0">
                <a:effectLst/>
                <a:latin typeface="Times New Roman" panose="02020603050405020304" pitchFamily="18" charset="0"/>
                <a:ea typeface="SimSun" panose="02010600030101010101" pitchFamily="2" charset="-122"/>
              </a:rPr>
              <a:t>Digital Signatures can also protect confidential information and ensuring that only authorized users can access the data.</a:t>
            </a:r>
            <a:r>
              <a:rPr lang="en-US" sz="1800" dirty="0">
                <a:effectLst/>
              </a:rPr>
              <a:t> </a:t>
            </a:r>
            <a:endParaRPr lang="en-US" sz="1800" dirty="0">
              <a:latin typeface="Times New Roman" panose="02020603050405020304" pitchFamily="18" charset="0"/>
              <a:ea typeface="SimSun" panose="02010600030101010101" pitchFamily="2" charset="-122"/>
            </a:endParaRPr>
          </a:p>
          <a:p>
            <a:pPr>
              <a:lnSpc>
                <a:spcPct val="100000"/>
              </a:lnSpc>
            </a:pPr>
            <a:r>
              <a:rPr lang="en-US" sz="1800" dirty="0">
                <a:effectLst/>
                <a:latin typeface="Times New Roman" panose="02020603050405020304" pitchFamily="18" charset="0"/>
                <a:ea typeface="SimSun" panose="02010600030101010101" pitchFamily="2" charset="-122"/>
              </a:rPr>
              <a:t>It can maintain the authenticity and integrity of your documents to hold your private information on your IoT device.</a:t>
            </a:r>
            <a:r>
              <a:rPr lang="en-US" sz="1800" dirty="0">
                <a:effectLst/>
              </a:rPr>
              <a:t> </a:t>
            </a:r>
            <a:endParaRPr lang="en-US" sz="1800" dirty="0"/>
          </a:p>
        </p:txBody>
      </p:sp>
      <p:pic>
        <p:nvPicPr>
          <p:cNvPr id="5" name="Picture 4" descr="A picture containing text, device, clock, gauge&#10;&#10;Description automatically generated">
            <a:extLst>
              <a:ext uri="{FF2B5EF4-FFF2-40B4-BE49-F238E27FC236}">
                <a16:creationId xmlns:a16="http://schemas.microsoft.com/office/drawing/2014/main" id="{DEA91262-58B3-5102-D881-1478742C862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63840" y="58876"/>
            <a:ext cx="4014216" cy="3923896"/>
          </a:xfrm>
          <a:prstGeom prst="rect">
            <a:avLst/>
          </a:prstGeom>
        </p:spPr>
      </p:pic>
      <p:pic>
        <p:nvPicPr>
          <p:cNvPr id="8" name="Picture 7" descr="Timeline&#10;&#10;Description automatically generated">
            <a:extLst>
              <a:ext uri="{FF2B5EF4-FFF2-40B4-BE49-F238E27FC236}">
                <a16:creationId xmlns:a16="http://schemas.microsoft.com/office/drawing/2014/main" id="{52EB1CBA-0876-B77E-2E57-30285CB25DF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863840" y="4365929"/>
            <a:ext cx="3995928" cy="2167790"/>
          </a:xfrm>
          <a:prstGeom prst="rect">
            <a:avLst/>
          </a:prstGeom>
        </p:spPr>
      </p:pic>
    </p:spTree>
    <p:extLst>
      <p:ext uri="{BB962C8B-B14F-4D97-AF65-F5344CB8AC3E}">
        <p14:creationId xmlns:p14="http://schemas.microsoft.com/office/powerpoint/2010/main" val="341218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8646A0-2C72-25FA-7D7F-F0AA5633F284}"/>
              </a:ext>
            </a:extLst>
          </p:cNvPr>
          <p:cNvSpPr>
            <a:spLocks noGrp="1"/>
          </p:cNvSpPr>
          <p:nvPr>
            <p:ph type="title"/>
          </p:nvPr>
        </p:nvSpPr>
        <p:spPr>
          <a:xfrm>
            <a:off x="841248" y="548640"/>
            <a:ext cx="3419540" cy="5431536"/>
          </a:xfrm>
        </p:spPr>
        <p:txBody>
          <a:bodyPr>
            <a:normAutofit/>
          </a:bodyPr>
          <a:lstStyle/>
          <a:p>
            <a:r>
              <a:rPr lang="en-US" sz="5600" dirty="0"/>
              <a:t>Refernces </a:t>
            </a:r>
          </a:p>
        </p:txBody>
      </p:sp>
      <p:sp>
        <p:nvSpPr>
          <p:cNvPr id="11"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1">
            <a:extLst>
              <a:ext uri="{FF2B5EF4-FFF2-40B4-BE49-F238E27FC236}">
                <a16:creationId xmlns:a16="http://schemas.microsoft.com/office/drawing/2014/main" id="{3B802B71-4182-B15C-CAD3-CA7A5813D0C8}"/>
              </a:ext>
            </a:extLst>
          </p:cNvPr>
          <p:cNvSpPr>
            <a:spLocks noGrp="1" noChangeArrowheads="1"/>
          </p:cNvSpPr>
          <p:nvPr>
            <p:ph idx="1"/>
          </p:nvPr>
        </p:nvSpPr>
        <p:spPr bwMode="auto">
          <a:xfrm>
            <a:off x="5298595" y="247134"/>
            <a:ext cx="6052158" cy="6153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01568" rIns="0" bIns="50784"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a:ln>
                  <a:noFill/>
                </a:ln>
                <a:effectLst/>
                <a:latin typeface="Times New Roman" panose="02020603050405020304" pitchFamily="18" charset="0"/>
              </a:rPr>
              <a:t>Works Cited</a:t>
            </a: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Arampatzis</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A. (2021, August 23). </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Secure Firmware Updates Are A Necessity for Resilient IoT </a:t>
            </a:r>
            <a:r>
              <a:rPr kumimoji="0" lang="en-US" altLang="en-US" sz="700" b="0" i="1" u="none" strike="noStrike" cap="none" normalizeH="0" baseline="0" dirty="0" err="1">
                <a:ln>
                  <a:noFill/>
                </a:ln>
                <a:effectLst/>
                <a:latin typeface="Times New Roman" panose="02020603050405020304" pitchFamily="18" charset="0"/>
                <a:ea typeface="SimSun" panose="02010600030101010101" pitchFamily="2" charset="-122"/>
              </a:rPr>
              <a:t>Deploments</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Retrieved from Venafi: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securithings.com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/blog/why-iot-firmware-updates-for-physical-security-devices-are-mission-critical/#:~:text=Should%20IoT%20devices%20always%20be,risks%2C%20and%20eliminating%20compliance%20bottlenecks.</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Block Chain: The Missing Link Between Secuirty and IoT?</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(2018, May 17). Retrieved from TREND MICRO: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www.trendmicro.com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vinfo</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/mx/security/news/internet-of-things/blockchain-the-missing-link-between-security-and-the-</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iot</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Breck, C. (2020, December 6). </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The State of the Art for IoT</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Retrieved from Colin Breck: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blog.colinbreck.com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/the-state-of-the-art-for-</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iot</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1" u="none" strike="noStrike" cap="none" normalizeH="0" baseline="0" dirty="0" err="1">
                <a:ln>
                  <a:noFill/>
                </a:ln>
                <a:effectLst/>
                <a:latin typeface="Times New Roman" panose="02020603050405020304" pitchFamily="18" charset="0"/>
                <a:ea typeface="SimSun" panose="02010600030101010101" pitchFamily="2" charset="-122"/>
              </a:rPr>
              <a:t>Chakray</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(n.d.). Retrieved March 2023, from Blockchain and IoT Secuirty: Everything you need to know: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www.chakray.com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/blockchain-</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iot</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-security/#:~:text=For%20IoT%20safety%2C%20the%20blockchain,for%20a%20trusted%20third%20party.</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Ghimiray</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D. (2022, January 7). </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Wi-Fi Secuirty: WEP vs WPA or WPA 2</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Retrieved from Digital Life: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www.avast.com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/c-wep-vs-wpa-or-wpa2</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Home Secuirty</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(n.d.). Retrieved March 2023, from Dual Layer: IT Solutions LTD: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www.duallayerit.com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/home-security-why-you-should-put-iot-devices-on-a-guest-wi-fi-network/#:~:text=By%20putting%20all%20your%20IoT,(computers%20and%20mobile%20devices).</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Jena, B. K. (2023, February 14). </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Digital Signature Algorthim (DSA) in Cryptography: How it Works &amp; More</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Retrieved from </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Simpli</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learn: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www.simplilearn.com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/tutorials/cryptography-tutorial/digital-signature-algorithm</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KAA</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(n.d.). Retrieved March 2023, from Start building your solution with KAA Enterprise IoT Platform: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www.kaaiot.com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Landman, N. (n.d.). </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Secure Hash Algorithms</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Retrieved March 2023, from BRILLIANT: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brilliant.org</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/wiki/secure-hashing-algorithms/</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Niazi</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 (2022, March 11). </a:t>
            </a:r>
            <a:r>
              <a:rPr kumimoji="0" lang="en-US" altLang="en-US" sz="700" b="0" i="1" u="none" strike="noStrike" cap="none" normalizeH="0" baseline="0" dirty="0" err="1">
                <a:ln>
                  <a:noFill/>
                </a:ln>
                <a:effectLst/>
                <a:latin typeface="Times New Roman" panose="02020603050405020304" pitchFamily="18" charset="0"/>
                <a:ea typeface="SimSun" panose="02010600030101010101" pitchFamily="2" charset="-122"/>
              </a:rPr>
              <a:t>Intorudction</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 to Digital Signature Algorithm (DSA)</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Retrieved from Make Use Of (MJO):</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www.makeuseof.com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/introduction-to-digital-signature-algorithm/</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Parizo</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C. C. (2023, March 3). </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What are the 4 different types of blockchain technology?</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Retrieved from Tech Target | CIO: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www.techtarget.com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searchcio</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/feature/What-are-the-4-different-types-of-blockchain-technology#:~:text=There%20are%20four%20main%20types,benefits%2C%20drawbacks%20and%20ideal%20uses.</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Phillips, G. (2022, November 8). </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WEP vs. WPA vs. WPA2 vs. WPA3: </a:t>
            </a:r>
            <a:r>
              <a:rPr kumimoji="0" lang="en-US" altLang="en-US" sz="700" b="0" i="1" u="none" strike="noStrike" cap="none" normalizeH="0" baseline="0" dirty="0" err="1">
                <a:ln>
                  <a:noFill/>
                </a:ln>
                <a:effectLst/>
                <a:latin typeface="Times New Roman" panose="02020603050405020304" pitchFamily="18" charset="0"/>
                <a:ea typeface="SimSun" panose="02010600030101010101" pitchFamily="2" charset="-122"/>
              </a:rPr>
              <a:t>Wi-FI</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 Secuirty Types Explained</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Retrieved from MJO: Make use of :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www.makeuseof.com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/tag/wep-wpa-wpa2-wpa3-explained/</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Quigley, J. (2021, April 6). </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How Does Blockchain Secure Credentials?</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Retrieved from </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Accredible</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www.accredible.com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/blog/how-does-blockchain-secure-credentials#:~:text=Data%20that%20is%20written%20to,with%20the%20correct%20decryption%20key.</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Saurabh, S. (2019, October ). </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How </a:t>
            </a:r>
            <a:r>
              <a:rPr kumimoji="0" lang="en-US" altLang="en-US" sz="700" b="0" i="1" u="none" strike="noStrike" cap="none" normalizeH="0" baseline="0" dirty="0" err="1">
                <a:ln>
                  <a:noFill/>
                </a:ln>
                <a:effectLst/>
                <a:latin typeface="Times New Roman" panose="02020603050405020304" pitchFamily="18" charset="0"/>
                <a:ea typeface="SimSun" panose="02010600030101010101" pitchFamily="2" charset="-122"/>
              </a:rPr>
              <a:t>Blockain</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 Will Help IoT Become More Secured</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Retrieved from Wipro: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www.wipro.com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/communications-/how-blockchain-will-help-</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iot</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-become-more-secured/</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Shrimali</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B. (2022, October 9). </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Blockchain state-of-the-art: </a:t>
            </a:r>
            <a:r>
              <a:rPr kumimoji="0" lang="en-US" altLang="en-US" sz="700" b="0" i="1" u="none" strike="noStrike" cap="none" normalizeH="0" baseline="0" dirty="0" err="1">
                <a:ln>
                  <a:noFill/>
                </a:ln>
                <a:effectLst/>
                <a:latin typeface="Times New Roman" panose="02020603050405020304" pitchFamily="18" charset="0"/>
                <a:ea typeface="SimSun" panose="02010600030101010101" pitchFamily="2" charset="-122"/>
              </a:rPr>
              <a:t>architecture,uses</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 </a:t>
            </a:r>
            <a:r>
              <a:rPr kumimoji="0" lang="en-US" altLang="en-US" sz="700" b="0" i="1" u="none" strike="noStrike" cap="none" normalizeH="0" baseline="0" dirty="0" err="1">
                <a:ln>
                  <a:noFill/>
                </a:ln>
                <a:effectLst/>
                <a:latin typeface="Times New Roman" panose="02020603050405020304" pitchFamily="18" charset="0"/>
                <a:ea typeface="SimSun" panose="02010600030101010101" pitchFamily="2" charset="-122"/>
              </a:rPr>
              <a:t>cases,consensus,challenges</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 and opportunities</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Retrieved from Science Direct: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www.sciencedirect.com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/science/article/</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pii</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/S131915782100207X</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What is Multi-Factor Authentication and How Does it Work?</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(n.d.). Retrieved March 2023, from OneLogin by One Identity: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www.onelogin.com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/learn/what-is-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mfa</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#:~:text=Multi%2Dfactor%20Authentication%20(MFA)%20is%20an%20authentication%20method%20that,online%20account%2C%20or%20a%20VPN.</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What is SHA? What is SHA Used For?</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(n.d.). Retrieved March 2023, from </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Encrytion</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Consulting: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www.encryptionconsulting.com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/education-center/what-is-sha/#:~:text=SHA%20stands%20for%20secure%20hashing,modular%20additions%2C%20and%20compression%20functions.</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Why IoT </a:t>
            </a:r>
            <a:r>
              <a:rPr kumimoji="0" lang="en-US" altLang="en-US" sz="700" b="0" i="1" u="none" strike="noStrike" cap="none" normalizeH="0" baseline="0" dirty="0" err="1">
                <a:ln>
                  <a:noFill/>
                </a:ln>
                <a:effectLst/>
                <a:latin typeface="Times New Roman" panose="02020603050405020304" pitchFamily="18" charset="0"/>
                <a:ea typeface="SimSun" panose="02010600030101010101" pitchFamily="2" charset="-122"/>
              </a:rPr>
              <a:t>Firware</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 Updates for </a:t>
            </a:r>
            <a:r>
              <a:rPr kumimoji="0" lang="en-US" altLang="en-US" sz="700" b="0" i="1" u="none" strike="noStrike" cap="none" normalizeH="0" baseline="0" dirty="0" err="1">
                <a:ln>
                  <a:noFill/>
                </a:ln>
                <a:effectLst/>
                <a:latin typeface="Times New Roman" panose="02020603050405020304" pitchFamily="18" charset="0"/>
                <a:ea typeface="SimSun" panose="02010600030101010101" pitchFamily="2" charset="-122"/>
              </a:rPr>
              <a:t>Ohysical</a:t>
            </a:r>
            <a:r>
              <a:rPr kumimoji="0" lang="en-US" altLang="en-US" sz="700" b="0" i="1" u="none" strike="noStrike" cap="none" normalizeH="0" baseline="0" dirty="0">
                <a:ln>
                  <a:noFill/>
                </a:ln>
                <a:effectLst/>
                <a:latin typeface="Times New Roman" panose="02020603050405020304" pitchFamily="18" charset="0"/>
                <a:ea typeface="SimSun" panose="02010600030101010101" pitchFamily="2" charset="-122"/>
              </a:rPr>
              <a:t> Secuirty Devices Are Mission-Control</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(n.d.). Retrieved March 2023, from </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SecuriThings</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 https://</a:t>
            </a:r>
            <a:r>
              <a:rPr kumimoji="0" lang="en-US" altLang="en-US" sz="700" b="0" i="0" u="none" strike="noStrike" cap="none" normalizeH="0" baseline="0" dirty="0" err="1">
                <a:ln>
                  <a:noFill/>
                </a:ln>
                <a:effectLst/>
                <a:latin typeface="Times New Roman" panose="02020603050405020304" pitchFamily="18" charset="0"/>
                <a:ea typeface="SimSun" panose="02010600030101010101" pitchFamily="2" charset="-122"/>
              </a:rPr>
              <a:t>securithings.com</a:t>
            </a:r>
            <a:r>
              <a:rPr kumimoji="0" lang="en-US" altLang="en-US" sz="700" b="0" i="0" u="none" strike="noStrike" cap="none" normalizeH="0" baseline="0" dirty="0">
                <a:ln>
                  <a:noFill/>
                </a:ln>
                <a:effectLst/>
                <a:latin typeface="Times New Roman" panose="02020603050405020304" pitchFamily="18" charset="0"/>
                <a:ea typeface="SimSun" panose="02010600030101010101" pitchFamily="2" charset="-122"/>
              </a:rPr>
              <a:t>/blog/why-iot-firmware-updates-for-physical-security-devices-are-mission-critical/#:~:text=Should%20IoT%20devices%20always%20be,risks%2C%20and%20eliminating%20compliance%20bottlenecks.</a:t>
            </a:r>
            <a:endParaRPr kumimoji="0" lang="en-US" altLang="en-US" sz="700" b="0" i="0" u="none" strike="noStrike" cap="none" normalizeH="0" baseline="0" dirty="0">
              <a:ln>
                <a:noFill/>
              </a:ln>
              <a:effectLst/>
            </a:endParaRP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74473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agram, engineering drawing&#10;&#10;Description automatically generated">
            <a:extLst>
              <a:ext uri="{FF2B5EF4-FFF2-40B4-BE49-F238E27FC236}">
                <a16:creationId xmlns:a16="http://schemas.microsoft.com/office/drawing/2014/main" id="{F3C924E6-94DB-A2A3-6446-4499C5379042}"/>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8623" b="7107"/>
          <a:stretch/>
        </p:blipFill>
        <p:spPr>
          <a:xfrm>
            <a:off x="20" y="10"/>
            <a:ext cx="12191979" cy="6857990"/>
          </a:xfrm>
          <a:prstGeom prst="rect">
            <a:avLst/>
          </a:prstGeom>
        </p:spPr>
      </p:pic>
      <p:sp>
        <p:nvSpPr>
          <p:cNvPr id="2" name="Title 1">
            <a:extLst>
              <a:ext uri="{FF2B5EF4-FFF2-40B4-BE49-F238E27FC236}">
                <a16:creationId xmlns:a16="http://schemas.microsoft.com/office/drawing/2014/main" id="{E4D0C262-8693-079C-4B8C-4EAD03A302CF}"/>
              </a:ext>
            </a:extLst>
          </p:cNvPr>
          <p:cNvSpPr>
            <a:spLocks noGrp="1"/>
          </p:cNvSpPr>
          <p:nvPr>
            <p:ph type="title"/>
          </p:nvPr>
        </p:nvSpPr>
        <p:spPr>
          <a:xfrm>
            <a:off x="838200" y="365125"/>
            <a:ext cx="10515600" cy="1325563"/>
          </a:xfrm>
        </p:spPr>
        <p:txBody>
          <a:bodyPr>
            <a:normAutofit/>
          </a:bodyPr>
          <a:lstStyle/>
          <a:p>
            <a:r>
              <a:rPr lang="en-US" sz="7200" dirty="0"/>
              <a:t>Introduction</a:t>
            </a:r>
          </a:p>
        </p:txBody>
      </p:sp>
      <p:sp>
        <p:nvSpPr>
          <p:cNvPr id="13"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3E4EC31-D02C-EDB0-282E-3CDE6067176C}"/>
              </a:ext>
            </a:extLst>
          </p:cNvPr>
          <p:cNvSpPr>
            <a:spLocks noGrp="1"/>
          </p:cNvSpPr>
          <p:nvPr>
            <p:ph idx="1"/>
          </p:nvPr>
        </p:nvSpPr>
        <p:spPr>
          <a:xfrm>
            <a:off x="838200" y="2004446"/>
            <a:ext cx="10515600" cy="4176897"/>
          </a:xfrm>
        </p:spPr>
        <p:txBody>
          <a:bodyPr>
            <a:normAutofit/>
          </a:bodyPr>
          <a:lstStyle/>
          <a:p>
            <a:pPr>
              <a:lnSpc>
                <a:spcPct val="100000"/>
              </a:lnSpc>
            </a:pPr>
            <a:r>
              <a:rPr lang="en-US" sz="2000" dirty="0">
                <a:effectLst/>
                <a:latin typeface="Times New Roman" panose="02020603050405020304" pitchFamily="18" charset="0"/>
                <a:ea typeface="SimSun" panose="02010600030101010101" pitchFamily="2" charset="-122"/>
              </a:rPr>
              <a:t>Securing IoT Devices Data Utilizing Blockchain, means that the blockchain can scan, monitor, and collect its information just by its sensors. </a:t>
            </a:r>
          </a:p>
          <a:p>
            <a:pPr>
              <a:lnSpc>
                <a:spcPct val="100000"/>
              </a:lnSpc>
            </a:pPr>
            <a:r>
              <a:rPr lang="en-US" sz="2000" dirty="0">
                <a:effectLst/>
                <a:latin typeface="Times New Roman" panose="02020603050405020304" pitchFamily="18" charset="0"/>
                <a:ea typeface="SimSun" panose="02010600030101010101" pitchFamily="2" charset="-122"/>
              </a:rPr>
              <a:t>IoT has been featured in many cyber-attacks, which consist of vulnerabilities within the device and itself. </a:t>
            </a:r>
          </a:p>
          <a:p>
            <a:pPr>
              <a:lnSpc>
                <a:spcPct val="100000"/>
              </a:lnSpc>
            </a:pPr>
            <a:r>
              <a:rPr lang="en-US" sz="2000" dirty="0">
                <a:effectLst/>
                <a:latin typeface="Times New Roman" panose="02020603050405020304" pitchFamily="18" charset="0"/>
                <a:ea typeface="SimSun" panose="02010600030101010101" pitchFamily="2" charset="-122"/>
              </a:rPr>
              <a:t>Using Blockchain to secure your IoT device and its data, it can reduce your chance of such attacks, that can affect a single device or multiple that you own</a:t>
            </a:r>
            <a:r>
              <a:rPr lang="en-US" sz="2000" dirty="0">
                <a:effectLst/>
              </a:rPr>
              <a:t> </a:t>
            </a:r>
            <a:endParaRPr lang="en-US" sz="2000" dirty="0">
              <a:latin typeface="Times New Roman" panose="02020603050405020304" pitchFamily="18" charset="0"/>
              <a:ea typeface="SimSun" panose="02010600030101010101" pitchFamily="2" charset="-122"/>
            </a:endParaRPr>
          </a:p>
          <a:p>
            <a:pPr>
              <a:lnSpc>
                <a:spcPct val="100000"/>
              </a:lnSpc>
            </a:pPr>
            <a:r>
              <a:rPr lang="en-US" sz="2000" dirty="0">
                <a:effectLst/>
                <a:latin typeface="Times New Roman" panose="02020603050405020304" pitchFamily="18" charset="0"/>
                <a:ea typeface="SimSun" panose="02010600030101010101" pitchFamily="2" charset="-122"/>
              </a:rPr>
              <a:t>While using Blockchain to secure your IoT device and its data, it is encrypted to where it is almost impossible to tamper into. </a:t>
            </a:r>
          </a:p>
          <a:p>
            <a:pPr>
              <a:lnSpc>
                <a:spcPct val="100000"/>
              </a:lnSpc>
            </a:pPr>
            <a:r>
              <a:rPr lang="en-US" sz="2000" dirty="0">
                <a:effectLst/>
                <a:latin typeface="Times New Roman" panose="02020603050405020304" pitchFamily="18" charset="0"/>
                <a:ea typeface="SimSun" panose="02010600030101010101" pitchFamily="2" charset="-122"/>
              </a:rPr>
              <a:t>To correlate with the assigned topic (Securing IoT devices Data Utilizing Blockchain) of this document, there will be eight methodologies that are carefully researched, that will help secure your IoT device and its data</a:t>
            </a:r>
            <a:r>
              <a:rPr lang="en-US" sz="2000" dirty="0">
                <a:effectLst/>
              </a:rPr>
              <a:t> </a:t>
            </a:r>
            <a:endParaRPr lang="en-US" sz="2000" dirty="0"/>
          </a:p>
        </p:txBody>
      </p:sp>
      <p:sp>
        <p:nvSpPr>
          <p:cNvPr id="6" name="TextBox 5">
            <a:extLst>
              <a:ext uri="{FF2B5EF4-FFF2-40B4-BE49-F238E27FC236}">
                <a16:creationId xmlns:a16="http://schemas.microsoft.com/office/drawing/2014/main" id="{81F23E13-E2AD-7E1A-20A2-D122CDE2FB42}"/>
              </a:ext>
            </a:extLst>
          </p:cNvPr>
          <p:cNvSpPr txBox="1"/>
          <p:nvPr/>
        </p:nvSpPr>
        <p:spPr>
          <a:xfrm>
            <a:off x="10697680" y="6657945"/>
            <a:ext cx="1494319"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s://technofaq.org/posts/2020/02/5-ways-to-implement-iot-for-the-benefit-of-your-business/">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dirty="0">
              <a:solidFill>
                <a:srgbClr val="FFFFFF"/>
              </a:solidFill>
            </a:endParaRPr>
          </a:p>
        </p:txBody>
      </p:sp>
    </p:spTree>
    <p:extLst>
      <p:ext uri="{BB962C8B-B14F-4D97-AF65-F5344CB8AC3E}">
        <p14:creationId xmlns:p14="http://schemas.microsoft.com/office/powerpoint/2010/main" val="20196951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 up of a keyboard&#10;&#10;Description automatically generated with medium confidence">
            <a:extLst>
              <a:ext uri="{FF2B5EF4-FFF2-40B4-BE49-F238E27FC236}">
                <a16:creationId xmlns:a16="http://schemas.microsoft.com/office/drawing/2014/main" id="{0465C35A-061F-A73C-643D-7F048FD8424A}"/>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9837" b="5894"/>
          <a:stretch/>
        </p:blipFill>
        <p:spPr>
          <a:xfrm>
            <a:off x="20" y="10"/>
            <a:ext cx="12191979" cy="6857990"/>
          </a:xfrm>
          <a:prstGeom prst="rect">
            <a:avLst/>
          </a:prstGeom>
        </p:spPr>
      </p:pic>
      <p:sp>
        <p:nvSpPr>
          <p:cNvPr id="2" name="Title 1">
            <a:extLst>
              <a:ext uri="{FF2B5EF4-FFF2-40B4-BE49-F238E27FC236}">
                <a16:creationId xmlns:a16="http://schemas.microsoft.com/office/drawing/2014/main" id="{B6B7BCCC-0E84-489E-93A5-C358AC2940EC}"/>
              </a:ext>
            </a:extLst>
          </p:cNvPr>
          <p:cNvSpPr>
            <a:spLocks noGrp="1"/>
          </p:cNvSpPr>
          <p:nvPr>
            <p:ph type="title"/>
          </p:nvPr>
        </p:nvSpPr>
        <p:spPr>
          <a:xfrm>
            <a:off x="838200" y="365125"/>
            <a:ext cx="10515600" cy="1325563"/>
          </a:xfrm>
        </p:spPr>
        <p:txBody>
          <a:bodyPr>
            <a:normAutofit/>
          </a:bodyPr>
          <a:lstStyle/>
          <a:p>
            <a:r>
              <a:rPr lang="en-US" sz="7200" dirty="0"/>
              <a:t>Problem Statement </a:t>
            </a:r>
          </a:p>
        </p:txBody>
      </p:sp>
      <p:sp>
        <p:nvSpPr>
          <p:cNvPr id="13"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3440112-014C-6203-2C60-F3890F8C2176}"/>
              </a:ext>
            </a:extLst>
          </p:cNvPr>
          <p:cNvSpPr>
            <a:spLocks noGrp="1"/>
          </p:cNvSpPr>
          <p:nvPr>
            <p:ph idx="1"/>
          </p:nvPr>
        </p:nvSpPr>
        <p:spPr>
          <a:xfrm>
            <a:off x="838200" y="2004446"/>
            <a:ext cx="10515600" cy="4176897"/>
          </a:xfrm>
        </p:spPr>
        <p:txBody>
          <a:bodyPr>
            <a:normAutofit/>
          </a:bodyPr>
          <a:lstStyle/>
          <a:p>
            <a:r>
              <a:rPr lang="en-US" dirty="0">
                <a:latin typeface="Times New Roman" panose="02020603050405020304" pitchFamily="18" charset="0"/>
                <a:ea typeface="SimSun" panose="02010600030101010101" pitchFamily="2" charset="-122"/>
              </a:rPr>
              <a:t>T</a:t>
            </a:r>
            <a:r>
              <a:rPr lang="en-US" dirty="0">
                <a:effectLst/>
                <a:latin typeface="Times New Roman" panose="02020603050405020304" pitchFamily="18" charset="0"/>
                <a:ea typeface="SimSun" panose="02010600030101010101" pitchFamily="2" charset="-122"/>
              </a:rPr>
              <a:t>he technology in this century advances and expands, users have multiple devices within the IoT and its difficult to secure all of them. </a:t>
            </a:r>
          </a:p>
          <a:p>
            <a:r>
              <a:rPr lang="en-US" spc="-5" dirty="0">
                <a:effectLst/>
                <a:latin typeface="Times New Roman" panose="02020603050405020304" pitchFamily="18" charset="0"/>
                <a:ea typeface="SimSun" panose="02010600030101010101" pitchFamily="2" charset="-122"/>
              </a:rPr>
              <a:t>Sometimes users aren’t aware of the security that is handed to them for free, or they won’t be interested in securing their device and data until a vulnerability happens.</a:t>
            </a:r>
          </a:p>
          <a:p>
            <a:r>
              <a:rPr lang="en-US" spc="-5" dirty="0">
                <a:effectLst/>
                <a:latin typeface="Times New Roman" panose="02020603050405020304" pitchFamily="18" charset="0"/>
                <a:ea typeface="SimSun" panose="02010600030101010101" pitchFamily="2" charset="-122"/>
              </a:rPr>
              <a:t>There are many ways that you IoT device and its data can have a vulnerability without the proper security or encryption.</a:t>
            </a:r>
          </a:p>
          <a:p>
            <a:endParaRPr lang="en-US" dirty="0"/>
          </a:p>
        </p:txBody>
      </p:sp>
      <p:sp>
        <p:nvSpPr>
          <p:cNvPr id="6" name="TextBox 5">
            <a:extLst>
              <a:ext uri="{FF2B5EF4-FFF2-40B4-BE49-F238E27FC236}">
                <a16:creationId xmlns:a16="http://schemas.microsoft.com/office/drawing/2014/main" id="{4D826B87-A68B-6477-F367-8A36CAE3AAC9}"/>
              </a:ext>
            </a:extLst>
          </p:cNvPr>
          <p:cNvSpPr txBox="1"/>
          <p:nvPr/>
        </p:nvSpPr>
        <p:spPr>
          <a:xfrm>
            <a:off x="10697680" y="6657945"/>
            <a:ext cx="1494319"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s://technofaq.org/posts/2019/06/six-web-security-vulnerabilities-you-can-and-should-prevent/">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dirty="0">
              <a:solidFill>
                <a:srgbClr val="FFFFFF"/>
              </a:solidFill>
            </a:endParaRPr>
          </a:p>
        </p:txBody>
      </p:sp>
    </p:spTree>
    <p:extLst>
      <p:ext uri="{BB962C8B-B14F-4D97-AF65-F5344CB8AC3E}">
        <p14:creationId xmlns:p14="http://schemas.microsoft.com/office/powerpoint/2010/main" val="38823375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76CE9E-AC34-DC22-4C2A-79F67F4E7A7E}"/>
              </a:ext>
            </a:extLst>
          </p:cNvPr>
          <p:cNvSpPr>
            <a:spLocks noGrp="1"/>
          </p:cNvSpPr>
          <p:nvPr>
            <p:ph type="title"/>
          </p:nvPr>
        </p:nvSpPr>
        <p:spPr>
          <a:xfrm>
            <a:off x="640080" y="325369"/>
            <a:ext cx="4368602" cy="1956841"/>
          </a:xfrm>
        </p:spPr>
        <p:txBody>
          <a:bodyPr anchor="b">
            <a:normAutofit/>
          </a:bodyPr>
          <a:lstStyle/>
          <a:p>
            <a:pPr>
              <a:lnSpc>
                <a:spcPct val="90000"/>
              </a:lnSpc>
            </a:pPr>
            <a:r>
              <a:rPr lang="en-US" sz="6600" dirty="0"/>
              <a:t>Literature Review</a:t>
            </a:r>
          </a:p>
        </p:txBody>
      </p:sp>
      <p:sp>
        <p:nvSpPr>
          <p:cNvPr id="1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07B8FC"/>
          </a:solidFill>
          <a:ln w="38100" cap="rnd">
            <a:solidFill>
              <a:srgbClr val="07B8F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C575D29-316A-5A5D-0947-98624F1414BE}"/>
              </a:ext>
            </a:extLst>
          </p:cNvPr>
          <p:cNvSpPr>
            <a:spLocks noGrp="1"/>
          </p:cNvSpPr>
          <p:nvPr>
            <p:ph idx="1"/>
          </p:nvPr>
        </p:nvSpPr>
        <p:spPr>
          <a:xfrm>
            <a:off x="534057" y="2755240"/>
            <a:ext cx="4243589" cy="3320668"/>
          </a:xfrm>
        </p:spPr>
        <p:txBody>
          <a:bodyPr>
            <a:noAutofit/>
          </a:bodyPr>
          <a:lstStyle/>
          <a:p>
            <a:pPr>
              <a:lnSpc>
                <a:spcPct val="100000"/>
              </a:lnSpc>
            </a:pPr>
            <a:r>
              <a:rPr lang="en-US" sz="1200" dirty="0">
                <a:effectLst/>
                <a:latin typeface="Times New Roman" panose="02020603050405020304" pitchFamily="18" charset="0"/>
                <a:ea typeface="SimSun" panose="02010600030101010101" pitchFamily="2" charset="-122"/>
              </a:rPr>
              <a:t>The state-of-the-art of using Blockchain to protect IoT devices and its data consist of its many techniques that is included with use and its implementations</a:t>
            </a:r>
            <a:r>
              <a:rPr lang="en-US" sz="1200" dirty="0">
                <a:effectLst/>
              </a:rPr>
              <a:t> </a:t>
            </a:r>
          </a:p>
          <a:p>
            <a:pPr>
              <a:lnSpc>
                <a:spcPct val="100000"/>
              </a:lnSpc>
            </a:pPr>
            <a:r>
              <a:rPr lang="en-US" sz="1200" dirty="0">
                <a:effectLst/>
                <a:latin typeface="Times New Roman" panose="02020603050405020304" pitchFamily="18" charset="0"/>
                <a:ea typeface="SimSun" panose="02010600030101010101" pitchFamily="2" charset="-122"/>
              </a:rPr>
              <a:t>Blockchain consist of Distributed Ledger Technology (DLT), Smart Contract, and Cryptographic Techniques </a:t>
            </a:r>
          </a:p>
          <a:p>
            <a:pPr>
              <a:lnSpc>
                <a:spcPct val="100000"/>
              </a:lnSpc>
            </a:pPr>
            <a:r>
              <a:rPr lang="en-US" sz="1200" dirty="0">
                <a:effectLst/>
                <a:latin typeface="Times New Roman" panose="02020603050405020304" pitchFamily="18" charset="0"/>
                <a:ea typeface="SimSun" panose="02010600030101010101" pitchFamily="2" charset="-122"/>
              </a:rPr>
              <a:t>DLT consist of recording your information such as your financial banking information and transactions.</a:t>
            </a:r>
          </a:p>
          <a:p>
            <a:pPr>
              <a:lnSpc>
                <a:spcPct val="100000"/>
              </a:lnSpc>
            </a:pPr>
            <a:r>
              <a:rPr lang="en-US" sz="1200" dirty="0">
                <a:effectLst/>
                <a:latin typeface="Times New Roman" panose="02020603050405020304" pitchFamily="18" charset="0"/>
                <a:ea typeface="SimSun" panose="02010600030101010101" pitchFamily="2" charset="-122"/>
              </a:rPr>
              <a:t> Smart Contract consist of carrying out you’re understanding in a form of agreement between stakeholder without the interruption of a third party. </a:t>
            </a:r>
          </a:p>
          <a:p>
            <a:pPr>
              <a:lnSpc>
                <a:spcPct val="100000"/>
              </a:lnSpc>
            </a:pPr>
            <a:r>
              <a:rPr lang="en-US" sz="1200" dirty="0">
                <a:effectLst/>
                <a:latin typeface="Times New Roman" panose="02020603050405020304" pitchFamily="18" charset="0"/>
                <a:ea typeface="SimSun" panose="02010600030101010101" pitchFamily="2" charset="-122"/>
              </a:rPr>
              <a:t>Smart Contract consist of carrying out you’re understanding in a form of agreement between stakeholder without the interruption of a third party. </a:t>
            </a:r>
            <a:endParaRPr lang="en-US" sz="1200" dirty="0">
              <a:latin typeface="Times New Roman" panose="02020603050405020304" pitchFamily="18" charset="0"/>
              <a:ea typeface="SimSun" panose="02010600030101010101" pitchFamily="2" charset="-122"/>
            </a:endParaRPr>
          </a:p>
          <a:p>
            <a:pPr>
              <a:lnSpc>
                <a:spcPct val="100000"/>
              </a:lnSpc>
            </a:pPr>
            <a:r>
              <a:rPr lang="en-US" sz="1200" dirty="0">
                <a:effectLst/>
                <a:latin typeface="Times New Roman" panose="02020603050405020304" pitchFamily="18" charset="0"/>
                <a:ea typeface="SimSun" panose="02010600030101010101" pitchFamily="2" charset="-122"/>
              </a:rPr>
              <a:t>To correlate with the assigned topic (Securing IoT devices Data Utilizing Blockchain) of this document, there will be eight methodologies and ten artlices that are carefully researched, that will help secure your IoT device and its data using Blockchain</a:t>
            </a:r>
            <a:r>
              <a:rPr lang="en-US" sz="1200" dirty="0">
                <a:effectLst/>
              </a:rPr>
              <a:t> </a:t>
            </a:r>
            <a:endParaRPr lang="en-US" sz="1200" dirty="0"/>
          </a:p>
        </p:txBody>
      </p:sp>
      <p:pic>
        <p:nvPicPr>
          <p:cNvPr id="5" name="Picture 4" descr="Chart, radar chart&#10;&#10;Description automatically generated">
            <a:extLst>
              <a:ext uri="{FF2B5EF4-FFF2-40B4-BE49-F238E27FC236}">
                <a16:creationId xmlns:a16="http://schemas.microsoft.com/office/drawing/2014/main" id="{1D1F47ED-45DF-57F3-FD63-8F868541C955}"/>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683" r="2516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B3621368-B142-B664-4B46-AE8337D5053F}"/>
              </a:ext>
            </a:extLst>
          </p:cNvPr>
          <p:cNvSpPr txBox="1"/>
          <p:nvPr/>
        </p:nvSpPr>
        <p:spPr>
          <a:xfrm>
            <a:off x="10697681" y="6657945"/>
            <a:ext cx="1494319"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s://technofaq.org/posts/2018/04/level-up-introducing-blockchain-to-your-business/">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dirty="0">
              <a:solidFill>
                <a:srgbClr val="FFFFFF"/>
              </a:solidFill>
            </a:endParaRPr>
          </a:p>
        </p:txBody>
      </p:sp>
    </p:spTree>
    <p:extLst>
      <p:ext uri="{BB962C8B-B14F-4D97-AF65-F5344CB8AC3E}">
        <p14:creationId xmlns:p14="http://schemas.microsoft.com/office/powerpoint/2010/main" val="701019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A15C35-53C7-F007-F479-140D436FBB5A}"/>
              </a:ext>
            </a:extLst>
          </p:cNvPr>
          <p:cNvSpPr>
            <a:spLocks noGrp="1"/>
          </p:cNvSpPr>
          <p:nvPr>
            <p:ph type="title"/>
          </p:nvPr>
        </p:nvSpPr>
        <p:spPr>
          <a:xfrm>
            <a:off x="890338" y="640080"/>
            <a:ext cx="3734014" cy="3566160"/>
          </a:xfrm>
        </p:spPr>
        <p:txBody>
          <a:bodyPr vert="horz" lIns="91440" tIns="45720" rIns="91440" bIns="45720" rtlCol="0" anchor="b">
            <a:normAutofit/>
          </a:bodyPr>
          <a:lstStyle/>
          <a:p>
            <a:pPr algn="l"/>
            <a:r>
              <a:rPr lang="en-US" sz="4400" dirty="0"/>
              <a:t>Methodologies</a:t>
            </a:r>
          </a:p>
        </p:txBody>
      </p:sp>
      <p:sp>
        <p:nvSpPr>
          <p:cNvPr id="12"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3" descr="Complex maths formulae on a blackboard">
            <a:extLst>
              <a:ext uri="{FF2B5EF4-FFF2-40B4-BE49-F238E27FC236}">
                <a16:creationId xmlns:a16="http://schemas.microsoft.com/office/drawing/2014/main" id="{820978F6-764A-60A1-940F-66BD5A25D023}"/>
              </a:ext>
            </a:extLst>
          </p:cNvPr>
          <p:cNvPicPr>
            <a:picLocks noChangeAspect="1"/>
          </p:cNvPicPr>
          <p:nvPr/>
        </p:nvPicPr>
        <p:blipFill rotWithShape="1">
          <a:blip r:embed="rId2"/>
          <a:srcRect l="20351" r="642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62113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46965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5FE2AC4-7278-D582-30FA-12A835C22DEA}"/>
              </a:ext>
            </a:extLst>
          </p:cNvPr>
          <p:cNvSpPr>
            <a:spLocks noGrp="1"/>
          </p:cNvSpPr>
          <p:nvPr>
            <p:ph type="title"/>
          </p:nvPr>
        </p:nvSpPr>
        <p:spPr>
          <a:xfrm>
            <a:off x="640081" y="329184"/>
            <a:ext cx="6241568" cy="1783080"/>
          </a:xfrm>
        </p:spPr>
        <p:txBody>
          <a:bodyPr anchor="b">
            <a:normAutofit/>
          </a:bodyPr>
          <a:lstStyle/>
          <a:p>
            <a:pPr>
              <a:lnSpc>
                <a:spcPct val="90000"/>
              </a:lnSpc>
            </a:pPr>
            <a:r>
              <a:rPr lang="en-US" sz="5600" dirty="0">
                <a:solidFill>
                  <a:schemeClr val="bg1"/>
                </a:solidFill>
              </a:rPr>
              <a:t>Method 1: Secured Hash Algorithm</a:t>
            </a:r>
          </a:p>
        </p:txBody>
      </p:sp>
      <p:sp>
        <p:nvSpPr>
          <p:cNvPr id="29"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75F8E3D-219D-FCBF-640F-8F60C8C8B46E}"/>
              </a:ext>
            </a:extLst>
          </p:cNvPr>
          <p:cNvSpPr>
            <a:spLocks noGrp="1"/>
          </p:cNvSpPr>
          <p:nvPr>
            <p:ph idx="1"/>
          </p:nvPr>
        </p:nvSpPr>
        <p:spPr>
          <a:xfrm>
            <a:off x="640081" y="2706624"/>
            <a:ext cx="6241568" cy="3483864"/>
          </a:xfrm>
        </p:spPr>
        <p:txBody>
          <a:bodyPr>
            <a:normAutofit lnSpcReduction="10000"/>
          </a:bodyPr>
          <a:lstStyle/>
          <a:p>
            <a:pPr>
              <a:lnSpc>
                <a:spcPct val="100000"/>
              </a:lnSpc>
            </a:pPr>
            <a:r>
              <a:rPr lang="en-US" sz="1600" dirty="0">
                <a:solidFill>
                  <a:schemeClr val="bg1"/>
                </a:solidFill>
                <a:effectLst/>
                <a:latin typeface="Times New Roman" panose="02020603050405020304" pitchFamily="18" charset="0"/>
                <a:ea typeface="SimSun" panose="02010600030101010101" pitchFamily="2" charset="-122"/>
              </a:rPr>
              <a:t>Shortens your data inside of your IoT device into a smaller form that can’t be understood by using operations, and compressed functions</a:t>
            </a:r>
            <a:r>
              <a:rPr lang="en-US" sz="1600" dirty="0">
                <a:solidFill>
                  <a:schemeClr val="bg1"/>
                </a:solidFill>
                <a:effectLst/>
              </a:rPr>
              <a:t> </a:t>
            </a:r>
          </a:p>
          <a:p>
            <a:pPr>
              <a:lnSpc>
                <a:spcPct val="100000"/>
              </a:lnSpc>
            </a:pPr>
            <a:r>
              <a:rPr lang="en-US" sz="1600" spc="-5" dirty="0">
                <a:solidFill>
                  <a:schemeClr val="bg1"/>
                </a:solidFill>
                <a:effectLst/>
                <a:latin typeface="Times New Roman" panose="02020603050405020304" pitchFamily="18" charset="0"/>
                <a:ea typeface="SimSun" panose="02010600030101010101" pitchFamily="2" charset="-122"/>
              </a:rPr>
              <a:t>Its like encryption, </a:t>
            </a:r>
            <a:r>
              <a:rPr lang="en-US" sz="1600" spc="-5" dirty="0">
                <a:solidFill>
                  <a:schemeClr val="bg1"/>
                </a:solidFill>
                <a:latin typeface="Times New Roman" panose="02020603050405020304" pitchFamily="18" charset="0"/>
                <a:ea typeface="SimSun" panose="02010600030101010101" pitchFamily="2" charset="-122"/>
              </a:rPr>
              <a:t>which </a:t>
            </a:r>
            <a:r>
              <a:rPr lang="en-US" sz="1600" spc="-5" dirty="0">
                <a:solidFill>
                  <a:schemeClr val="bg1"/>
                </a:solidFill>
                <a:effectLst/>
                <a:latin typeface="Times New Roman" panose="02020603050405020304" pitchFamily="18" charset="0"/>
                <a:ea typeface="SimSun" panose="02010600030101010101" pitchFamily="2" charset="-122"/>
              </a:rPr>
              <a:t>cannot be cracked unless a hacker is using Brute Force</a:t>
            </a:r>
          </a:p>
          <a:p>
            <a:pPr>
              <a:lnSpc>
                <a:spcPct val="100000"/>
              </a:lnSpc>
            </a:pPr>
            <a:r>
              <a:rPr lang="en-US" sz="1600" spc="-5" dirty="0">
                <a:solidFill>
                  <a:schemeClr val="bg1"/>
                </a:solidFill>
                <a:effectLst/>
                <a:latin typeface="Times New Roman" panose="02020603050405020304" pitchFamily="18" charset="0"/>
                <a:ea typeface="SimSun" panose="02010600030101010101" pitchFamily="2" charset="-122"/>
              </a:rPr>
              <a:t>There are only two types of SHA forms which is SHA-1 and SHA-2. </a:t>
            </a:r>
          </a:p>
          <a:p>
            <a:pPr>
              <a:lnSpc>
                <a:spcPct val="100000"/>
              </a:lnSpc>
            </a:pPr>
            <a:r>
              <a:rPr lang="en-US" sz="1600" dirty="0">
                <a:solidFill>
                  <a:schemeClr val="bg1"/>
                </a:solidFill>
                <a:effectLst/>
                <a:latin typeface="Times New Roman" panose="02020603050405020304" pitchFamily="18" charset="0"/>
                <a:ea typeface="SimSun" panose="02010600030101010101" pitchFamily="2" charset="-122"/>
              </a:rPr>
              <a:t>Acts as an authentication mechanism for IoT devices and its data. </a:t>
            </a:r>
            <a:endParaRPr lang="en-US" sz="1600" spc="-5" dirty="0">
              <a:solidFill>
                <a:schemeClr val="bg1"/>
              </a:solidFill>
              <a:latin typeface="Times New Roman" panose="02020603050405020304" pitchFamily="18" charset="0"/>
              <a:ea typeface="SimSun" panose="02010600030101010101" pitchFamily="2" charset="-122"/>
            </a:endParaRPr>
          </a:p>
          <a:p>
            <a:pPr>
              <a:lnSpc>
                <a:spcPct val="100000"/>
              </a:lnSpc>
            </a:pPr>
            <a:r>
              <a:rPr lang="en-US" sz="1600" spc="-5" dirty="0">
                <a:solidFill>
                  <a:schemeClr val="bg1"/>
                </a:solidFill>
                <a:effectLst/>
                <a:latin typeface="Times New Roman" panose="02020603050405020304" pitchFamily="18" charset="0"/>
                <a:ea typeface="SimSun" panose="02010600030101010101" pitchFamily="2" charset="-122"/>
              </a:rPr>
              <a:t>If you are a sender within your device, a unique hash code will be generated for the data that is about to be sent. Its hash code will act as an authentication token for the transaction of the data. </a:t>
            </a:r>
          </a:p>
          <a:p>
            <a:pPr>
              <a:lnSpc>
                <a:spcPct val="100000"/>
              </a:lnSpc>
            </a:pPr>
            <a:r>
              <a:rPr lang="en-US" sz="1600" spc="-5" dirty="0">
                <a:solidFill>
                  <a:schemeClr val="bg1"/>
                </a:solidFill>
                <a:effectLst/>
                <a:latin typeface="Times New Roman" panose="02020603050405020304" pitchFamily="18" charset="0"/>
                <a:ea typeface="SimSun" panose="02010600030101010101" pitchFamily="2" charset="-122"/>
              </a:rPr>
              <a:t>It acts like an application to encrypt passwords and data as the server’s side which would only keep track of a specific user’s hash value, rather than the actual password.</a:t>
            </a:r>
          </a:p>
          <a:p>
            <a:pPr>
              <a:lnSpc>
                <a:spcPct val="100000"/>
              </a:lnSpc>
            </a:pPr>
            <a:endParaRPr lang="en-US" sz="1500" dirty="0">
              <a:solidFill>
                <a:schemeClr val="bg1"/>
              </a:solidFill>
            </a:endParaRPr>
          </a:p>
        </p:txBody>
      </p:sp>
      <p:pic>
        <p:nvPicPr>
          <p:cNvPr id="5" name="Picture 4" descr="Diagram&#10;&#10;Description automatically generated">
            <a:extLst>
              <a:ext uri="{FF2B5EF4-FFF2-40B4-BE49-F238E27FC236}">
                <a16:creationId xmlns:a16="http://schemas.microsoft.com/office/drawing/2014/main" id="{C5E8E154-C726-1ACC-7D88-753AD700A08C}"/>
              </a:ext>
            </a:extLst>
          </p:cNvPr>
          <p:cNvPicPr>
            <a:picLocks noChangeAspect="1"/>
          </p:cNvPicPr>
          <p:nvPr/>
        </p:nvPicPr>
        <p:blipFill>
          <a:blip r:embed="rId2"/>
          <a:stretch>
            <a:fillRect/>
          </a:stretch>
        </p:blipFill>
        <p:spPr>
          <a:xfrm>
            <a:off x="8546622" y="329183"/>
            <a:ext cx="2589580" cy="2926080"/>
          </a:xfrm>
          <a:prstGeom prst="rect">
            <a:avLst/>
          </a:prstGeom>
        </p:spPr>
      </p:pic>
      <p:pic>
        <p:nvPicPr>
          <p:cNvPr id="4" name="Picture 3" descr="Diagram&#10;&#10;Description automatically generated">
            <a:extLst>
              <a:ext uri="{FF2B5EF4-FFF2-40B4-BE49-F238E27FC236}">
                <a16:creationId xmlns:a16="http://schemas.microsoft.com/office/drawing/2014/main" id="{3495541B-D6F1-764D-DD0D-8EA7491B522B}"/>
              </a:ext>
            </a:extLst>
          </p:cNvPr>
          <p:cNvPicPr>
            <a:picLocks noChangeAspect="1"/>
          </p:cNvPicPr>
          <p:nvPr/>
        </p:nvPicPr>
        <p:blipFill>
          <a:blip r:embed="rId3"/>
          <a:stretch>
            <a:fillRect/>
          </a:stretch>
        </p:blipFill>
        <p:spPr>
          <a:xfrm>
            <a:off x="7834304" y="3855750"/>
            <a:ext cx="4014216" cy="2204198"/>
          </a:xfrm>
          <a:prstGeom prst="rect">
            <a:avLst/>
          </a:prstGeom>
        </p:spPr>
      </p:pic>
    </p:spTree>
    <p:extLst>
      <p:ext uri="{BB962C8B-B14F-4D97-AF65-F5344CB8AC3E}">
        <p14:creationId xmlns:p14="http://schemas.microsoft.com/office/powerpoint/2010/main" val="2682616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6F6490-C7FB-05A8-9174-BD6617C21492}"/>
              </a:ext>
            </a:extLst>
          </p:cNvPr>
          <p:cNvSpPr>
            <a:spLocks noGrp="1"/>
          </p:cNvSpPr>
          <p:nvPr>
            <p:ph type="title"/>
          </p:nvPr>
        </p:nvSpPr>
        <p:spPr>
          <a:xfrm>
            <a:off x="630936" y="4562856"/>
            <a:ext cx="3419856" cy="1600200"/>
          </a:xfrm>
        </p:spPr>
        <p:txBody>
          <a:bodyPr anchor="ctr">
            <a:normAutofit/>
          </a:bodyPr>
          <a:lstStyle/>
          <a:p>
            <a:pPr>
              <a:lnSpc>
                <a:spcPct val="90000"/>
              </a:lnSpc>
            </a:pPr>
            <a:r>
              <a:rPr lang="en-US" sz="3000" dirty="0"/>
              <a:t>Method 2: Digital Signature Algorthim</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4562856"/>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FB902D"/>
          </a:solidFill>
          <a:ln w="34925">
            <a:solidFill>
              <a:srgbClr val="FB902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8D2A07B-42C9-C481-7031-6FA08E8D246F}"/>
              </a:ext>
            </a:extLst>
          </p:cNvPr>
          <p:cNvSpPr>
            <a:spLocks noGrp="1"/>
          </p:cNvSpPr>
          <p:nvPr>
            <p:ph idx="1"/>
          </p:nvPr>
        </p:nvSpPr>
        <p:spPr>
          <a:xfrm>
            <a:off x="4654295" y="3856729"/>
            <a:ext cx="6894576" cy="2639834"/>
          </a:xfrm>
        </p:spPr>
        <p:txBody>
          <a:bodyPr anchor="ctr">
            <a:normAutofit fontScale="85000" lnSpcReduction="20000"/>
          </a:bodyPr>
          <a:lstStyle/>
          <a:p>
            <a:pPr>
              <a:lnSpc>
                <a:spcPct val="100000"/>
              </a:lnSpc>
            </a:pPr>
            <a:r>
              <a:rPr lang="en-US" sz="1900" dirty="0">
                <a:latin typeface="Times New Roman" panose="02020603050405020304" pitchFamily="18" charset="0"/>
                <a:ea typeface="SimSun" panose="02010600030101010101" pitchFamily="2" charset="-122"/>
              </a:rPr>
              <a:t>It is </a:t>
            </a:r>
            <a:r>
              <a:rPr lang="en-US" sz="1900" dirty="0">
                <a:effectLst/>
                <a:latin typeface="Times New Roman" panose="02020603050405020304" pitchFamily="18" charset="0"/>
                <a:ea typeface="SimSun" panose="02010600030101010101" pitchFamily="2" charset="-122"/>
              </a:rPr>
              <a:t> used to authenticate and verify data</a:t>
            </a:r>
          </a:p>
          <a:p>
            <a:pPr>
              <a:lnSpc>
                <a:spcPct val="100000"/>
              </a:lnSpc>
            </a:pPr>
            <a:r>
              <a:rPr lang="en-US" sz="1900" dirty="0">
                <a:effectLst/>
                <a:latin typeface="Times New Roman" panose="02020603050405020304" pitchFamily="18" charset="0"/>
                <a:ea typeface="SimSun" panose="02010600030101010101" pitchFamily="2" charset="-122"/>
              </a:rPr>
              <a:t>It can maintain the authenticity and integrity of your documents to hold your private information on your IoT device. </a:t>
            </a:r>
            <a:endParaRPr lang="en-US" sz="1900" dirty="0">
              <a:latin typeface="Times New Roman" panose="02020603050405020304" pitchFamily="18" charset="0"/>
              <a:ea typeface="SimSun" panose="02010600030101010101" pitchFamily="2" charset="-122"/>
            </a:endParaRPr>
          </a:p>
          <a:p>
            <a:pPr>
              <a:lnSpc>
                <a:spcPct val="100000"/>
              </a:lnSpc>
            </a:pPr>
            <a:r>
              <a:rPr lang="en-US" sz="1900" dirty="0">
                <a:effectLst/>
                <a:latin typeface="Times New Roman" panose="02020603050405020304" pitchFamily="18" charset="0"/>
                <a:ea typeface="SimSun" panose="02010600030101010101" pitchFamily="2" charset="-122"/>
              </a:rPr>
              <a:t>Within the Digital Signature it is eencrypted using the private key and decrypted with the public key. </a:t>
            </a:r>
          </a:p>
          <a:p>
            <a:pPr>
              <a:lnSpc>
                <a:spcPct val="100000"/>
              </a:lnSpc>
            </a:pPr>
            <a:r>
              <a:rPr lang="en-US" sz="1900" dirty="0">
                <a:latin typeface="Times New Roman" panose="02020603050405020304" pitchFamily="18" charset="0"/>
                <a:ea typeface="SimSun" panose="02010600030101010101" pitchFamily="2" charset="-122"/>
              </a:rPr>
              <a:t>B</a:t>
            </a:r>
            <a:r>
              <a:rPr lang="en-US" sz="1900" dirty="0">
                <a:effectLst/>
                <a:latin typeface="Times New Roman" panose="02020603050405020304" pitchFamily="18" charset="0"/>
                <a:ea typeface="SimSun" panose="02010600030101010101" pitchFamily="2" charset="-122"/>
              </a:rPr>
              <a:t>ased on cryptography and used to identify the sender or the signer, to ensure that the original content of the message/data is unchanged.</a:t>
            </a:r>
            <a:r>
              <a:rPr lang="en-US" sz="1900" dirty="0">
                <a:effectLst/>
              </a:rPr>
              <a:t> </a:t>
            </a:r>
          </a:p>
          <a:p>
            <a:pPr>
              <a:lnSpc>
                <a:spcPct val="100000"/>
              </a:lnSpc>
            </a:pPr>
            <a:r>
              <a:rPr lang="en-US" sz="1900" dirty="0">
                <a:effectLst/>
                <a:latin typeface="Times New Roman" panose="02020603050405020304" pitchFamily="18" charset="0"/>
                <a:ea typeface="SimSun" panose="02010600030101010101" pitchFamily="2" charset="-122"/>
              </a:rPr>
              <a:t>There are five ways that Digital Signature can help secure your IoT device and its data by Ensuring Authenticity, Offers Non-repudiation, Provides Secuirty, Improves Efficiency, and Enhance Compliance. </a:t>
            </a:r>
          </a:p>
          <a:p>
            <a:pPr>
              <a:lnSpc>
                <a:spcPct val="100000"/>
              </a:lnSpc>
            </a:pPr>
            <a:endParaRPr lang="en-US" sz="800" dirty="0"/>
          </a:p>
        </p:txBody>
      </p:sp>
      <p:pic>
        <p:nvPicPr>
          <p:cNvPr id="4" name="Picture 3" descr="Diagram&#10;&#10;Description automatically generated">
            <a:extLst>
              <a:ext uri="{FF2B5EF4-FFF2-40B4-BE49-F238E27FC236}">
                <a16:creationId xmlns:a16="http://schemas.microsoft.com/office/drawing/2014/main" id="{0E8C3905-75C1-5561-7851-CEFDBF8EBFC9}"/>
              </a:ext>
            </a:extLst>
          </p:cNvPr>
          <p:cNvPicPr>
            <a:picLocks noChangeAspect="1"/>
          </p:cNvPicPr>
          <p:nvPr/>
        </p:nvPicPr>
        <p:blipFill>
          <a:blip r:embed="rId4"/>
          <a:stretch>
            <a:fillRect/>
          </a:stretch>
        </p:blipFill>
        <p:spPr>
          <a:xfrm>
            <a:off x="463296" y="751846"/>
            <a:ext cx="5471160" cy="3104883"/>
          </a:xfrm>
          <a:prstGeom prst="rect">
            <a:avLst/>
          </a:prstGeom>
        </p:spPr>
      </p:pic>
      <p:pic>
        <p:nvPicPr>
          <p:cNvPr id="5" name="Picture 4" descr="Diagram, text&#10;&#10;Description automatically generated">
            <a:extLst>
              <a:ext uri="{FF2B5EF4-FFF2-40B4-BE49-F238E27FC236}">
                <a16:creationId xmlns:a16="http://schemas.microsoft.com/office/drawing/2014/main" id="{D72D3703-5BD8-1FD4-0F16-0776B9D68057}"/>
              </a:ext>
            </a:extLst>
          </p:cNvPr>
          <p:cNvPicPr>
            <a:picLocks noChangeAspect="1"/>
          </p:cNvPicPr>
          <p:nvPr/>
        </p:nvPicPr>
        <p:blipFill>
          <a:blip r:embed="rId5"/>
          <a:stretch>
            <a:fillRect/>
          </a:stretch>
        </p:blipFill>
        <p:spPr>
          <a:xfrm>
            <a:off x="6254496" y="984371"/>
            <a:ext cx="5471160" cy="2639834"/>
          </a:xfrm>
          <a:prstGeom prst="rect">
            <a:avLst/>
          </a:prstGeom>
        </p:spPr>
      </p:pic>
    </p:spTree>
    <p:extLst>
      <p:ext uri="{BB962C8B-B14F-4D97-AF65-F5344CB8AC3E}">
        <p14:creationId xmlns:p14="http://schemas.microsoft.com/office/powerpoint/2010/main" val="2036215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886108-CBF6-5FEE-18A0-71421E0D93B0}"/>
              </a:ext>
            </a:extLst>
          </p:cNvPr>
          <p:cNvSpPr>
            <a:spLocks noGrp="1"/>
          </p:cNvSpPr>
          <p:nvPr>
            <p:ph type="title"/>
          </p:nvPr>
        </p:nvSpPr>
        <p:spPr>
          <a:xfrm>
            <a:off x="630936" y="640080"/>
            <a:ext cx="4818888" cy="1481328"/>
          </a:xfrm>
        </p:spPr>
        <p:txBody>
          <a:bodyPr anchor="b">
            <a:normAutofit/>
          </a:bodyPr>
          <a:lstStyle/>
          <a:p>
            <a:pPr>
              <a:lnSpc>
                <a:spcPct val="90000"/>
              </a:lnSpc>
            </a:pPr>
            <a:r>
              <a:rPr lang="en-US" sz="3500" dirty="0"/>
              <a:t>Method 3: Multi-Factor Authentication</a:t>
            </a:r>
          </a:p>
        </p:txBody>
      </p:sp>
      <p:sp>
        <p:nvSpPr>
          <p:cNvPr id="11"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39A2FE"/>
          </a:solidFill>
          <a:ln w="38100" cap="rnd">
            <a:solidFill>
              <a:srgbClr val="39A2F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7" name="Content Placeholder 2">
            <a:extLst>
              <a:ext uri="{FF2B5EF4-FFF2-40B4-BE49-F238E27FC236}">
                <a16:creationId xmlns:a16="http://schemas.microsoft.com/office/drawing/2014/main" id="{7909BF86-AE7D-8D26-1DB0-244674780B6B}"/>
              </a:ext>
            </a:extLst>
          </p:cNvPr>
          <p:cNvGraphicFramePr>
            <a:graphicFrameLocks noGrp="1"/>
          </p:cNvGraphicFramePr>
          <p:nvPr>
            <p:ph idx="1"/>
          </p:nvPr>
        </p:nvGraphicFramePr>
        <p:xfrm>
          <a:off x="630936" y="2660904"/>
          <a:ext cx="4818888" cy="3547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3" name="Ink 1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8"/>
              <a:stretch>
                <a:fillRect/>
              </a:stretch>
            </p:blipFill>
            <p:spPr>
              <a:xfrm>
                <a:off x="5737403" y="1956150"/>
                <a:ext cx="36000" cy="32709"/>
              </a:xfrm>
              <a:prstGeom prst="rect">
                <a:avLst/>
              </a:prstGeom>
            </p:spPr>
          </p:pic>
        </mc:Fallback>
      </mc:AlternateContent>
      <p:pic>
        <p:nvPicPr>
          <p:cNvPr id="4" name="Picture 3" descr="Graphical user interface, application&#10;&#10;Description automatically generated">
            <a:extLst>
              <a:ext uri="{FF2B5EF4-FFF2-40B4-BE49-F238E27FC236}">
                <a16:creationId xmlns:a16="http://schemas.microsoft.com/office/drawing/2014/main" id="{56A33402-AF64-FBA5-87EC-1F13FC7529D7}"/>
              </a:ext>
            </a:extLst>
          </p:cNvPr>
          <p:cNvPicPr>
            <a:picLocks noChangeAspect="1"/>
          </p:cNvPicPr>
          <p:nvPr/>
        </p:nvPicPr>
        <p:blipFill>
          <a:blip r:embed="rId9"/>
          <a:stretch>
            <a:fillRect/>
          </a:stretch>
        </p:blipFill>
        <p:spPr>
          <a:xfrm>
            <a:off x="5755403" y="1477563"/>
            <a:ext cx="5802613" cy="3684659"/>
          </a:xfrm>
          <a:prstGeom prst="rect">
            <a:avLst/>
          </a:prstGeom>
        </p:spPr>
      </p:pic>
    </p:spTree>
    <p:extLst>
      <p:ext uri="{BB962C8B-B14F-4D97-AF65-F5344CB8AC3E}">
        <p14:creationId xmlns:p14="http://schemas.microsoft.com/office/powerpoint/2010/main" val="1280734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D680A9-F228-4D56-E529-4115C7FA33F0}"/>
              </a:ext>
            </a:extLst>
          </p:cNvPr>
          <p:cNvSpPr>
            <a:spLocks noGrp="1"/>
          </p:cNvSpPr>
          <p:nvPr>
            <p:ph type="title"/>
          </p:nvPr>
        </p:nvSpPr>
        <p:spPr>
          <a:xfrm>
            <a:off x="630936" y="786384"/>
            <a:ext cx="3419856" cy="1600200"/>
          </a:xfrm>
        </p:spPr>
        <p:txBody>
          <a:bodyPr anchor="ctr">
            <a:normAutofit/>
          </a:bodyPr>
          <a:lstStyle/>
          <a:p>
            <a:pPr>
              <a:lnSpc>
                <a:spcPct val="90000"/>
              </a:lnSpc>
            </a:pPr>
            <a:r>
              <a:rPr lang="en-US" sz="3000" dirty="0"/>
              <a:t>Method 4: WPA2 (Wi-Fi Protected Access 2)</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2" name="Ink 11">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1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E3D458"/>
          </a:solidFill>
          <a:ln w="34925">
            <a:solidFill>
              <a:srgbClr val="E3D45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E520112-615A-BD0F-D27C-D76130BFF2A6}"/>
              </a:ext>
            </a:extLst>
          </p:cNvPr>
          <p:cNvSpPr>
            <a:spLocks noGrp="1"/>
          </p:cNvSpPr>
          <p:nvPr>
            <p:ph idx="1"/>
          </p:nvPr>
        </p:nvSpPr>
        <p:spPr>
          <a:xfrm>
            <a:off x="4654295" y="172995"/>
            <a:ext cx="6894576" cy="2396469"/>
          </a:xfrm>
        </p:spPr>
        <p:txBody>
          <a:bodyPr anchor="ctr">
            <a:normAutofit fontScale="92500" lnSpcReduction="10000"/>
          </a:bodyPr>
          <a:lstStyle/>
          <a:p>
            <a:pPr>
              <a:lnSpc>
                <a:spcPct val="100000"/>
              </a:lnSpc>
            </a:pPr>
            <a:r>
              <a:rPr lang="en-US" sz="1400" dirty="0">
                <a:effectLst/>
                <a:latin typeface="Times New Roman" panose="02020603050405020304" pitchFamily="18" charset="0"/>
                <a:ea typeface="SimSun" panose="02010600030101010101" pitchFamily="2" charset="-122"/>
              </a:rPr>
              <a:t>WPA2 is acronym for Wi-Fi Protected Access 2 which is the second generation of Wi-Fi protected access wireless security protocol</a:t>
            </a:r>
            <a:r>
              <a:rPr lang="en-US" sz="1400" dirty="0">
                <a:effectLst/>
              </a:rPr>
              <a:t> </a:t>
            </a:r>
          </a:p>
          <a:p>
            <a:pPr>
              <a:lnSpc>
                <a:spcPct val="100000"/>
              </a:lnSpc>
            </a:pPr>
            <a:r>
              <a:rPr lang="en-US" sz="1400" dirty="0">
                <a:effectLst/>
                <a:latin typeface="Times New Roman" panose="02020603050405020304" pitchFamily="18" charset="0"/>
                <a:ea typeface="SimSun" panose="02010600030101010101" pitchFamily="2" charset="-122"/>
              </a:rPr>
              <a:t>WPA2 provides the top security and an encryption upgrade, which would be considered for IoT devices</a:t>
            </a:r>
            <a:r>
              <a:rPr lang="en-US" sz="1400" dirty="0">
                <a:effectLst/>
              </a:rPr>
              <a:t> </a:t>
            </a:r>
            <a:endParaRPr lang="en-US" sz="1400" dirty="0"/>
          </a:p>
          <a:p>
            <a:pPr>
              <a:lnSpc>
                <a:spcPct val="100000"/>
              </a:lnSpc>
            </a:pPr>
            <a:r>
              <a:rPr lang="en-US" sz="1400" dirty="0">
                <a:effectLst/>
                <a:latin typeface="Times New Roman" panose="02020603050405020304" pitchFamily="18" charset="0"/>
                <a:ea typeface="SimSun" panose="02010600030101010101" pitchFamily="2" charset="-122"/>
              </a:rPr>
              <a:t>While using your IoT device while connected to WPA2, hackers may see your data traffic but it will be scrambled enough by encryption to provide security.</a:t>
            </a:r>
          </a:p>
          <a:p>
            <a:pPr>
              <a:lnSpc>
                <a:spcPct val="100000"/>
              </a:lnSpc>
            </a:pPr>
            <a:r>
              <a:rPr lang="en-US" sz="1400" dirty="0">
                <a:effectLst/>
                <a:latin typeface="Times New Roman" panose="02020603050405020304" pitchFamily="18" charset="0"/>
                <a:ea typeface="SimSun" panose="02010600030101010101" pitchFamily="2" charset="-122"/>
              </a:rPr>
              <a:t>WPA2  is based on a robust security network mechanism, which mean that it is an enhancement for security. </a:t>
            </a:r>
            <a:endParaRPr lang="en-US" sz="1400" dirty="0">
              <a:latin typeface="Times New Roman" panose="02020603050405020304" pitchFamily="18" charset="0"/>
              <a:ea typeface="SimSun" panose="02010600030101010101" pitchFamily="2" charset="-122"/>
            </a:endParaRPr>
          </a:p>
          <a:p>
            <a:pPr>
              <a:lnSpc>
                <a:spcPct val="100000"/>
              </a:lnSpc>
            </a:pPr>
            <a:r>
              <a:rPr lang="en-US" sz="1400" dirty="0">
                <a:effectLst/>
                <a:latin typeface="Times New Roman" panose="02020603050405020304" pitchFamily="18" charset="0"/>
                <a:ea typeface="SimSun" panose="02010600030101010101" pitchFamily="2" charset="-122"/>
              </a:rPr>
              <a:t>WPA2 has two off -springs such as WPA2-PSK (Personal mode or Pre-Shard Key), and WPA2-ESP ( Enterprise Mode). </a:t>
            </a:r>
          </a:p>
          <a:p>
            <a:pPr>
              <a:lnSpc>
                <a:spcPct val="100000"/>
              </a:lnSpc>
            </a:pPr>
            <a:endParaRPr lang="en-US" sz="800" dirty="0"/>
          </a:p>
        </p:txBody>
      </p:sp>
      <p:pic>
        <p:nvPicPr>
          <p:cNvPr id="5" name="Picture 4" descr="Diagram&#10;&#10;Description automatically generated">
            <a:extLst>
              <a:ext uri="{FF2B5EF4-FFF2-40B4-BE49-F238E27FC236}">
                <a16:creationId xmlns:a16="http://schemas.microsoft.com/office/drawing/2014/main" id="{E8B8DD3D-EF23-3546-9C0F-A7295D3434A7}"/>
              </a:ext>
            </a:extLst>
          </p:cNvPr>
          <p:cNvPicPr>
            <a:picLocks noChangeAspect="1"/>
          </p:cNvPicPr>
          <p:nvPr/>
        </p:nvPicPr>
        <p:blipFill>
          <a:blip r:embed="rId4"/>
          <a:stretch>
            <a:fillRect/>
          </a:stretch>
        </p:blipFill>
        <p:spPr>
          <a:xfrm>
            <a:off x="1216152" y="2569464"/>
            <a:ext cx="3968496" cy="3968496"/>
          </a:xfrm>
          <a:prstGeom prst="rect">
            <a:avLst/>
          </a:prstGeom>
        </p:spPr>
      </p:pic>
      <p:pic>
        <p:nvPicPr>
          <p:cNvPr id="4" name="Picture 3" descr="Diagram&#10;&#10;Description automatically generated">
            <a:extLst>
              <a:ext uri="{FF2B5EF4-FFF2-40B4-BE49-F238E27FC236}">
                <a16:creationId xmlns:a16="http://schemas.microsoft.com/office/drawing/2014/main" id="{711F50C8-45E8-9C4E-4049-7641E648F969}"/>
              </a:ext>
            </a:extLst>
          </p:cNvPr>
          <p:cNvPicPr>
            <a:picLocks noChangeAspect="1"/>
          </p:cNvPicPr>
          <p:nvPr/>
        </p:nvPicPr>
        <p:blipFill>
          <a:blip r:embed="rId5"/>
          <a:stretch>
            <a:fillRect/>
          </a:stretch>
        </p:blipFill>
        <p:spPr>
          <a:xfrm>
            <a:off x="6777690" y="2569464"/>
            <a:ext cx="4421723" cy="3968496"/>
          </a:xfrm>
          <a:prstGeom prst="rect">
            <a:avLst/>
          </a:prstGeom>
        </p:spPr>
      </p:pic>
    </p:spTree>
    <p:extLst>
      <p:ext uri="{BB962C8B-B14F-4D97-AF65-F5344CB8AC3E}">
        <p14:creationId xmlns:p14="http://schemas.microsoft.com/office/powerpoint/2010/main" val="3146687031"/>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248</TotalTime>
  <Words>2198</Words>
  <Application>Microsoft Macintosh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Modern Love</vt:lpstr>
      <vt:lpstr>The Hand</vt:lpstr>
      <vt:lpstr>Times New Roman</vt:lpstr>
      <vt:lpstr>SketchyVTI</vt:lpstr>
      <vt:lpstr>Securing IoT Devices Utilizing Blockchain Research Paper </vt:lpstr>
      <vt:lpstr>Introduction</vt:lpstr>
      <vt:lpstr>Problem Statement </vt:lpstr>
      <vt:lpstr>Literature Review</vt:lpstr>
      <vt:lpstr>Methodologies</vt:lpstr>
      <vt:lpstr>Method 1: Secured Hash Algorithm</vt:lpstr>
      <vt:lpstr>Method 2: Digital Signature Algorthim</vt:lpstr>
      <vt:lpstr>Method 3: Multi-Factor Authentication</vt:lpstr>
      <vt:lpstr>Method 4: WPA2 (Wi-Fi Protected Access 2)</vt:lpstr>
      <vt:lpstr>Method 5: Create a separate Wi-Fi for IoT Devices</vt:lpstr>
      <vt:lpstr>Method 6: Blockchain</vt:lpstr>
      <vt:lpstr>Method 7: Keep Firmware Updated</vt:lpstr>
      <vt:lpstr>Method 8: KAA IoT Platform</vt:lpstr>
      <vt:lpstr>Most Effective Method: Digital Signautre</vt:lpstr>
      <vt:lpstr>Refernces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Jasmine Roberts</dc:creator>
  <cp:lastModifiedBy>Jasmine Roberts</cp:lastModifiedBy>
  <cp:revision>2</cp:revision>
  <dcterms:created xsi:type="dcterms:W3CDTF">2023-03-09T02:17:00Z</dcterms:created>
  <dcterms:modified xsi:type="dcterms:W3CDTF">2025-03-26T23:34:58Z</dcterms:modified>
</cp:coreProperties>
</file>