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0"/>
    <p:restoredTop sz="94658"/>
  </p:normalViewPr>
  <p:slideViewPr>
    <p:cSldViewPr snapToGrid="0">
      <p:cViewPr varScale="1">
        <p:scale>
          <a:sx n="120" d="100"/>
          <a:sy n="12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53539C-42FF-41FA-986A-AF5811804061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79457F1-4B7F-4784-BAB5-8E7C57349CB6}">
      <dgm:prSet/>
      <dgm:spPr/>
      <dgm:t>
        <a:bodyPr/>
        <a:lstStyle/>
        <a:p>
          <a:r>
            <a:rPr lang="en-US" b="0" i="0" dirty="0"/>
            <a:t>Which age group developed insomnia the most?</a:t>
          </a:r>
          <a:endParaRPr lang="en-US" dirty="0"/>
        </a:p>
      </dgm:t>
    </dgm:pt>
    <dgm:pt modelId="{DBB88F52-2371-4BFC-8525-6FB67AC73723}" type="parTrans" cxnId="{AD498204-AA4F-4521-9071-548476CEB0E5}">
      <dgm:prSet/>
      <dgm:spPr/>
      <dgm:t>
        <a:bodyPr/>
        <a:lstStyle/>
        <a:p>
          <a:endParaRPr lang="en-US"/>
        </a:p>
      </dgm:t>
    </dgm:pt>
    <dgm:pt modelId="{F4AB1065-D92C-4375-942D-20CCF1A81B10}" type="sibTrans" cxnId="{AD498204-AA4F-4521-9071-548476CEB0E5}">
      <dgm:prSet phldrT="1" phldr="0"/>
      <dgm:spPr/>
      <dgm:t>
        <a:bodyPr/>
        <a:lstStyle/>
        <a:p>
          <a:endParaRPr lang="en-US" dirty="0"/>
        </a:p>
      </dgm:t>
    </dgm:pt>
    <dgm:pt modelId="{36ADBD00-0048-4540-A412-9570BF110BF7}">
      <dgm:prSet/>
      <dgm:spPr/>
      <dgm:t>
        <a:bodyPr/>
        <a:lstStyle/>
        <a:p>
          <a:r>
            <a:rPr lang="en-US" b="0" i="0" dirty="0"/>
            <a:t>Which age group received the recommended amount of sleep?</a:t>
          </a:r>
          <a:endParaRPr lang="en-US" dirty="0"/>
        </a:p>
      </dgm:t>
    </dgm:pt>
    <dgm:pt modelId="{EA895437-7E62-4FDD-8FA5-72E6926D4533}" type="parTrans" cxnId="{B4C27093-ABDB-4BE9-AD7D-EEBAC4E6E9C8}">
      <dgm:prSet/>
      <dgm:spPr/>
      <dgm:t>
        <a:bodyPr/>
        <a:lstStyle/>
        <a:p>
          <a:endParaRPr lang="en-US"/>
        </a:p>
      </dgm:t>
    </dgm:pt>
    <dgm:pt modelId="{97869C9D-59BA-49FC-B3C2-99E3C4F85BA7}" type="sibTrans" cxnId="{B4C27093-ABDB-4BE9-AD7D-EEBAC4E6E9C8}">
      <dgm:prSet phldrT="2" phldr="0"/>
      <dgm:spPr/>
      <dgm:t>
        <a:bodyPr/>
        <a:lstStyle/>
        <a:p>
          <a:endParaRPr lang="en-US" dirty="0"/>
        </a:p>
      </dgm:t>
    </dgm:pt>
    <dgm:pt modelId="{E537E511-1CB1-4BD6-B814-ABE124AADA5A}">
      <dgm:prSet/>
      <dgm:spPr/>
      <dgm:t>
        <a:bodyPr/>
        <a:lstStyle/>
        <a:p>
          <a:r>
            <a:rPr lang="en-US" b="0" i="0" dirty="0"/>
            <a:t>What is the total sleep duration of each student?</a:t>
          </a:r>
          <a:endParaRPr lang="en-US" dirty="0"/>
        </a:p>
      </dgm:t>
    </dgm:pt>
    <dgm:pt modelId="{522A6CDE-066A-45C5-A99D-B07905516FA4}" type="parTrans" cxnId="{F846F7DB-6187-4A46-BCEF-5C6FCCB31EB2}">
      <dgm:prSet/>
      <dgm:spPr/>
      <dgm:t>
        <a:bodyPr/>
        <a:lstStyle/>
        <a:p>
          <a:endParaRPr lang="en-US"/>
        </a:p>
      </dgm:t>
    </dgm:pt>
    <dgm:pt modelId="{ACBDEB83-F6AC-4799-BBD3-F7FB540F0C80}" type="sibTrans" cxnId="{F846F7DB-6187-4A46-BCEF-5C6FCCB31EB2}">
      <dgm:prSet phldrT="3" phldr="0"/>
      <dgm:spPr/>
      <dgm:t>
        <a:bodyPr/>
        <a:lstStyle/>
        <a:p>
          <a:endParaRPr lang="en-US" dirty="0"/>
        </a:p>
      </dgm:t>
    </dgm:pt>
    <dgm:pt modelId="{76EB9F65-10B9-2948-9AE6-BFA38A1DADA5}" type="pres">
      <dgm:prSet presAssocID="{D953539C-42FF-41FA-986A-AF5811804061}" presName="vert0" presStyleCnt="0">
        <dgm:presLayoutVars>
          <dgm:dir/>
          <dgm:animOne val="branch"/>
          <dgm:animLvl val="lvl"/>
        </dgm:presLayoutVars>
      </dgm:prSet>
      <dgm:spPr/>
    </dgm:pt>
    <dgm:pt modelId="{814091AC-8448-6546-AC42-AB68EC2C36BC}" type="pres">
      <dgm:prSet presAssocID="{479457F1-4B7F-4784-BAB5-8E7C57349CB6}" presName="thickLine" presStyleLbl="alignNode1" presStyleIdx="0" presStyleCnt="3"/>
      <dgm:spPr/>
    </dgm:pt>
    <dgm:pt modelId="{0AD85466-47A2-3E48-958C-8F8468115216}" type="pres">
      <dgm:prSet presAssocID="{479457F1-4B7F-4784-BAB5-8E7C57349CB6}" presName="horz1" presStyleCnt="0"/>
      <dgm:spPr/>
    </dgm:pt>
    <dgm:pt modelId="{3DC0FCFF-E3B0-6641-83BC-F82507E69FAD}" type="pres">
      <dgm:prSet presAssocID="{479457F1-4B7F-4784-BAB5-8E7C57349CB6}" presName="tx1" presStyleLbl="revTx" presStyleIdx="0" presStyleCnt="3"/>
      <dgm:spPr/>
    </dgm:pt>
    <dgm:pt modelId="{2A2D2EDC-CF14-4C43-949E-EB64C6308FEE}" type="pres">
      <dgm:prSet presAssocID="{479457F1-4B7F-4784-BAB5-8E7C57349CB6}" presName="vert1" presStyleCnt="0"/>
      <dgm:spPr/>
    </dgm:pt>
    <dgm:pt modelId="{A7F9414A-F592-D042-8E53-2AA8A706E4AA}" type="pres">
      <dgm:prSet presAssocID="{36ADBD00-0048-4540-A412-9570BF110BF7}" presName="thickLine" presStyleLbl="alignNode1" presStyleIdx="1" presStyleCnt="3"/>
      <dgm:spPr/>
    </dgm:pt>
    <dgm:pt modelId="{73625C82-6391-3F48-9A18-34A4663311C4}" type="pres">
      <dgm:prSet presAssocID="{36ADBD00-0048-4540-A412-9570BF110BF7}" presName="horz1" presStyleCnt="0"/>
      <dgm:spPr/>
    </dgm:pt>
    <dgm:pt modelId="{CCC7A1CD-A22D-9446-A652-A4EB93328E53}" type="pres">
      <dgm:prSet presAssocID="{36ADBD00-0048-4540-A412-9570BF110BF7}" presName="tx1" presStyleLbl="revTx" presStyleIdx="1" presStyleCnt="3"/>
      <dgm:spPr/>
    </dgm:pt>
    <dgm:pt modelId="{855F2EC7-D10B-B94B-B214-89F363135005}" type="pres">
      <dgm:prSet presAssocID="{36ADBD00-0048-4540-A412-9570BF110BF7}" presName="vert1" presStyleCnt="0"/>
      <dgm:spPr/>
    </dgm:pt>
    <dgm:pt modelId="{5651BB74-665E-114E-9AA8-0F9E326AFAD6}" type="pres">
      <dgm:prSet presAssocID="{E537E511-1CB1-4BD6-B814-ABE124AADA5A}" presName="thickLine" presStyleLbl="alignNode1" presStyleIdx="2" presStyleCnt="3"/>
      <dgm:spPr/>
    </dgm:pt>
    <dgm:pt modelId="{6B95F615-E9B4-954C-84C6-8A15476660DF}" type="pres">
      <dgm:prSet presAssocID="{E537E511-1CB1-4BD6-B814-ABE124AADA5A}" presName="horz1" presStyleCnt="0"/>
      <dgm:spPr/>
    </dgm:pt>
    <dgm:pt modelId="{B54D3EB5-E5A9-254D-A3B6-0E72C4D97377}" type="pres">
      <dgm:prSet presAssocID="{E537E511-1CB1-4BD6-B814-ABE124AADA5A}" presName="tx1" presStyleLbl="revTx" presStyleIdx="2" presStyleCnt="3"/>
      <dgm:spPr/>
    </dgm:pt>
    <dgm:pt modelId="{BCC8009F-88B9-F341-9AD2-6FD2CB85DF67}" type="pres">
      <dgm:prSet presAssocID="{E537E511-1CB1-4BD6-B814-ABE124AADA5A}" presName="vert1" presStyleCnt="0"/>
      <dgm:spPr/>
    </dgm:pt>
  </dgm:ptLst>
  <dgm:cxnLst>
    <dgm:cxn modelId="{AD498204-AA4F-4521-9071-548476CEB0E5}" srcId="{D953539C-42FF-41FA-986A-AF5811804061}" destId="{479457F1-4B7F-4784-BAB5-8E7C57349CB6}" srcOrd="0" destOrd="0" parTransId="{DBB88F52-2371-4BFC-8525-6FB67AC73723}" sibTransId="{F4AB1065-D92C-4375-942D-20CCF1A81B10}"/>
    <dgm:cxn modelId="{95019035-D939-3D42-9886-CE369B1C78C8}" type="presOf" srcId="{36ADBD00-0048-4540-A412-9570BF110BF7}" destId="{CCC7A1CD-A22D-9446-A652-A4EB93328E53}" srcOrd="0" destOrd="0" presId="urn:microsoft.com/office/officeart/2008/layout/LinedList"/>
    <dgm:cxn modelId="{22D87768-A9A5-8246-9275-D62DBAF7960F}" type="presOf" srcId="{E537E511-1CB1-4BD6-B814-ABE124AADA5A}" destId="{B54D3EB5-E5A9-254D-A3B6-0E72C4D97377}" srcOrd="0" destOrd="0" presId="urn:microsoft.com/office/officeart/2008/layout/LinedList"/>
    <dgm:cxn modelId="{86F40E93-BD9F-8740-A25F-8B7E16587558}" type="presOf" srcId="{D953539C-42FF-41FA-986A-AF5811804061}" destId="{76EB9F65-10B9-2948-9AE6-BFA38A1DADA5}" srcOrd="0" destOrd="0" presId="urn:microsoft.com/office/officeart/2008/layout/LinedList"/>
    <dgm:cxn modelId="{B4C27093-ABDB-4BE9-AD7D-EEBAC4E6E9C8}" srcId="{D953539C-42FF-41FA-986A-AF5811804061}" destId="{36ADBD00-0048-4540-A412-9570BF110BF7}" srcOrd="1" destOrd="0" parTransId="{EA895437-7E62-4FDD-8FA5-72E6926D4533}" sibTransId="{97869C9D-59BA-49FC-B3C2-99E3C4F85BA7}"/>
    <dgm:cxn modelId="{9CBDB1D4-E9AD-5749-8D5C-6199AD2F0DE0}" type="presOf" srcId="{479457F1-4B7F-4784-BAB5-8E7C57349CB6}" destId="{3DC0FCFF-E3B0-6641-83BC-F82507E69FAD}" srcOrd="0" destOrd="0" presId="urn:microsoft.com/office/officeart/2008/layout/LinedList"/>
    <dgm:cxn modelId="{F846F7DB-6187-4A46-BCEF-5C6FCCB31EB2}" srcId="{D953539C-42FF-41FA-986A-AF5811804061}" destId="{E537E511-1CB1-4BD6-B814-ABE124AADA5A}" srcOrd="2" destOrd="0" parTransId="{522A6CDE-066A-45C5-A99D-B07905516FA4}" sibTransId="{ACBDEB83-F6AC-4799-BBD3-F7FB540F0C80}"/>
    <dgm:cxn modelId="{577BF5D3-7FA3-4F4F-B575-5B4EDFB53E2F}" type="presParOf" srcId="{76EB9F65-10B9-2948-9AE6-BFA38A1DADA5}" destId="{814091AC-8448-6546-AC42-AB68EC2C36BC}" srcOrd="0" destOrd="0" presId="urn:microsoft.com/office/officeart/2008/layout/LinedList"/>
    <dgm:cxn modelId="{D00FAA94-BB07-A54B-A88B-2A7A77A64161}" type="presParOf" srcId="{76EB9F65-10B9-2948-9AE6-BFA38A1DADA5}" destId="{0AD85466-47A2-3E48-958C-8F8468115216}" srcOrd="1" destOrd="0" presId="urn:microsoft.com/office/officeart/2008/layout/LinedList"/>
    <dgm:cxn modelId="{5B1C9D40-350C-D240-BD38-BF8D572AE776}" type="presParOf" srcId="{0AD85466-47A2-3E48-958C-8F8468115216}" destId="{3DC0FCFF-E3B0-6641-83BC-F82507E69FAD}" srcOrd="0" destOrd="0" presId="urn:microsoft.com/office/officeart/2008/layout/LinedList"/>
    <dgm:cxn modelId="{022F649E-84F2-584F-92DA-4C2EE61AFACC}" type="presParOf" srcId="{0AD85466-47A2-3E48-958C-8F8468115216}" destId="{2A2D2EDC-CF14-4C43-949E-EB64C6308FEE}" srcOrd="1" destOrd="0" presId="urn:microsoft.com/office/officeart/2008/layout/LinedList"/>
    <dgm:cxn modelId="{D5BBF9D9-F1AE-5740-98E9-AA7C96D1523F}" type="presParOf" srcId="{76EB9F65-10B9-2948-9AE6-BFA38A1DADA5}" destId="{A7F9414A-F592-D042-8E53-2AA8A706E4AA}" srcOrd="2" destOrd="0" presId="urn:microsoft.com/office/officeart/2008/layout/LinedList"/>
    <dgm:cxn modelId="{96AD1BAE-19E4-0C44-88F3-786F9BCABA6E}" type="presParOf" srcId="{76EB9F65-10B9-2948-9AE6-BFA38A1DADA5}" destId="{73625C82-6391-3F48-9A18-34A4663311C4}" srcOrd="3" destOrd="0" presId="urn:microsoft.com/office/officeart/2008/layout/LinedList"/>
    <dgm:cxn modelId="{534CA996-83E9-FB4E-B370-5EFB539C2DD6}" type="presParOf" srcId="{73625C82-6391-3F48-9A18-34A4663311C4}" destId="{CCC7A1CD-A22D-9446-A652-A4EB93328E53}" srcOrd="0" destOrd="0" presId="urn:microsoft.com/office/officeart/2008/layout/LinedList"/>
    <dgm:cxn modelId="{8EC05D51-F0BD-E342-93A6-AC01BEC19205}" type="presParOf" srcId="{73625C82-6391-3F48-9A18-34A4663311C4}" destId="{855F2EC7-D10B-B94B-B214-89F363135005}" srcOrd="1" destOrd="0" presId="urn:microsoft.com/office/officeart/2008/layout/LinedList"/>
    <dgm:cxn modelId="{5FEC13F6-B80B-E243-B5EE-B52D916D6D0E}" type="presParOf" srcId="{76EB9F65-10B9-2948-9AE6-BFA38A1DADA5}" destId="{5651BB74-665E-114E-9AA8-0F9E326AFAD6}" srcOrd="4" destOrd="0" presId="urn:microsoft.com/office/officeart/2008/layout/LinedList"/>
    <dgm:cxn modelId="{D5101A68-1E1E-C842-981F-F29ACCF16CDB}" type="presParOf" srcId="{76EB9F65-10B9-2948-9AE6-BFA38A1DADA5}" destId="{6B95F615-E9B4-954C-84C6-8A15476660DF}" srcOrd="5" destOrd="0" presId="urn:microsoft.com/office/officeart/2008/layout/LinedList"/>
    <dgm:cxn modelId="{F72A86FB-2DBC-E849-882D-9E0B5A00984A}" type="presParOf" srcId="{6B95F615-E9B4-954C-84C6-8A15476660DF}" destId="{B54D3EB5-E5A9-254D-A3B6-0E72C4D97377}" srcOrd="0" destOrd="0" presId="urn:microsoft.com/office/officeart/2008/layout/LinedList"/>
    <dgm:cxn modelId="{4B455F3E-0B0E-914A-A342-7D4EC374E7A3}" type="presParOf" srcId="{6B95F615-E9B4-954C-84C6-8A15476660DF}" destId="{BCC8009F-88B9-F341-9AD2-6FD2CB85DF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091AC-8448-6546-AC42-AB68EC2C36BC}">
      <dsp:nvSpPr>
        <dsp:cNvPr id="0" name=""/>
        <dsp:cNvSpPr/>
      </dsp:nvSpPr>
      <dsp:spPr>
        <a:xfrm>
          <a:off x="0" y="1550"/>
          <a:ext cx="481375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C0FCFF-E3B0-6641-83BC-F82507E69FAD}">
      <dsp:nvSpPr>
        <dsp:cNvPr id="0" name=""/>
        <dsp:cNvSpPr/>
      </dsp:nvSpPr>
      <dsp:spPr>
        <a:xfrm>
          <a:off x="0" y="1550"/>
          <a:ext cx="4813751" cy="1057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Which age group developed insomnia the most?</a:t>
          </a:r>
          <a:endParaRPr lang="en-US" sz="2400" kern="1200" dirty="0"/>
        </a:p>
      </dsp:txBody>
      <dsp:txXfrm>
        <a:off x="0" y="1550"/>
        <a:ext cx="4813751" cy="1057229"/>
      </dsp:txXfrm>
    </dsp:sp>
    <dsp:sp modelId="{A7F9414A-F592-D042-8E53-2AA8A706E4AA}">
      <dsp:nvSpPr>
        <dsp:cNvPr id="0" name=""/>
        <dsp:cNvSpPr/>
      </dsp:nvSpPr>
      <dsp:spPr>
        <a:xfrm>
          <a:off x="0" y="1058779"/>
          <a:ext cx="481375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C7A1CD-A22D-9446-A652-A4EB93328E53}">
      <dsp:nvSpPr>
        <dsp:cNvPr id="0" name=""/>
        <dsp:cNvSpPr/>
      </dsp:nvSpPr>
      <dsp:spPr>
        <a:xfrm>
          <a:off x="0" y="1058779"/>
          <a:ext cx="4813751" cy="1057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Which age group received the recommended amount of sleep?</a:t>
          </a:r>
          <a:endParaRPr lang="en-US" sz="2400" kern="1200" dirty="0"/>
        </a:p>
      </dsp:txBody>
      <dsp:txXfrm>
        <a:off x="0" y="1058779"/>
        <a:ext cx="4813751" cy="1057229"/>
      </dsp:txXfrm>
    </dsp:sp>
    <dsp:sp modelId="{5651BB74-665E-114E-9AA8-0F9E326AFAD6}">
      <dsp:nvSpPr>
        <dsp:cNvPr id="0" name=""/>
        <dsp:cNvSpPr/>
      </dsp:nvSpPr>
      <dsp:spPr>
        <a:xfrm>
          <a:off x="0" y="2116008"/>
          <a:ext cx="481375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4D3EB5-E5A9-254D-A3B6-0E72C4D97377}">
      <dsp:nvSpPr>
        <dsp:cNvPr id="0" name=""/>
        <dsp:cNvSpPr/>
      </dsp:nvSpPr>
      <dsp:spPr>
        <a:xfrm>
          <a:off x="0" y="2116008"/>
          <a:ext cx="4813751" cy="1057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What is the total sleep duration of each student?</a:t>
          </a:r>
          <a:endParaRPr lang="en-US" sz="2400" kern="1200" dirty="0"/>
        </a:p>
      </dsp:txBody>
      <dsp:txXfrm>
        <a:off x="0" y="2116008"/>
        <a:ext cx="4813751" cy="1057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0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0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8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pixabay.com/en/science-technology-education-1182713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raph-pie-chart-business-finance-963016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ing-computer-data-depth-of-field-577585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9C7A4-CEC2-FC72-8B52-01FC6B59C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solidFill>
                  <a:srgbClr val="FFFFFF"/>
                </a:solidFill>
              </a:rPr>
              <a:t>Sleep Patterns of Students in Undergrad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055F3-4CCF-4FC3-A20E-CB357CF1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Jasmine Roberts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CTEC128-102-Fall2024</a:t>
            </a:r>
          </a:p>
          <a:p>
            <a:r>
              <a:rPr lang="en-US" sz="2800" dirty="0">
                <a:solidFill>
                  <a:srgbClr val="FFFFFF"/>
                </a:solidFill>
              </a:rPr>
              <a:t>December 3,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C4D35-699D-A423-393C-6B816084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13" r="17344" b="-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359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A61E-4FB7-26D6-D005-A2B7EFE6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8054" y="0"/>
            <a:ext cx="3357966" cy="5176434"/>
          </a:xfrm>
        </p:spPr>
        <p:txBody>
          <a:bodyPr>
            <a:normAutofit/>
          </a:bodyPr>
          <a:lstStyle/>
          <a:p>
            <a:r>
              <a:rPr lang="en-US" dirty="0"/>
              <a:t>This chart was made form the datasheet columns “Sleep Duration” and “Age”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Sleep Duration times are averaged out  (gold)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24 years olds had the longest sleep duration (8 hours plus)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Age are counted (blue)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18,19,20,21,22,23 and 25 year olds have the worst insomnia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F35517-5B86-9B2D-8310-101A1C97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32" y="0"/>
            <a:ext cx="8658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D7B2C-E07A-3177-069B-9290FD59F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7E3F-576A-5E0B-4CB3-574C086B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55064"/>
            <a:ext cx="4962550" cy="28101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chart was made from the datasheet columns “Sleep Start Time During the Weekday” and “Sleep End Time During The Weekday”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Sleep Times are in military time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Sleep Start Times are on the x-axis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The charts display the count of how many student fell asleep around those times are on the y-axis during the weekday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EBA3E25-94DD-C2B2-03B7-0B1B673D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64" y="0"/>
            <a:ext cx="6380136" cy="37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F27BEA27-1DA4-7D97-C73B-85536EEB3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140"/>
            <a:ext cx="5811864" cy="408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5B47DC-0D49-2007-9737-1F2163312123}"/>
              </a:ext>
            </a:extLst>
          </p:cNvPr>
          <p:cNvSpPr txBox="1"/>
          <p:nvPr/>
        </p:nvSpPr>
        <p:spPr>
          <a:xfrm>
            <a:off x="8681391" y="4263418"/>
            <a:ext cx="337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On average, majority went to sleep around 1-2am and 5am on the weekdays, and woke up around 10am</a:t>
            </a:r>
          </a:p>
          <a:p>
            <a:endParaRPr lang="en-US" dirty="0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52AD42A7-7F4F-44A5-ED12-A87454A2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64" y="3786982"/>
            <a:ext cx="2254762" cy="30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DFAE3-BC31-30E5-336B-61C910D76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A029-917E-0A61-7298-4A01C8D7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55064"/>
            <a:ext cx="4962550" cy="28101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chart was made from the datasheet columns “Sleep Start Time During the Weekend” and “Sleep End Time During The Weekend”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Sleep Times are in military time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Sleep Start Times are on the x-axis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The charts display the count of how many student fell asleep around those times are on the y-axis during the weekend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05F33-E520-89E3-E368-647D9A7CACC0}"/>
              </a:ext>
            </a:extLst>
          </p:cNvPr>
          <p:cNvSpPr txBox="1"/>
          <p:nvPr/>
        </p:nvSpPr>
        <p:spPr>
          <a:xfrm>
            <a:off x="8472084" y="4263418"/>
            <a:ext cx="3583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On average, majority went to sleep around 3-5am on the weekends, and woke up around 3-4pm 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6A1EB763-D074-B0B0-3FFF-E66F11F4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661" y="3676558"/>
            <a:ext cx="2254762" cy="318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C2A7D6B7-D1B3-1E05-F1A5-B7DCD8AF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79696"/>
            <a:ext cx="6103913" cy="37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8100A4F6-47A5-8FC3-FFF2-116CC6290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1" y="2960176"/>
            <a:ext cx="6035340" cy="389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1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868F2-FC80-4334-887B-7DB3103A7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8F619-090F-DCA4-4BB6-99B0B36A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980" y="-300208"/>
            <a:ext cx="3253189" cy="29194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Data Cleanup Code 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0A7F1F-573E-2F74-3047-B3605F447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953" y="0"/>
            <a:ext cx="5035022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31D3E73-E99F-D2FF-CAB5-4EE85AFC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069" y="0"/>
            <a:ext cx="4288458" cy="6858000"/>
          </a:xfrm>
          <a:prstGeom prst="rect">
            <a:avLst/>
          </a:prstGeom>
        </p:spPr>
      </p:pic>
      <p:pic>
        <p:nvPicPr>
          <p:cNvPr id="9" name="Picture 8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7FE060C9-1EC9-11EB-835A-FE84D6CBE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62" y="5625601"/>
            <a:ext cx="4632238" cy="123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7FE1-2EC2-B380-C211-57AE468F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Conculsions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71AB-B265-A3D8-5B8F-D5553B80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My findings are important because: </a:t>
            </a:r>
          </a:p>
          <a:p>
            <a:pPr marL="342900" indent="-342900">
              <a:buFontTx/>
              <a:buChar char="-"/>
            </a:pPr>
            <a:r>
              <a:rPr lang="en-US" dirty="0"/>
              <a:t>it is based on real life and can happen in real life</a:t>
            </a:r>
          </a:p>
          <a:p>
            <a:pPr marL="342900" indent="-342900">
              <a:buFontTx/>
              <a:buChar char="-"/>
            </a:pPr>
            <a:r>
              <a:rPr lang="en-US" dirty="0"/>
              <a:t>displays what college students in undergrad goes through as far as their sleep health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This project was more in-depth of how much students can lack sleep based on various activites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In the future this can be used as a case study and/or another statistic project with a similar or different goal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24 years olds had the longest sleep duration (8 hours plus)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18,19,20,21,22,23 and 25 year olds have the worst insomnia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E245-D693-9743-0F1F-824AC2D3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249" y="2910692"/>
            <a:ext cx="10972800" cy="132556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5974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67B6B-FF44-9EAE-6B1B-02E07F4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F914-2C27-C229-FF46-85E04BBE2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The main problem is :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dirty="0"/>
              <a:t>The lack of sleep duration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dirty="0"/>
              <a:t>Insomnia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dirty="0"/>
              <a:t>The lack of good sleep quality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dirty="0"/>
              <a:t>Daily activities affecting sleep duration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dirty="0"/>
              <a:t>Why do we tend to not sleep well during the weekday?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700" dirty="0"/>
              <a:t>Why do we tend to sleep better during the weekend?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Overall, what age group has the most insomnia?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endParaRPr lang="en-US" sz="1700" dirty="0"/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Ø"/>
            </a:pPr>
            <a:endParaRPr lang="en-US" sz="1700" dirty="0"/>
          </a:p>
        </p:txBody>
      </p:sp>
      <p:pic>
        <p:nvPicPr>
          <p:cNvPr id="7" name="Graphic 6" descr="Sleep">
            <a:extLst>
              <a:ext uri="{FF2B5EF4-FFF2-40B4-BE49-F238E27FC236}">
                <a16:creationId xmlns:a16="http://schemas.microsoft.com/office/drawing/2014/main" id="{7821D17C-BB5E-2E73-BE68-20D7F79D7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301" y="1430238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64DAB-33FA-20AA-847E-F589E821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10766774" cy="151414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pic>
        <p:nvPicPr>
          <p:cNvPr id="6" name="Picture 5" descr="A light bulb with a lightbulb on it&#10;&#10;Description automatically generated">
            <a:extLst>
              <a:ext uri="{FF2B5EF4-FFF2-40B4-BE49-F238E27FC236}">
                <a16:creationId xmlns:a16="http://schemas.microsoft.com/office/drawing/2014/main" id="{6BE16A49-6E25-CF8C-DF58-29652AD97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0151" b="1"/>
          <a:stretch/>
        </p:blipFill>
        <p:spPr>
          <a:xfrm>
            <a:off x="20" y="2914649"/>
            <a:ext cx="6361059" cy="3943347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39CB16-E6D5-56ED-D934-2B9F6B2FB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948565"/>
              </p:ext>
            </p:extLst>
          </p:nvPr>
        </p:nvGraphicFramePr>
        <p:xfrm>
          <a:off x="6794270" y="2391995"/>
          <a:ext cx="4813752" cy="317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611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46EC-5CDF-1106-D29F-E874DEC5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of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A327-6881-3FF2-F5C6-894B78EEBA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Columns that will be in consideration: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Age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University Year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Caffeine Intake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Screen Time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Weekday Sleep Start/End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Weekend Sleep Start/End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Study Hours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Physical Activity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93F3E-C669-C146-1E07-B7E550B68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0926" y="2086803"/>
            <a:ext cx="5410200" cy="4095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Columns that will not be used: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Student ID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Gender</a:t>
            </a:r>
          </a:p>
          <a:p>
            <a:r>
              <a:rPr lang="en-US" dirty="0"/>
              <a:t>For personal and privacy reasons of the student.</a:t>
            </a:r>
          </a:p>
          <a:p>
            <a:endParaRPr lang="en-US" dirty="0"/>
          </a:p>
          <a:p>
            <a:r>
              <a:rPr lang="en-US" dirty="0"/>
              <a:t>501 students in total</a:t>
            </a:r>
          </a:p>
        </p:txBody>
      </p:sp>
      <p:pic>
        <p:nvPicPr>
          <p:cNvPr id="7" name="Picture 6" descr="A magnifying glass over a pie chart&#10;&#10;Description automatically generated">
            <a:extLst>
              <a:ext uri="{FF2B5EF4-FFF2-40B4-BE49-F238E27FC236}">
                <a16:creationId xmlns:a16="http://schemas.microsoft.com/office/drawing/2014/main" id="{9FF34817-A536-4028-3E9B-809319AE6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29148" y="-8002"/>
            <a:ext cx="3638820" cy="24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6445-3ACA-9015-8E62-B05C9B49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Vizualizations and Specific 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B175-1F44-0E24-1239-E515D6A2E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081369"/>
            <a:ext cx="5410200" cy="4095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charts were used: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Histograms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Column Charts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Bar Charts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Line Charts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Pie Charts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959E-474C-D32B-E957-A6052ACBB6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specific tasks are as followed: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Comparing data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Anazlyzing the data for similarties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Anazlyzing the data for differences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Analyzing if theres any correlation(s) with sleep patterns among age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Analyzing if there </a:t>
            </a:r>
            <a:r>
              <a:rPr lang="en-US"/>
              <a:t>any correlation(s) </a:t>
            </a:r>
            <a:r>
              <a:rPr lang="en-US" dirty="0"/>
              <a:t>with the sleep patterns among caffeine instake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Calcuate the total number of sleep duration for each student </a:t>
            </a:r>
          </a:p>
        </p:txBody>
      </p:sp>
      <p:pic>
        <p:nvPicPr>
          <p:cNvPr id="7" name="Picture 6" descr="A pair of glasses on a desk&#10;&#10;Description automatically generated">
            <a:extLst>
              <a:ext uri="{FF2B5EF4-FFF2-40B4-BE49-F238E27FC236}">
                <a16:creationId xmlns:a16="http://schemas.microsoft.com/office/drawing/2014/main" id="{781273A0-4693-31AC-5F16-AF2695D0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680120" y="0"/>
            <a:ext cx="2511879" cy="18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CF599C7-8456-3494-AEE5-C52EE59BC8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3217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9BAB1-41EC-D5AB-6112-53A5D1C39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344594"/>
            <a:ext cx="6458556" cy="26749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Summary Findings </a:t>
            </a:r>
          </a:p>
        </p:txBody>
      </p:sp>
    </p:spTree>
    <p:extLst>
      <p:ext uri="{BB962C8B-B14F-4D97-AF65-F5344CB8AC3E}">
        <p14:creationId xmlns:p14="http://schemas.microsoft.com/office/powerpoint/2010/main" val="1940260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3987-FA85-448C-ED13-F08A9DF0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536" y="-1"/>
            <a:ext cx="3373464" cy="6059837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This chart was made from the data set columns ”Caffeine Intake” and “Sleep Quality”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7200" dirty="0"/>
              <a:t>The more caffeine you drink the worse your sleep quality is going to be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7200" dirty="0"/>
              <a:t>The less caffeine you drink the better your sleep quality is going to be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7200" dirty="0"/>
              <a:t>Students who had 2 out of 10 quality of sleep and 5 out of 10 caffeine or higher intake had the worst sleep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7200" dirty="0"/>
              <a:t>Students who had a 10 out of 10 sleep and 5 out of 10 caffeine intake or lower had the best sleep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7200" dirty="0"/>
              <a:t>Overall, majority had a high caffeine intake each day, which affected their sleep quality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6FB9D7-BDE0-F95A-1AEA-F84AADEFD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881853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1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95F561F9-6635-53CF-54C8-CE700E24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25" y="480446"/>
            <a:ext cx="3750023" cy="6121831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This chart was made from the data set columns ”Screentime” and “Age”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100" dirty="0"/>
              <a:t>Age plays a big role in screentime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100" dirty="0"/>
              <a:t>The younger you are the more screen time you are going to have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100" dirty="0"/>
              <a:t>The more screentime, the more you are going to stay up longer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100" dirty="0"/>
              <a:t>The less screentime, the more sleep you are going to get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100" dirty="0"/>
              <a:t>The average screentime is 188.3hrs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100" dirty="0"/>
              <a:t>18 and 21 years olds have the most screentime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100" dirty="0"/>
              <a:t>19, 20, 22,23,24,25 year olds  have the least screentime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6FC321F-F3EA-F248-5282-65390C5F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050" y="511444"/>
            <a:ext cx="8241275" cy="582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73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4062-9A8E-3DE0-58CF-8CC80FBF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073" y="124374"/>
            <a:ext cx="3729927" cy="4036534"/>
          </a:xfrm>
        </p:spPr>
        <p:txBody>
          <a:bodyPr/>
          <a:lstStyle/>
          <a:p>
            <a:r>
              <a:rPr lang="en-US" dirty="0"/>
              <a:t>This chart was made from the dataset column ” University Year”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Most of the students in undergrad are Juniors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Mostly Juniors have more stress/insomnia because reality sets in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51443C2-B865-BD7D-6931-569C23D98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62074" cy="57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57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AnalogousFromRegularSeed_2SEEDS">
      <a:dk1>
        <a:srgbClr val="000000"/>
      </a:dk1>
      <a:lt1>
        <a:srgbClr val="FFFFFF"/>
      </a:lt1>
      <a:dk2>
        <a:srgbClr val="392025"/>
      </a:dk2>
      <a:lt2>
        <a:srgbClr val="E8E2E6"/>
      </a:lt2>
      <a:accent1>
        <a:srgbClr val="3BB169"/>
      </a:accent1>
      <a:accent2>
        <a:srgbClr val="4AB547"/>
      </a:accent2>
      <a:accent3>
        <a:srgbClr val="45B19C"/>
      </a:accent3>
      <a:accent4>
        <a:srgbClr val="B13B8C"/>
      </a:accent4>
      <a:accent5>
        <a:srgbClr val="C34D6D"/>
      </a:accent5>
      <a:accent6>
        <a:srgbClr val="B14C3B"/>
      </a:accent6>
      <a:hlink>
        <a:srgbClr val="BF3F8D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765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Posterama</vt:lpstr>
      <vt:lpstr>Wingdings</vt:lpstr>
      <vt:lpstr>SplashVTI</vt:lpstr>
      <vt:lpstr>Sleep Patterns of Students in Undergrad </vt:lpstr>
      <vt:lpstr>Problem Statement </vt:lpstr>
      <vt:lpstr>Research Questions</vt:lpstr>
      <vt:lpstr>Columns of the Datasets</vt:lpstr>
      <vt:lpstr>Vizualizations and Specific Tasks </vt:lpstr>
      <vt:lpstr>Summary Findings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Cleanup Code </vt:lpstr>
      <vt:lpstr>Conculsions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Jasmine T Roberts</dc:creator>
  <cp:lastModifiedBy>Jasmine T Roberts</cp:lastModifiedBy>
  <cp:revision>2</cp:revision>
  <dcterms:created xsi:type="dcterms:W3CDTF">2024-12-03T01:37:26Z</dcterms:created>
  <dcterms:modified xsi:type="dcterms:W3CDTF">2025-04-05T21:58:08Z</dcterms:modified>
</cp:coreProperties>
</file>