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304" r:id="rId3"/>
    <p:sldId id="301" r:id="rId4"/>
    <p:sldId id="305" r:id="rId5"/>
    <p:sldId id="306" r:id="rId6"/>
    <p:sldId id="307" r:id="rId7"/>
    <p:sldId id="308" r:id="rId8"/>
    <p:sldId id="313" r:id="rId9"/>
    <p:sldId id="315" r:id="rId10"/>
    <p:sldId id="309" r:id="rId11"/>
    <p:sldId id="314" r:id="rId12"/>
    <p:sldId id="316" r:id="rId13"/>
    <p:sldId id="312" r:id="rId14"/>
    <p:sldId id="298" r:id="rId1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126"/>
    <a:srgbClr val="F1BE48"/>
    <a:srgbClr val="ADA07A"/>
    <a:srgbClr val="C92E2F"/>
    <a:srgbClr val="C8102E"/>
    <a:srgbClr val="7A6E67"/>
    <a:srgbClr val="ACA39A"/>
    <a:srgbClr val="6E6259"/>
    <a:srgbClr val="010000"/>
    <a:srgbClr val="F2B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9" autoAdjust="0"/>
    <p:restoredTop sz="81565" autoAdjust="0"/>
  </p:normalViewPr>
  <p:slideViewPr>
    <p:cSldViewPr>
      <p:cViewPr varScale="1">
        <p:scale>
          <a:sx n="138" d="100"/>
          <a:sy n="138" d="100"/>
        </p:scale>
        <p:origin x="138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Yu-Pin [KIN]" userId="76b5df5a-610b-42f2-8fcb-036bb6bdcae2" providerId="ADAL" clId="{EC239263-BCC9-E945-8862-6F9A1E41E93C}"/>
    <pc:docChg chg="modSld">
      <pc:chgData name="Liang, Yu-Pin [KIN]" userId="76b5df5a-610b-42f2-8fcb-036bb6bdcae2" providerId="ADAL" clId="{EC239263-BCC9-E945-8862-6F9A1E41E93C}" dt="2024-03-14T21:03:38.586" v="0" actId="14100"/>
      <pc:docMkLst>
        <pc:docMk/>
      </pc:docMkLst>
      <pc:sldChg chg="modSp mod">
        <pc:chgData name="Liang, Yu-Pin [KIN]" userId="76b5df5a-610b-42f2-8fcb-036bb6bdcae2" providerId="ADAL" clId="{EC239263-BCC9-E945-8862-6F9A1E41E93C}" dt="2024-03-14T21:03:38.586" v="0" actId="14100"/>
        <pc:sldMkLst>
          <pc:docMk/>
          <pc:sldMk cId="3237321799" sldId="304"/>
        </pc:sldMkLst>
        <pc:grpChg chg="mod">
          <ac:chgData name="Liang, Yu-Pin [KIN]" userId="76b5df5a-610b-42f2-8fcb-036bb6bdcae2" providerId="ADAL" clId="{EC239263-BCC9-E945-8862-6F9A1E41E93C}" dt="2024-03-14T21:03:38.586" v="0" actId="14100"/>
          <ac:grpSpMkLst>
            <pc:docMk/>
            <pc:sldMk cId="3237321799" sldId="304"/>
            <ac:grpSpMk id="28" creationId="{EE6A3918-719E-26A0-3BCE-BF62E37B8223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8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8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4633931"/>
            <a:ext cx="9144000" cy="509569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788715"/>
            <a:ext cx="2396490" cy="1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3028950" y="4755356"/>
            <a:ext cx="5325755" cy="285750"/>
          </a:xfrm>
          <a:prstGeom prst="rect">
            <a:avLst/>
          </a:prstGeom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Motion Analysis Research Group</a:t>
            </a:r>
            <a:r>
              <a:rPr lang="en-US" altLang="zh-TW" sz="1200" kern="0" dirty="0">
                <a:latin typeface="Univers 75 Black" charset="0"/>
                <a:ea typeface="Univers 75 Black" charset="0"/>
                <a:cs typeface="Univers 75 Black" charset="0"/>
              </a:rPr>
              <a:t>,</a:t>
            </a:r>
            <a:r>
              <a:rPr lang="zh-TW" altLang="en-US" sz="1200" kern="0" dirty="0"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200" kern="0" dirty="0">
                <a:latin typeface="Univers 75 Black" charset="0"/>
                <a:ea typeface="Univers 75 Black" charset="0"/>
                <a:cs typeface="Univers 75 Black" charset="0"/>
              </a:rPr>
              <a:t>Department</a:t>
            </a:r>
            <a:r>
              <a:rPr lang="zh-TW" altLang="en-US" sz="1200" kern="0" dirty="0"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200" kern="0" dirty="0">
                <a:latin typeface="Univers 75 Black" charset="0"/>
                <a:ea typeface="Univers 75 Black" charset="0"/>
                <a:cs typeface="Univers 75 Black" charset="0"/>
              </a:rPr>
              <a:t>of</a:t>
            </a:r>
            <a:r>
              <a:rPr lang="zh-TW" altLang="en-US" sz="1200" kern="0" dirty="0"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200" kern="0" dirty="0">
                <a:latin typeface="Univers 75 Black" charset="0"/>
                <a:ea typeface="Univers 75 Black" charset="0"/>
                <a:cs typeface="Univers 75 Black" charset="0"/>
              </a:rPr>
              <a:t>Kinesiology</a:t>
            </a:r>
          </a:p>
          <a:p>
            <a:pPr eaLnBrk="1" hangingPunct="1"/>
            <a:endParaRPr lang="en-US" sz="1200" kern="0" dirty="0">
              <a:latin typeface="Univers 75 Black" charset="0"/>
              <a:ea typeface="Univers 75 Black" charset="0"/>
              <a:cs typeface="Univers 75 Black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8458200" y="4816475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534400" y="4755356"/>
            <a:ext cx="533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algn="l"/>
            <a:fld id="{60FAC648-EA3A-9C41-B47D-FEC33027B8CE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4237274-65EF-B444-A1E6-08039F52D8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66" y="57150"/>
            <a:ext cx="848734" cy="650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C8102E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8102E"/>
              </a:solidFill>
              <a:effectLst/>
              <a:latin typeface="Times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0" y="35115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1BE48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1640" y="777616"/>
            <a:ext cx="8686800" cy="230832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Univers 57 Condensed" charset="0"/>
                <a:ea typeface="Univers 57 Condensed" charset="0"/>
                <a:cs typeface="Univers 57 Condensed" charset="0"/>
              </a:rPr>
              <a:t>Estimation of Knee Adduction Moment During Walking Using Wearable Sensor Data with an Optimized Sequence-based Artificial Recurrent Neural Network</a:t>
            </a:r>
          </a:p>
        </p:txBody>
      </p:sp>
      <p:pic>
        <p:nvPicPr>
          <p:cNvPr id="13" name="Picture 12" descr="ISU LEFT white.eps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788715"/>
            <a:ext cx="2396490" cy="1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34453" y="3822835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1600" b="1" dirty="0">
                <a:solidFill>
                  <a:schemeClr val="bg1"/>
                </a:solidFill>
                <a:latin typeface="ITC Berkeley Oldstyle Book" charset="0"/>
                <a:ea typeface="ITC Berkeley Oldstyle Book" charset="0"/>
                <a:cs typeface="ITC Berkeley Oldstyle Book" charset="0"/>
              </a:rPr>
              <a:t>Yu-Pin Liang, DPT</a:t>
            </a:r>
          </a:p>
          <a:p>
            <a:pPr fontAlgn="b"/>
            <a:r>
              <a:rPr lang="en-US" sz="1600" b="1" dirty="0">
                <a:solidFill>
                  <a:schemeClr val="bg1"/>
                </a:solidFill>
                <a:latin typeface="ITC Berkeley Oldstyle Book" charset="0"/>
                <a:ea typeface="ITC Berkeley Oldstyle Book" charset="0"/>
                <a:cs typeface="ITC Berkeley Oldstyle Book" charset="0"/>
              </a:rPr>
              <a:t>Li-Shan Chou, PhD</a:t>
            </a:r>
          </a:p>
          <a:p>
            <a:pPr fontAlgn="b"/>
            <a:r>
              <a:rPr lang="en-US" sz="1600" b="1" dirty="0">
                <a:solidFill>
                  <a:schemeClr val="bg1"/>
                </a:solidFill>
                <a:latin typeface="ITC Berkeley Oldstyle Book" charset="0"/>
                <a:ea typeface="ITC Berkeley Oldstyle Book" charset="0"/>
                <a:cs typeface="ITC Berkeley Oldstyle Book" charset="0"/>
              </a:rPr>
              <a:t>Motion Analysis Research Group, Department of Kinesiology, Iowa State University </a:t>
            </a:r>
          </a:p>
        </p:txBody>
      </p:sp>
    </p:spTree>
    <p:extLst>
      <p:ext uri="{BB962C8B-B14F-4D97-AF65-F5344CB8AC3E}">
        <p14:creationId xmlns:p14="http://schemas.microsoft.com/office/powerpoint/2010/main" val="69381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88125"/>
            <a:ext cx="904494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Principal component analysis (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PCA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) to reduce dimensions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Output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vector: 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KAM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during the stance phase.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Model: three 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LSTM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blocks followed by a fully connected layer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Dropout probability: 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0.2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; mini-batch size: 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5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Learning rate: 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0.01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Maximum number of epochs: </a:t>
            </a:r>
            <a:r>
              <a:rPr lang="en-US" altLang="zh-TW" dirty="0">
                <a:solidFill>
                  <a:srgbClr val="C92E2F"/>
                </a:solidFill>
                <a:latin typeface="ITC Berkeley Oldstyle Medium" charset="0"/>
              </a:rPr>
              <a:t>1000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E1126"/>
                </a:solidFill>
                <a:latin typeface="ITC Berkeley Oldstyle Medium" charset="0"/>
              </a:rPr>
              <a:t>RMSE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was used to estimate how well the model fit testing dataset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LSTM model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741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D3F197-EE2C-C377-C1E1-BAE006B23C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t="1843" r="607" b="4779"/>
          <a:stretch/>
        </p:blipFill>
        <p:spPr bwMode="auto">
          <a:xfrm>
            <a:off x="219525" y="666750"/>
            <a:ext cx="8704949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30E2D-D94B-8117-3647-0065C1D1F866}"/>
              </a:ext>
            </a:extLst>
          </p:cNvPr>
          <p:cNvSpPr txBox="1"/>
          <p:nvPr/>
        </p:nvSpPr>
        <p:spPr>
          <a:xfrm>
            <a:off x="2362200" y="775216"/>
            <a:ext cx="510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rgbClr val="7A6E67"/>
                </a:solidFill>
                <a:latin typeface="ITC Berkeley Oldstyle Medium" charset="0"/>
              </a:rPr>
              <a:t>Result from K-Fold Cross Validations</a:t>
            </a:r>
            <a:endParaRPr lang="en-US" b="1" dirty="0">
              <a:solidFill>
                <a:srgbClr val="7A6E67"/>
              </a:solidFill>
              <a:latin typeface="ITC Berkeley Oldstyle Medium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F06C-7F71-A0F9-2162-6D44AE435B21}"/>
              </a:ext>
            </a:extLst>
          </p:cNvPr>
          <p:cNvSpPr txBox="1"/>
          <p:nvPr/>
        </p:nvSpPr>
        <p:spPr>
          <a:xfrm>
            <a:off x="76200" y="2041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0DF92-0F65-FE7C-E2D4-B24F3B31DB81}"/>
              </a:ext>
            </a:extLst>
          </p:cNvPr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E5E234-0B83-B557-0012-BBCB424220F2}"/>
              </a:ext>
            </a:extLst>
          </p:cNvPr>
          <p:cNvSpPr txBox="1"/>
          <p:nvPr/>
        </p:nvSpPr>
        <p:spPr>
          <a:xfrm>
            <a:off x="494468" y="3714750"/>
            <a:ext cx="8289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A6E67"/>
                </a:solidFill>
                <a:latin typeface="ITC Berkeley Oldstyle Medium" charset="0"/>
              </a:rPr>
              <a:t>Figure1. Mean RMSEs for models with different combinations of input features while performing the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8406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830E2D-D94B-8117-3647-0065C1D1F866}"/>
              </a:ext>
            </a:extLst>
          </p:cNvPr>
          <p:cNvSpPr txBox="1"/>
          <p:nvPr/>
        </p:nvSpPr>
        <p:spPr>
          <a:xfrm>
            <a:off x="152400" y="589434"/>
            <a:ext cx="8839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Model result from lowest RMSE input vector: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rgbClr val="7A6E67"/>
                </a:solidFill>
                <a:latin typeface="ITC Berkeley Oldstyle Medium" charset="0"/>
              </a:rPr>
              <a:t>- Lat_AP, Lat_ML, Lat_SI, and Med_ML accelerations</a:t>
            </a:r>
            <a:endParaRPr lang="en-US" sz="1800" dirty="0">
              <a:solidFill>
                <a:srgbClr val="7A6E67"/>
              </a:solidFill>
              <a:latin typeface="ITC Berkeley Oldstyle Medium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2D485E-0B47-895B-4AEC-FBCDF6BB9BC1}"/>
              </a:ext>
            </a:extLst>
          </p:cNvPr>
          <p:cNvGrpSpPr/>
          <p:nvPr/>
        </p:nvGrpSpPr>
        <p:grpSpPr>
          <a:xfrm>
            <a:off x="1676400" y="1328098"/>
            <a:ext cx="5181600" cy="2648649"/>
            <a:chOff x="0" y="0"/>
            <a:chExt cx="3355975" cy="1820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309F62-AEA8-5185-F5A8-3A362B1D5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8" t="4343" r="7074" b="2553"/>
            <a:stretch/>
          </p:blipFill>
          <p:spPr bwMode="auto">
            <a:xfrm>
              <a:off x="0" y="0"/>
              <a:ext cx="3355975" cy="18205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96C04E-668D-3A00-1E44-8A91AF155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927616" y="1559859"/>
              <a:ext cx="81915" cy="6604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05E55D-2BCF-F092-0675-D54091EE00EC}"/>
              </a:ext>
            </a:extLst>
          </p:cNvPr>
          <p:cNvSpPr txBox="1"/>
          <p:nvPr/>
        </p:nvSpPr>
        <p:spPr>
          <a:xfrm>
            <a:off x="76200" y="2041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58F975-CFDE-BA1E-1E80-89C940572725}"/>
              </a:ext>
            </a:extLst>
          </p:cNvPr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A650E0-F086-07CE-FBFF-5D2190AACD43}"/>
              </a:ext>
            </a:extLst>
          </p:cNvPr>
          <p:cNvSpPr txBox="1"/>
          <p:nvPr/>
        </p:nvSpPr>
        <p:spPr>
          <a:xfrm>
            <a:off x="6858000" y="2432946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6E67"/>
                </a:solidFill>
                <a:latin typeface="ITC Berkeley Oldstyle Medium" charset="0"/>
              </a:rPr>
              <a:t>RMSE = 0.0993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18817-2536-7A0F-6E7C-8633C93C5F68}"/>
              </a:ext>
            </a:extLst>
          </p:cNvPr>
          <p:cNvSpPr txBox="1"/>
          <p:nvPr/>
        </p:nvSpPr>
        <p:spPr>
          <a:xfrm>
            <a:off x="76200" y="3943350"/>
            <a:ext cx="8915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A6E67"/>
                </a:solidFill>
                <a:latin typeface="ITC Berkeley Oldstyle Medium" charset="0"/>
              </a:rPr>
              <a:t>Figure2. Representative plots the predicted and test data of KAM and overall RMSE in every 5% of stance phase.</a:t>
            </a:r>
          </a:p>
        </p:txBody>
      </p:sp>
    </p:spTree>
    <p:extLst>
      <p:ext uri="{BB962C8B-B14F-4D97-AF65-F5344CB8AC3E}">
        <p14:creationId xmlns:p14="http://schemas.microsoft.com/office/powerpoint/2010/main" val="392932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" y="514350"/>
            <a:ext cx="910840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Walking speed -&gt; strong association with peak KAM -&gt; Lat_AP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Vertical ground reaction force -&gt; knee joint moment -&gt;  Lat_SI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Discrepancies are relatively small for </a:t>
            </a:r>
            <a:r>
              <a:rPr lang="en-US" altLang="zh-TW" dirty="0">
                <a:solidFill>
                  <a:srgbClr val="CE1126"/>
                </a:solidFill>
                <a:latin typeface="ITC Berkeley Oldstyle Medium" charset="0"/>
              </a:rPr>
              <a:t>peak KAMs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, which are most important indicator for knee osteoarthritis.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The combination of </a:t>
            </a:r>
            <a:r>
              <a:rPr lang="en-US" altLang="zh-TW" dirty="0">
                <a:solidFill>
                  <a:srgbClr val="CE1126"/>
                </a:solidFill>
                <a:latin typeface="ITC Berkeley Oldstyle Medium" charset="0"/>
              </a:rPr>
              <a:t>wearable sensor data</a:t>
            </a:r>
            <a:r>
              <a:rPr lang="en-US" altLang="zh-TW" dirty="0">
                <a:solidFill>
                  <a:srgbClr val="FF0000"/>
                </a:solidFill>
                <a:latin typeface="ITC Berkeley Oldstyle Medium" charset="0"/>
              </a:rPr>
              <a:t> 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and </a:t>
            </a:r>
            <a:r>
              <a:rPr lang="en-US" altLang="zh-TW" dirty="0">
                <a:solidFill>
                  <a:srgbClr val="CE1126"/>
                </a:solidFill>
                <a:latin typeface="ITC Berkeley Oldstyle Medium" charset="0"/>
              </a:rPr>
              <a:t>RNN-LSTM modeling 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could potentially eliminate barriers from clinician's access to the informative gait kinetic data. </a:t>
            </a:r>
            <a:endParaRPr lang="en-US" altLang="zh-TW" i="1" dirty="0">
              <a:solidFill>
                <a:srgbClr val="7A6E67"/>
              </a:solidFill>
              <a:latin typeface="ITC Berkeley Oldstyle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2041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Discussion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96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C8102E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8102E"/>
              </a:solidFill>
              <a:effectLst/>
              <a:latin typeface="Time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350"/>
            <a:ext cx="6656294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2912580"/>
            <a:ext cx="6781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THANK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YOU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FOR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YOUR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LISTENING</a:t>
            </a:r>
          </a:p>
          <a:p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Any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question?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endParaRPr lang="en-US" altLang="zh-TW" sz="1750" b="1" dirty="0">
              <a:solidFill>
                <a:schemeClr val="bg1"/>
              </a:solidFill>
              <a:latin typeface="Univers 75 Black" charset="0"/>
              <a:ea typeface="Univers 75 Black" charset="0"/>
              <a:cs typeface="Univers 75 Black" charset="0"/>
            </a:endParaRPr>
          </a:p>
          <a:p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Email: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r>
              <a:rPr lang="en-US" altLang="zh-TW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yupinl@iastate.edu</a:t>
            </a:r>
            <a:r>
              <a:rPr lang="zh-TW" altLang="en-US" sz="1750" b="1" dirty="0">
                <a:solidFill>
                  <a:schemeClr val="bg1"/>
                </a:solidFill>
                <a:latin typeface="Univers 75 Black" charset="0"/>
                <a:ea typeface="Univers 75 Black" charset="0"/>
                <a:cs typeface="Univers 75 Black" charset="0"/>
              </a:rPr>
              <a:t> </a:t>
            </a:r>
            <a:endParaRPr lang="en-US" sz="1750" b="1" dirty="0">
              <a:solidFill>
                <a:schemeClr val="bg1"/>
              </a:solidFill>
              <a:latin typeface="Univers 75 Black" charset="0"/>
              <a:ea typeface="Univers 75 Black" charset="0"/>
              <a:cs typeface="Univers 75 Black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0" y="35115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1BE48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0" y="16827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1BE48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474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Knee Osteoarthritis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90D1D-D65D-8A79-B0BB-4CFC19895C9F}"/>
              </a:ext>
            </a:extLst>
          </p:cNvPr>
          <p:cNvGrpSpPr/>
          <p:nvPr/>
        </p:nvGrpSpPr>
        <p:grpSpPr>
          <a:xfrm>
            <a:off x="120650" y="627308"/>
            <a:ext cx="7696202" cy="2070179"/>
            <a:chOff x="120650" y="627308"/>
            <a:chExt cx="7696202" cy="2070179"/>
          </a:xfrm>
        </p:grpSpPr>
        <p:sp>
          <p:nvSpPr>
            <p:cNvPr id="10" name="TextBox 9"/>
            <p:cNvSpPr txBox="1"/>
            <p:nvPr/>
          </p:nvSpPr>
          <p:spPr>
            <a:xfrm>
              <a:off x="120650" y="627308"/>
              <a:ext cx="4121150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rgbClr val="FF0000"/>
                  </a:solidFill>
                  <a:latin typeface="ITC Berkeley Oldstyle Medium" charset="0"/>
                </a:rPr>
                <a:t>Knee</a:t>
              </a:r>
              <a:r>
                <a:rPr lang="en-US" altLang="zh-TW" dirty="0">
                  <a:solidFill>
                    <a:srgbClr val="7A6E67"/>
                  </a:solidFill>
                  <a:latin typeface="ITC Berkeley Oldstyle Medium" charset="0"/>
                </a:rPr>
                <a:t> joint is most commonly affected by osteoarthritis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200" dirty="0">
                  <a:solidFill>
                    <a:srgbClr val="7A6E67"/>
                  </a:solidFill>
                  <a:latin typeface="ITC Berkeley Oldstyle Medium" charset="0"/>
                </a:rPr>
                <a:t>         </a:t>
              </a:r>
              <a:r>
                <a:rPr lang="en-US" altLang="zh-TW" sz="1200" dirty="0">
                  <a:solidFill>
                    <a:srgbClr val="7A6E67"/>
                  </a:solidFill>
                  <a:latin typeface="ITC Berkeley Oldstyle Medium" charset="0"/>
                </a:rPr>
                <a:t>(</a:t>
              </a:r>
              <a:r>
                <a:rPr lang="en-US" altLang="zh-TW" sz="1200" dirty="0" err="1">
                  <a:solidFill>
                    <a:srgbClr val="7A6E67"/>
                  </a:solidFill>
                  <a:latin typeface="ITC Berkeley Oldstyle Medium" charset="0"/>
                </a:rPr>
                <a:t>Oliveria</a:t>
              </a:r>
              <a:r>
                <a:rPr lang="en-US" altLang="zh-TW" sz="1200" dirty="0">
                  <a:solidFill>
                    <a:srgbClr val="7A6E67"/>
                  </a:solidFill>
                  <a:latin typeface="ITC Berkeley Oldstyle Medium" charset="0"/>
                </a:rPr>
                <a:t> et al., 1995)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0DABDB-36CF-A7CA-F2DB-A0B8D4C4B73A}"/>
                </a:ext>
              </a:extLst>
            </p:cNvPr>
            <p:cNvGrpSpPr/>
            <p:nvPr/>
          </p:nvGrpSpPr>
          <p:grpSpPr>
            <a:xfrm>
              <a:off x="4921252" y="641440"/>
              <a:ext cx="2895600" cy="2056047"/>
              <a:chOff x="4921252" y="641440"/>
              <a:chExt cx="2895600" cy="2056047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C52FFB9-BBAD-79BF-ADAC-F4CD87D49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1252" y="641440"/>
                <a:ext cx="2895600" cy="205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A5637B7-72FE-C78D-9046-469CB96EB9D4}"/>
                  </a:ext>
                </a:extLst>
              </p:cNvPr>
              <p:cNvSpPr/>
              <p:nvPr/>
            </p:nvSpPr>
            <p:spPr bwMode="auto">
              <a:xfrm>
                <a:off x="5283200" y="1052730"/>
                <a:ext cx="660400" cy="184151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84E2AD2-6F83-4D9A-490C-79D8B5A3A73E}"/>
                  </a:ext>
                </a:extLst>
              </p:cNvPr>
              <p:cNvSpPr/>
              <p:nvPr/>
            </p:nvSpPr>
            <p:spPr bwMode="auto">
              <a:xfrm>
                <a:off x="6597652" y="793750"/>
                <a:ext cx="985520" cy="798731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6A3918-719E-26A0-3BCE-BF62E37B8223}"/>
              </a:ext>
            </a:extLst>
          </p:cNvPr>
          <p:cNvGrpSpPr/>
          <p:nvPr/>
        </p:nvGrpSpPr>
        <p:grpSpPr>
          <a:xfrm>
            <a:off x="0" y="2671934"/>
            <a:ext cx="8229600" cy="2002728"/>
            <a:chOff x="99060" y="2671934"/>
            <a:chExt cx="8130540" cy="2002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9BB5F3-F796-068D-8934-B97D58E9E882}"/>
                </a:ext>
              </a:extLst>
            </p:cNvPr>
            <p:cNvGrpSpPr/>
            <p:nvPr/>
          </p:nvGrpSpPr>
          <p:grpSpPr>
            <a:xfrm>
              <a:off x="99060" y="2671934"/>
              <a:ext cx="8130540" cy="2002728"/>
              <a:chOff x="99060" y="2671934"/>
              <a:chExt cx="8130540" cy="200272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9A20D89-5EBF-FE62-663E-F50F46085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r="13613"/>
              <a:stretch/>
            </p:blipFill>
            <p:spPr>
              <a:xfrm>
                <a:off x="4953000" y="2748198"/>
                <a:ext cx="3276600" cy="1850201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46383C-00F4-F1EF-D407-41A46B20E646}"/>
                  </a:ext>
                </a:extLst>
              </p:cNvPr>
              <p:cNvSpPr txBox="1"/>
              <p:nvPr/>
            </p:nvSpPr>
            <p:spPr>
              <a:xfrm>
                <a:off x="99060" y="2671934"/>
                <a:ext cx="4121150" cy="200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rgbClr val="7A6E67"/>
                    </a:solidFill>
                    <a:latin typeface="ITC Berkeley Oldstyle Medium" charset="0"/>
                  </a:rPr>
                  <a:t>Nearly </a:t>
                </a:r>
                <a:r>
                  <a:rPr lang="en-US" altLang="zh-TW" dirty="0">
                    <a:solidFill>
                      <a:srgbClr val="FF0000"/>
                    </a:solidFill>
                    <a:latin typeface="ITC Berkeley Oldstyle Medium" charset="0"/>
                  </a:rPr>
                  <a:t>a third of US citizens </a:t>
                </a:r>
                <a:r>
                  <a:rPr lang="en-US" altLang="zh-TW" dirty="0">
                    <a:solidFill>
                      <a:srgbClr val="7A6E67"/>
                    </a:solidFill>
                    <a:latin typeface="ITC Berkeley Oldstyle Medium" charset="0"/>
                  </a:rPr>
                  <a:t>affected by osteoarthritis of knee by age 70 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A6E67"/>
                    </a:solidFill>
                    <a:effectLst/>
                    <a:uLnTx/>
                    <a:uFillTx/>
                    <a:latin typeface="ITC Berkeley Oldstyle Medium" charset="0"/>
                    <a:ea typeface="+mn-ea"/>
                    <a:cs typeface="+mn-cs"/>
                  </a:rPr>
                  <a:t>         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A6E67"/>
                    </a:solidFill>
                    <a:effectLst/>
                    <a:uLnTx/>
                    <a:uFillTx/>
                    <a:latin typeface="ITC Berkeley Oldstyle Medium" charset="0"/>
                    <a:ea typeface="+mn-ea"/>
                    <a:cs typeface="+mn-cs"/>
                  </a:rPr>
                  <a:t>(Lawrence et al., 2008)</a:t>
                </a:r>
                <a:endParaRPr lang="en-US" altLang="zh-TW" dirty="0">
                  <a:solidFill>
                    <a:srgbClr val="7A6E67"/>
                  </a:solidFill>
                  <a:latin typeface="ITC Berkeley Oldstyle Medium" charset="0"/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2A1F8C-D6C1-384E-3985-48907CEDFAF0}"/>
                </a:ext>
              </a:extLst>
            </p:cNvPr>
            <p:cNvSpPr/>
            <p:nvPr/>
          </p:nvSpPr>
          <p:spPr bwMode="auto">
            <a:xfrm>
              <a:off x="4949826" y="3698698"/>
              <a:ext cx="2517774" cy="701852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3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9061" y="1166942"/>
            <a:ext cx="5082539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Peak knee adduction moment (KAM) during walking is a sensitive biomechanical marker for predicting the risk of knee osteoarthritis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>
                <a:solidFill>
                  <a:srgbClr val="7A6E67"/>
                </a:solidFill>
                <a:latin typeface="ITC Berkeley Oldstyle Medium" charset="0"/>
              </a:rPr>
              <a:t>         (Amin et al., 2004)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Knee Osteoarthritis &amp; KAM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D95B4BF-F87E-0329-2A4B-12AAA6CB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36881"/>
            <a:ext cx="3409259" cy="29352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EB8F73-8402-DD49-A3AF-BF918705A26E}"/>
              </a:ext>
            </a:extLst>
          </p:cNvPr>
          <p:cNvSpPr/>
          <p:nvPr/>
        </p:nvSpPr>
        <p:spPr bwMode="auto">
          <a:xfrm>
            <a:off x="7143750" y="2385349"/>
            <a:ext cx="762000" cy="70185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9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8750" y="833548"/>
            <a:ext cx="423545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However, measuring KAM requires for equipment and technical processing significantly.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7A6E67"/>
              </a:solidFill>
              <a:latin typeface="ITC Berkeley Oldstyle Medium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C92E2F"/>
                </a:solidFill>
                <a:latin typeface="ITC Berkeley Oldstyle Medium" charset="0"/>
                <a:ea typeface="ITC Berkeley Oldstyle Medium" charset="0"/>
                <a:cs typeface="ITC Berkeley Oldstyle Medium" charset="0"/>
              </a:rPr>
              <a:t> Restricted in Lab environment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dirty="0">
              <a:solidFill>
                <a:srgbClr val="7A6E67"/>
              </a:solidFill>
              <a:latin typeface="ITC Berkeley Oldstyle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Measure Knee Adduction Moment (KAM)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E9772C2-CDD6-D2F8-55AE-847CF51F1692}"/>
              </a:ext>
            </a:extLst>
          </p:cNvPr>
          <p:cNvGrpSpPr/>
          <p:nvPr/>
        </p:nvGrpSpPr>
        <p:grpSpPr>
          <a:xfrm>
            <a:off x="4572000" y="1428750"/>
            <a:ext cx="4371340" cy="2168659"/>
            <a:chOff x="4489121" y="1317491"/>
            <a:chExt cx="4555818" cy="23210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0573C57-7670-6E7F-E0C8-34E1753E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94950" y="1317491"/>
              <a:ext cx="2449989" cy="232105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E24361-B608-4B44-BE9A-E26903D28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9121" y="1317491"/>
              <a:ext cx="2105829" cy="2286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53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Solution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6200" y="742950"/>
            <a:ext cx="8991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Wearable Sensors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C048E6C1-C21F-EBE8-0BEB-0BCAD711B709}"/>
              </a:ext>
            </a:extLst>
          </p:cNvPr>
          <p:cNvSpPr/>
          <p:nvPr/>
        </p:nvSpPr>
        <p:spPr bwMode="auto">
          <a:xfrm>
            <a:off x="4292600" y="1428750"/>
            <a:ext cx="533400" cy="533400"/>
          </a:xfrm>
          <a:prstGeom prst="plus">
            <a:avLst>
              <a:gd name="adj" fmla="val 3928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F1154-16EB-74A9-38B6-96C0B234BA65}"/>
              </a:ext>
            </a:extLst>
          </p:cNvPr>
          <p:cNvSpPr txBox="1"/>
          <p:nvPr/>
        </p:nvSpPr>
        <p:spPr>
          <a:xfrm>
            <a:off x="228600" y="1885950"/>
            <a:ext cx="8991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Sequence-based Artificial Recurrent Neural Network (RNN)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Long Short-term Memory (LSTM)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CE9197-F14C-03B9-99A0-06AE9C654702}"/>
              </a:ext>
            </a:extLst>
          </p:cNvPr>
          <p:cNvSpPr/>
          <p:nvPr/>
        </p:nvSpPr>
        <p:spPr bwMode="auto">
          <a:xfrm>
            <a:off x="4343400" y="3105150"/>
            <a:ext cx="381000" cy="533400"/>
          </a:xfrm>
          <a:prstGeom prst="downArrow">
            <a:avLst/>
          </a:prstGeom>
          <a:solidFill>
            <a:srgbClr val="F1BE4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52DCF-A911-D417-CECC-430E4A0E4FE6}"/>
              </a:ext>
            </a:extLst>
          </p:cNvPr>
          <p:cNvSpPr txBox="1"/>
          <p:nvPr/>
        </p:nvSpPr>
        <p:spPr>
          <a:xfrm>
            <a:off x="76200" y="3638550"/>
            <a:ext cx="89916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TW" sz="3200" b="1" dirty="0">
                <a:solidFill>
                  <a:srgbClr val="F1BE48"/>
                </a:solidFill>
                <a:latin typeface="ITC Berkeley Oldstyle Medium" charset="0"/>
              </a:rPr>
              <a:t>Predict Knee Adduction Moment</a:t>
            </a:r>
          </a:p>
        </p:txBody>
      </p:sp>
    </p:spTree>
    <p:extLst>
      <p:ext uri="{BB962C8B-B14F-4D97-AF65-F5344CB8AC3E}">
        <p14:creationId xmlns:p14="http://schemas.microsoft.com/office/powerpoint/2010/main" val="20834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625" y="1885950"/>
            <a:ext cx="90487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b="1" i="1" dirty="0">
                <a:solidFill>
                  <a:srgbClr val="7A6E67"/>
                </a:solidFill>
                <a:latin typeface="ITC Berkeley Oldstyle Medium" charset="0"/>
              </a:rPr>
              <a:t>The purpose of this study was to estimate KAM during walking using data measured from accelerometers with the RNN-LSTM modeling.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Purpose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86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596" y="627191"/>
            <a:ext cx="900934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12 males and 12 females (normal and over-weight)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Motion data from 9 walking trials with three different walking speeds (self-selective, slow and fast)  collected using a 12-camera motion analysis system.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Two tri-axial </a:t>
            </a:r>
            <a:r>
              <a:rPr lang="en-US" altLang="zh-TW" dirty="0">
                <a:solidFill>
                  <a:srgbClr val="C8102E"/>
                </a:solidFill>
                <a:latin typeface="ITC Berkeley Oldstyle Medium" charset="0"/>
              </a:rPr>
              <a:t>accelerometers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were placed at the femur epicondyle and the condyle of the tibia and fibula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KAM was calculated with </a:t>
            </a:r>
            <a:r>
              <a:rPr lang="en-US" altLang="zh-TW" i="1" dirty="0">
                <a:solidFill>
                  <a:srgbClr val="7A6E67"/>
                </a:solidFill>
                <a:latin typeface="ITC Berkeley Oldstyle Medium" charset="0"/>
              </a:rPr>
              <a:t>Visual3D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Lab Setting &amp; Participant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80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166" y="514350"/>
            <a:ext cx="912183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Dataset: </a:t>
            </a:r>
            <a:r>
              <a:rPr lang="en-US" altLang="zh-TW" dirty="0">
                <a:solidFill>
                  <a:srgbClr val="C8102E"/>
                </a:solidFill>
                <a:latin typeface="ITC Berkeley Oldstyle Medium" charset="0"/>
              </a:rPr>
              <a:t>Training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(80%), </a:t>
            </a:r>
            <a:r>
              <a:rPr lang="en-US" altLang="zh-TW" dirty="0">
                <a:solidFill>
                  <a:srgbClr val="F1BE48"/>
                </a:solidFill>
                <a:latin typeface="ITC Berkeley Oldstyle Medium" charset="0"/>
              </a:rPr>
              <a:t>Testing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(20%)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Training dataset: K-Fold Cross Validations, k=6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Feature </a:t>
            </a:r>
            <a:r>
              <a:rPr lang="en-US" altLang="zh-TW" i="1" dirty="0">
                <a:solidFill>
                  <a:srgbClr val="7A6E67"/>
                </a:solidFill>
                <a:latin typeface="ITC Berkeley Oldstyle Medium" charset="0"/>
              </a:rPr>
              <a:t>selection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: </a:t>
            </a:r>
            <a:r>
              <a:rPr lang="en-US" altLang="zh-TW" sz="1800" b="1" dirty="0">
                <a:solidFill>
                  <a:srgbClr val="7A6E67"/>
                </a:solidFill>
                <a:latin typeface="ITC Berkeley Oldstyle Medium" charset="0"/>
              </a:rPr>
              <a:t>Six variables available for input features (2 sensors x 3 axes)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6 features</a:t>
            </a:r>
            <a:r>
              <a:rPr lang="en-US" altLang="zh-TW" dirty="0">
                <a:solidFill>
                  <a:srgbClr val="7A6E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-&gt;</a:t>
            </a:r>
            <a:r>
              <a:rPr lang="en-US" altLang="zh-TW" dirty="0">
                <a:solidFill>
                  <a:srgbClr val="7A6E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models with 5 features -&gt; kept combination yielded the lowest root mean square error (RMSE) -&gt; models with 4 features …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Model with the combination of lowest number of features that delivers lowest RMSE was selected as optimal </a:t>
            </a:r>
            <a:r>
              <a:rPr lang="en-US" altLang="zh-TW" dirty="0">
                <a:solidFill>
                  <a:srgbClr val="CE1126"/>
                </a:solidFill>
                <a:latin typeface="ITC Berkeley Oldstyle Medium" charset="0"/>
              </a:rPr>
              <a:t>input</a:t>
            </a:r>
            <a:r>
              <a:rPr lang="en-US" altLang="zh-TW" dirty="0">
                <a:solidFill>
                  <a:srgbClr val="7A6E67"/>
                </a:solidFill>
                <a:latin typeface="ITC Berkeley Oldstyle Medium" charset="0"/>
              </a:rPr>
              <a:t> vectors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" y="14159"/>
            <a:ext cx="82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8102E"/>
                </a:solidFill>
                <a:latin typeface="Univers 75 Black" charset="0"/>
                <a:ea typeface="Univers 75 Black" charset="0"/>
                <a:cs typeface="Univers 75 Black" charset="0"/>
              </a:rPr>
              <a:t>LSTM model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152400" y="590550"/>
            <a:ext cx="784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1BE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59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EBB9DD-8DF3-B1BA-5962-0F79C6E790C2}"/>
              </a:ext>
            </a:extLst>
          </p:cNvPr>
          <p:cNvSpPr/>
          <p:nvPr/>
        </p:nvSpPr>
        <p:spPr bwMode="auto">
          <a:xfrm>
            <a:off x="228600" y="552450"/>
            <a:ext cx="7754389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C55647-11A5-2DBE-F461-3DF20A896BF0}"/>
              </a:ext>
            </a:extLst>
          </p:cNvPr>
          <p:cNvSpPr/>
          <p:nvPr/>
        </p:nvSpPr>
        <p:spPr bwMode="auto">
          <a:xfrm>
            <a:off x="232757" y="971550"/>
            <a:ext cx="5464233" cy="41317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AE583C-98D0-DEEF-F374-C30322F5F576}"/>
              </a:ext>
            </a:extLst>
          </p:cNvPr>
          <p:cNvSpPr/>
          <p:nvPr/>
        </p:nvSpPr>
        <p:spPr bwMode="auto">
          <a:xfrm>
            <a:off x="5696990" y="971550"/>
            <a:ext cx="2286000" cy="41317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SET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223297DB-22E1-182D-7F56-E8DE966B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04843"/>
              </p:ext>
            </p:extLst>
          </p:nvPr>
        </p:nvGraphicFramePr>
        <p:xfrm>
          <a:off x="260465" y="1711539"/>
          <a:ext cx="5436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88">
                  <a:extLst>
                    <a:ext uri="{9D8B030D-6E8A-4147-A177-3AD203B41FA5}">
                      <a16:colId xmlns:a16="http://schemas.microsoft.com/office/drawing/2014/main" val="279552042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122220228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65527301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371305136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8487878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27406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B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36701"/>
                  </a:ext>
                </a:extLst>
              </a:tr>
            </a:tbl>
          </a:graphicData>
        </a:graphic>
      </p:graphicFrame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2B0F5034-477B-17E5-9FE4-23A5399C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81555"/>
              </p:ext>
            </p:extLst>
          </p:nvPr>
        </p:nvGraphicFramePr>
        <p:xfrm>
          <a:off x="264622" y="2169547"/>
          <a:ext cx="5436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88">
                  <a:extLst>
                    <a:ext uri="{9D8B030D-6E8A-4147-A177-3AD203B41FA5}">
                      <a16:colId xmlns:a16="http://schemas.microsoft.com/office/drawing/2014/main" val="279552042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122220228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65527301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371305136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8487878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27406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BE4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36701"/>
                  </a:ext>
                </a:extLst>
              </a:tr>
            </a:tbl>
          </a:graphicData>
        </a:graphic>
      </p:graphicFrame>
      <p:graphicFrame>
        <p:nvGraphicFramePr>
          <p:cNvPr id="30" name="Table 26">
            <a:extLst>
              <a:ext uri="{FF2B5EF4-FFF2-40B4-BE49-F238E27FC236}">
                <a16:creationId xmlns:a16="http://schemas.microsoft.com/office/drawing/2014/main" id="{8BEEB704-6E06-E6A5-66FC-943B24C28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190"/>
              </p:ext>
            </p:extLst>
          </p:nvPr>
        </p:nvGraphicFramePr>
        <p:xfrm>
          <a:off x="260462" y="2629212"/>
          <a:ext cx="5436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88">
                  <a:extLst>
                    <a:ext uri="{9D8B030D-6E8A-4147-A177-3AD203B41FA5}">
                      <a16:colId xmlns:a16="http://schemas.microsoft.com/office/drawing/2014/main" val="279552042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122220228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65527301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371305136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8487878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27406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36701"/>
                  </a:ext>
                </a:extLst>
              </a:tr>
            </a:tbl>
          </a:graphicData>
        </a:graphic>
      </p:graphicFrame>
      <p:graphicFrame>
        <p:nvGraphicFramePr>
          <p:cNvPr id="32" name="Table 26">
            <a:extLst>
              <a:ext uri="{FF2B5EF4-FFF2-40B4-BE49-F238E27FC236}">
                <a16:creationId xmlns:a16="http://schemas.microsoft.com/office/drawing/2014/main" id="{3AC4FA0F-1DAA-D3DC-DA80-6F82E2A9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7052"/>
              </p:ext>
            </p:extLst>
          </p:nvPr>
        </p:nvGraphicFramePr>
        <p:xfrm>
          <a:off x="260462" y="3093334"/>
          <a:ext cx="5436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88">
                  <a:extLst>
                    <a:ext uri="{9D8B030D-6E8A-4147-A177-3AD203B41FA5}">
                      <a16:colId xmlns:a16="http://schemas.microsoft.com/office/drawing/2014/main" val="279552042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122220228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65527301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371305136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8487878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27406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BE4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36701"/>
                  </a:ext>
                </a:extLst>
              </a:tr>
            </a:tbl>
          </a:graphicData>
        </a:graphic>
      </p:graphicFrame>
      <p:graphicFrame>
        <p:nvGraphicFramePr>
          <p:cNvPr id="34" name="Table 26">
            <a:extLst>
              <a:ext uri="{FF2B5EF4-FFF2-40B4-BE49-F238E27FC236}">
                <a16:creationId xmlns:a16="http://schemas.microsoft.com/office/drawing/2014/main" id="{564A6673-AEFB-BA37-2606-1A0276E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46061"/>
              </p:ext>
            </p:extLst>
          </p:nvPr>
        </p:nvGraphicFramePr>
        <p:xfrm>
          <a:off x="246609" y="3585934"/>
          <a:ext cx="5436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88">
                  <a:extLst>
                    <a:ext uri="{9D8B030D-6E8A-4147-A177-3AD203B41FA5}">
                      <a16:colId xmlns:a16="http://schemas.microsoft.com/office/drawing/2014/main" val="279552042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122220228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65527301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3371305136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418487878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27406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BE4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136701"/>
                  </a:ext>
                </a:extLst>
              </a:tr>
            </a:tbl>
          </a:graphicData>
        </a:graphic>
      </p:graphicFrame>
      <p:graphicFrame>
        <p:nvGraphicFramePr>
          <p:cNvPr id="36" name="Table 26">
            <a:extLst>
              <a:ext uri="{FF2B5EF4-FFF2-40B4-BE49-F238E27FC236}">
                <a16:creationId xmlns:a16="http://schemas.microsoft.com/office/drawing/2014/main" id="{9AC1A037-20D7-0B21-16BE-7D6C3E1A0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74949"/>
              </p:ext>
            </p:extLst>
          </p:nvPr>
        </p:nvGraphicFramePr>
        <p:xfrm>
          <a:off x="260462" y="4059116"/>
          <a:ext cx="5404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78">
                  <a:extLst>
                    <a:ext uri="{9D8B030D-6E8A-4147-A177-3AD203B41FA5}">
                      <a16:colId xmlns:a16="http://schemas.microsoft.com/office/drawing/2014/main" val="279552042"/>
                    </a:ext>
                  </a:extLst>
                </a:gridCol>
                <a:gridCol w="900778">
                  <a:extLst>
                    <a:ext uri="{9D8B030D-6E8A-4147-A177-3AD203B41FA5}">
                      <a16:colId xmlns:a16="http://schemas.microsoft.com/office/drawing/2014/main" val="3122220228"/>
                    </a:ext>
                  </a:extLst>
                </a:gridCol>
                <a:gridCol w="900778">
                  <a:extLst>
                    <a:ext uri="{9D8B030D-6E8A-4147-A177-3AD203B41FA5}">
                      <a16:colId xmlns:a16="http://schemas.microsoft.com/office/drawing/2014/main" val="4165527301"/>
                    </a:ext>
                  </a:extLst>
                </a:gridCol>
                <a:gridCol w="900778">
                  <a:extLst>
                    <a:ext uri="{9D8B030D-6E8A-4147-A177-3AD203B41FA5}">
                      <a16:colId xmlns:a16="http://schemas.microsoft.com/office/drawing/2014/main" val="3371305136"/>
                    </a:ext>
                  </a:extLst>
                </a:gridCol>
                <a:gridCol w="900778">
                  <a:extLst>
                    <a:ext uri="{9D8B030D-6E8A-4147-A177-3AD203B41FA5}">
                      <a16:colId xmlns:a16="http://schemas.microsoft.com/office/drawing/2014/main" val="4184878783"/>
                    </a:ext>
                  </a:extLst>
                </a:gridCol>
                <a:gridCol w="900778">
                  <a:extLst>
                    <a:ext uri="{9D8B030D-6E8A-4147-A177-3AD203B41FA5}">
                      <a16:colId xmlns:a16="http://schemas.microsoft.com/office/drawing/2014/main" val="127406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BE4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136701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C9B48124-5865-3BD2-5954-CD993B09B066}"/>
              </a:ext>
            </a:extLst>
          </p:cNvPr>
          <p:cNvSpPr/>
          <p:nvPr/>
        </p:nvSpPr>
        <p:spPr bwMode="auto">
          <a:xfrm>
            <a:off x="5795358" y="1783231"/>
            <a:ext cx="457200" cy="2620206"/>
          </a:xfrm>
          <a:prstGeom prst="rightBrace">
            <a:avLst>
              <a:gd name="adj1" fmla="val 42425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750541-4E41-7D85-C79D-E4741786C2DC}"/>
              </a:ext>
            </a:extLst>
          </p:cNvPr>
          <p:cNvSpPr txBox="1"/>
          <p:nvPr/>
        </p:nvSpPr>
        <p:spPr>
          <a:xfrm>
            <a:off x="6382786" y="1580430"/>
            <a:ext cx="228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iteration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iteration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7AC711-47F2-726D-39CB-BED6816F2573}"/>
              </a:ext>
            </a:extLst>
          </p:cNvPr>
          <p:cNvSpPr txBox="1"/>
          <p:nvPr/>
        </p:nvSpPr>
        <p:spPr>
          <a:xfrm>
            <a:off x="2438400" y="6417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ITC Berkeley Oldstyle Medium" charset="0"/>
              </a:rPr>
              <a:t>K-Fold Cross Validations, k =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392388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Widescreen-WithNumbers_2A" id="{CC13C5E8-C143-B944-BA97-1527C21DCBC9}" vid="{EEBF89D1-1DB3-9E46-A86B-BE71188432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15885</TotalTime>
  <Words>580</Words>
  <Application>Microsoft Macintosh PowerPoint</Application>
  <PresentationFormat>On-screen Show (16:9)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ITC Berkeley Oldstyle Book</vt:lpstr>
      <vt:lpstr>ITC Berkeley Oldstyle Medium</vt:lpstr>
      <vt:lpstr>Times</vt:lpstr>
      <vt:lpstr>Univers 57 Condensed</vt:lpstr>
      <vt:lpstr>Univers 67 CondensedBold</vt:lpstr>
      <vt:lpstr>Univers 75 Black</vt:lpstr>
      <vt:lpstr>Arial</vt:lpstr>
      <vt:lpstr>Calibri</vt:lpstr>
      <vt:lpstr>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Yu-Pin [KIN]</dc:creator>
  <cp:lastModifiedBy>Liang, Yu-Pin [KIN]</cp:lastModifiedBy>
  <cp:revision>319</cp:revision>
  <cp:lastPrinted>2019-02-08T13:46:09Z</cp:lastPrinted>
  <dcterms:created xsi:type="dcterms:W3CDTF">2021-04-19T15:01:02Z</dcterms:created>
  <dcterms:modified xsi:type="dcterms:W3CDTF">2024-03-14T21:03:48Z</dcterms:modified>
</cp:coreProperties>
</file>