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EDD0-F10E-5530-0519-330A94062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697B-2E7B-E18F-6983-DE34ACAB9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00F6-EE69-62AF-CA25-FAB8A305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A06A-C331-E03D-FCFD-9A101F21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3C9A-FED1-59E6-1EAE-A4462DD5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A2BF-3DA4-64B5-BC23-BE6627F7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8E730-D822-F4F3-E627-C4BEA6F5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79B1-D4ED-1093-7793-C8D45F1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89B6-3B4C-DACD-5928-BBF2E80C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B23E-7C60-4477-520C-11D847AD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7AC2D-3723-FCC4-A5A0-5E8B9CB90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F6ECD-1F78-5251-44E9-38F2C61A1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DBA5-7141-62A4-B2BD-695C7516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FA07-4CBA-B5F5-A908-7451A8C9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718C-2465-133C-2B02-B5E59825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19E3-9AC0-59FB-A4E6-F152B9CF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9822-6447-4DDF-46CC-57A25DFA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ACB8-BEAC-A14E-C25B-B08C1FE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978B-8EDE-08ED-1F7A-E01B43C1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62D0-992F-43EB-FB3C-E45847A2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07FA-B2AB-CD9F-7592-1857CFE9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63FBA-E336-D903-89AA-A15CC897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4E4D-59D4-4D22-5D10-B16E4F0D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E996-CB7C-68DE-9731-70A88245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A56-24E2-E81C-2EA2-CA978980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27D7-E62A-0EB1-CAA1-E11DC748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787F-D54C-C566-21C8-AA82C5F1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1262C-AC34-79C3-484B-48C0BF3C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B06CA-8557-0639-A0B7-BCF05829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58E38-BB58-AEC4-5FAB-6D42B6C4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2B2B-F13E-9551-9DE4-7DD2FF95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1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47BA-F87D-11BD-6C31-D12A9D3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DCB99-EA69-1260-27C6-06187EF4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4C89-69FD-CFFB-6AD0-5E067974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D9D48-ABBE-38BA-4056-0FB8DD8D2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10D67-A32F-3B3B-2449-91A8DC19A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A7822-78A0-0047-D329-4D04DD7E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261F6-4CB1-2DCE-CEF4-50F95A29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8F63F-7AE4-45E5-6EE6-2B307610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F8A4-3AC9-15CE-454C-EE43023F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AA166-55ED-BDD0-2AA8-C19DAB7F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2B9CA-2BEF-2E41-0F48-4866E469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2BD95-D3F7-14DD-5E67-15200403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D1C96-7FE5-BB35-8E40-8201AACE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1633E-DBE4-3F4E-88F3-77117CA1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C365-B4F6-5332-B032-8EC120A2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41BA-73AD-66C0-385C-A956D578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5008-CD57-CE13-8CB1-0EE2650E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38C8F-F6C6-0DF4-8A2C-BD175399D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976B3-4ABE-D87A-7325-031333F7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1A7CC-695B-190F-15A8-6ED545D8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E8C32-F370-3658-3B64-C92510AD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8A76-D50C-654A-8207-8806EBA2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2D2A9-B18D-4649-7849-947CDB569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92B93-113E-EF40-3B16-AFF9E7987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0B1CD-E61D-0A1B-D202-5ECCE2C0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FF43-B84E-19E7-767F-B5C530A3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8A5E-2662-A16D-7F78-5011684B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63B26-6AFE-CB38-24F3-D1DE7192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65B20-8A3C-E587-236C-17CD3AA3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CED7-296C-3573-839A-77E41991A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D2F1-9231-491C-8F3D-E7AAA7568B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9D25-4496-460B-4654-B0C97099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18DE-6122-642C-4207-83186E54F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85D5-EB04-43D6-8B01-3240C0CF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13789E-814A-40E4-1E2D-BEC5BD4294ED}"/>
              </a:ext>
            </a:extLst>
          </p:cNvPr>
          <p:cNvSpPr/>
          <p:nvPr/>
        </p:nvSpPr>
        <p:spPr>
          <a:xfrm>
            <a:off x="4955097" y="1140899"/>
            <a:ext cx="1233741" cy="57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94EEC6-1665-7814-1CF8-D6B597C4FBF9}"/>
              </a:ext>
            </a:extLst>
          </p:cNvPr>
          <p:cNvSpPr/>
          <p:nvPr/>
        </p:nvSpPr>
        <p:spPr>
          <a:xfrm>
            <a:off x="2283204" y="234892"/>
            <a:ext cx="150023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err="1">
                <a:effectLst/>
                <a:ea typeface="Arial" panose="020B0604020202020204" pitchFamily="34" charset="0"/>
              </a:rPr>
              <a:t>Employee_ID</a:t>
            </a:r>
            <a:r>
              <a:rPr lang="en-US" sz="1200" b="1" u="sng" dirty="0">
                <a:effectLst/>
                <a:ea typeface="Arial" panose="020B0604020202020204" pitchFamily="34" charset="0"/>
              </a:rPr>
              <a:t> </a:t>
            </a:r>
            <a:endParaRPr lang="en-US" sz="1200" b="1" u="sn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A80435-0E13-5B34-6630-A16435FB6C67}"/>
              </a:ext>
            </a:extLst>
          </p:cNvPr>
          <p:cNvSpPr/>
          <p:nvPr/>
        </p:nvSpPr>
        <p:spPr>
          <a:xfrm>
            <a:off x="3988964" y="234892"/>
            <a:ext cx="150023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Name</a:t>
            </a:r>
            <a:endParaRPr lang="en-US" sz="12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015999-15A4-60F3-F144-DEB9FF783F71}"/>
              </a:ext>
            </a:extLst>
          </p:cNvPr>
          <p:cNvSpPr/>
          <p:nvPr/>
        </p:nvSpPr>
        <p:spPr>
          <a:xfrm>
            <a:off x="5694724" y="234891"/>
            <a:ext cx="150023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Address</a:t>
            </a:r>
            <a:endParaRPr lang="en-US" sz="12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4A8E0C-CCCC-708D-3166-0BCFF1AEB8C8}"/>
              </a:ext>
            </a:extLst>
          </p:cNvPr>
          <p:cNvSpPr/>
          <p:nvPr/>
        </p:nvSpPr>
        <p:spPr>
          <a:xfrm>
            <a:off x="7466918" y="234890"/>
            <a:ext cx="150023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Birthdate</a:t>
            </a:r>
            <a:endParaRPr lang="en-US" sz="12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55E145-DB44-40B8-4577-4A88B38C5B02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033320" y="889233"/>
            <a:ext cx="2538648" cy="2516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1F07E-F393-7E70-AF32-7F61965C04FC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4739080" y="889233"/>
            <a:ext cx="832888" cy="2516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235847-0BE1-88BF-7D0D-E80A7A44D11E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V="1">
            <a:off x="5571968" y="889232"/>
            <a:ext cx="872872" cy="2516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5E7CE-6682-8AB1-2B37-F22FC800942F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5571968" y="889231"/>
            <a:ext cx="2645066" cy="2516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CE3BE7D-93BF-5414-B69D-B6AF32DFE395}"/>
              </a:ext>
            </a:extLst>
          </p:cNvPr>
          <p:cNvSpPr/>
          <p:nvPr/>
        </p:nvSpPr>
        <p:spPr>
          <a:xfrm>
            <a:off x="5053296" y="1963018"/>
            <a:ext cx="1033314" cy="6705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ISA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407055-25A0-45A6-4AE7-3254158991BD}"/>
              </a:ext>
            </a:extLst>
          </p:cNvPr>
          <p:cNvCxnSpPr>
            <a:cxnSpLocks/>
            <a:stCxn id="6" idx="2"/>
            <a:endCxn id="37" idx="0"/>
          </p:cNvCxnSpPr>
          <p:nvPr/>
        </p:nvCxnSpPr>
        <p:spPr>
          <a:xfrm flipH="1">
            <a:off x="5569953" y="1711352"/>
            <a:ext cx="2015" cy="2516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284CFBB-0B87-E404-6AF8-B9FB08BF3BE4}"/>
              </a:ext>
            </a:extLst>
          </p:cNvPr>
          <p:cNvSpPr/>
          <p:nvPr/>
        </p:nvSpPr>
        <p:spPr>
          <a:xfrm>
            <a:off x="4427032" y="3004818"/>
            <a:ext cx="1233741" cy="57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maintenance _staff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8DD47F-D412-7A87-DBF8-4A960C7B672F}"/>
              </a:ext>
            </a:extLst>
          </p:cNvPr>
          <p:cNvSpPr/>
          <p:nvPr/>
        </p:nvSpPr>
        <p:spPr>
          <a:xfrm>
            <a:off x="8416020" y="2900199"/>
            <a:ext cx="1233741" cy="57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Technical_staff</a:t>
            </a:r>
            <a:endParaRPr lang="en-US" sz="12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E26A565-5080-2744-5EEA-2475C0D4F3C0}"/>
              </a:ext>
            </a:extLst>
          </p:cNvPr>
          <p:cNvCxnSpPr>
            <a:cxnSpLocks/>
            <a:stCxn id="37" idx="2"/>
            <a:endCxn id="48" idx="0"/>
          </p:cNvCxnSpPr>
          <p:nvPr/>
        </p:nvCxnSpPr>
        <p:spPr>
          <a:xfrm flipH="1">
            <a:off x="5043903" y="2633578"/>
            <a:ext cx="9393" cy="371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5486BA-63AA-1FE0-4FF5-9AD08B8A2001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6086610" y="2633578"/>
            <a:ext cx="2946281" cy="2666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9170206-5726-33FB-5DB0-67BC0536D39D}"/>
              </a:ext>
            </a:extLst>
          </p:cNvPr>
          <p:cNvSpPr/>
          <p:nvPr/>
        </p:nvSpPr>
        <p:spPr>
          <a:xfrm>
            <a:off x="8416020" y="5188299"/>
            <a:ext cx="1233741" cy="57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PROJECT </a:t>
            </a: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2CB91A92-6A88-0B5C-4B72-96A9D2CA9229}"/>
              </a:ext>
            </a:extLst>
          </p:cNvPr>
          <p:cNvSpPr/>
          <p:nvPr/>
        </p:nvSpPr>
        <p:spPr>
          <a:xfrm>
            <a:off x="8296448" y="3822425"/>
            <a:ext cx="1472884" cy="110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assigned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F3EE68-5DE2-E979-DFD4-D3A826062456}"/>
              </a:ext>
            </a:extLst>
          </p:cNvPr>
          <p:cNvSpPr/>
          <p:nvPr/>
        </p:nvSpPr>
        <p:spPr>
          <a:xfrm>
            <a:off x="6632590" y="6090651"/>
            <a:ext cx="150023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err="1"/>
              <a:t>Project_ID</a:t>
            </a:r>
            <a:r>
              <a:rPr lang="en-US" sz="1200" b="1" u="sng" dirty="0"/>
              <a:t>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2362CDB-F0F5-C2E8-367E-B0E8513AF406}"/>
              </a:ext>
            </a:extLst>
          </p:cNvPr>
          <p:cNvSpPr/>
          <p:nvPr/>
        </p:nvSpPr>
        <p:spPr>
          <a:xfrm>
            <a:off x="8296448" y="6090651"/>
            <a:ext cx="1561571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Project_Name</a:t>
            </a:r>
            <a:endParaRPr lang="en-US" sz="1200" b="1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3AC4EBC-E5BB-BE2E-1794-45187872A6F7}"/>
              </a:ext>
            </a:extLst>
          </p:cNvPr>
          <p:cNvSpPr/>
          <p:nvPr/>
        </p:nvSpPr>
        <p:spPr>
          <a:xfrm>
            <a:off x="10021645" y="6090650"/>
            <a:ext cx="150023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Start_Date</a:t>
            </a:r>
            <a:endParaRPr lang="en-US" sz="12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47D24E-CDCE-6473-33AE-851407B47860}"/>
              </a:ext>
            </a:extLst>
          </p:cNvPr>
          <p:cNvCxnSpPr>
            <a:cxnSpLocks/>
            <a:stCxn id="59" idx="2"/>
            <a:endCxn id="68" idx="0"/>
          </p:cNvCxnSpPr>
          <p:nvPr/>
        </p:nvCxnSpPr>
        <p:spPr>
          <a:xfrm flipH="1">
            <a:off x="7382706" y="5758752"/>
            <a:ext cx="1650185" cy="331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9DD244A-22FF-C4B0-81D0-3CF23596BB6A}"/>
              </a:ext>
            </a:extLst>
          </p:cNvPr>
          <p:cNvCxnSpPr>
            <a:cxnSpLocks/>
            <a:stCxn id="59" idx="2"/>
            <a:endCxn id="70" idx="0"/>
          </p:cNvCxnSpPr>
          <p:nvPr/>
        </p:nvCxnSpPr>
        <p:spPr>
          <a:xfrm>
            <a:off x="9032891" y="5758752"/>
            <a:ext cx="44343" cy="3318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EB6BDA-3083-B960-400C-9C799FD2A47E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9032891" y="5758752"/>
            <a:ext cx="1738870" cy="3318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435AB5C-A40F-6DCA-E4E1-B39D37A64F35}"/>
              </a:ext>
            </a:extLst>
          </p:cNvPr>
          <p:cNvCxnSpPr>
            <a:cxnSpLocks/>
            <a:stCxn id="50" idx="2"/>
            <a:endCxn id="60" idx="0"/>
          </p:cNvCxnSpPr>
          <p:nvPr/>
        </p:nvCxnSpPr>
        <p:spPr>
          <a:xfrm flipH="1">
            <a:off x="9032890" y="3470652"/>
            <a:ext cx="1" cy="35177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B621C42-F54C-13E7-BD87-B8E21DCCDAB4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H="1" flipV="1">
            <a:off x="9032890" y="4928987"/>
            <a:ext cx="1" cy="2593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2BAF795-3703-E6FC-8134-8F9D96480211}"/>
              </a:ext>
            </a:extLst>
          </p:cNvPr>
          <p:cNvSpPr txBox="1"/>
          <p:nvPr/>
        </p:nvSpPr>
        <p:spPr>
          <a:xfrm>
            <a:off x="9226474" y="4806920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170179F-6387-F57F-B7F4-A7ABB5A44B5D}"/>
              </a:ext>
            </a:extLst>
          </p:cNvPr>
          <p:cNvSpPr txBox="1"/>
          <p:nvPr/>
        </p:nvSpPr>
        <p:spPr>
          <a:xfrm>
            <a:off x="9158738" y="3482699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E2E7CA2-4136-656D-8313-9F3918B31977}"/>
              </a:ext>
            </a:extLst>
          </p:cNvPr>
          <p:cNvSpPr/>
          <p:nvPr/>
        </p:nvSpPr>
        <p:spPr>
          <a:xfrm>
            <a:off x="10194317" y="4048535"/>
            <a:ext cx="1327560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Billing_Rate</a:t>
            </a:r>
            <a:endParaRPr lang="en-US" sz="1200" b="1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4CEADF0-5FFE-3BA5-9E74-EAE1159B9812}"/>
              </a:ext>
            </a:extLst>
          </p:cNvPr>
          <p:cNvCxnSpPr>
            <a:cxnSpLocks/>
            <a:stCxn id="60" idx="3"/>
            <a:endCxn id="99" idx="2"/>
          </p:cNvCxnSpPr>
          <p:nvPr/>
        </p:nvCxnSpPr>
        <p:spPr>
          <a:xfrm>
            <a:off x="9769332" y="4375706"/>
            <a:ext cx="4249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E42F11-75FB-1AFC-DAE3-FADCE4DBC3D9}"/>
              </a:ext>
            </a:extLst>
          </p:cNvPr>
          <p:cNvSpPr/>
          <p:nvPr/>
        </p:nvSpPr>
        <p:spPr>
          <a:xfrm>
            <a:off x="4436691" y="5310260"/>
            <a:ext cx="1233741" cy="57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BUILDING 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BD35F81A-0CBA-E647-947D-8CAF8D4AFE9D}"/>
              </a:ext>
            </a:extLst>
          </p:cNvPr>
          <p:cNvSpPr/>
          <p:nvPr/>
        </p:nvSpPr>
        <p:spPr>
          <a:xfrm>
            <a:off x="4263120" y="3899813"/>
            <a:ext cx="1561565" cy="110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managed 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747FEC8-C8DC-1DE3-666A-7FBA3A42F842}"/>
              </a:ext>
            </a:extLst>
          </p:cNvPr>
          <p:cNvSpPr/>
          <p:nvPr/>
        </p:nvSpPr>
        <p:spPr>
          <a:xfrm>
            <a:off x="2653261" y="6183004"/>
            <a:ext cx="150023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Address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083E9EF-E1D8-3B11-E1B7-C35F7B99D5C7}"/>
              </a:ext>
            </a:extLst>
          </p:cNvPr>
          <p:cNvSpPr/>
          <p:nvPr/>
        </p:nvSpPr>
        <p:spPr>
          <a:xfrm>
            <a:off x="4272775" y="6183005"/>
            <a:ext cx="1561571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ID 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F733751-312B-3EB0-1FF2-201E17167D4B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flipH="1">
            <a:off x="3403377" y="5880713"/>
            <a:ext cx="1650185" cy="3022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28E1796-D099-CD0E-4A26-7356A263FDA8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flipH="1">
            <a:off x="5053561" y="5880713"/>
            <a:ext cx="1" cy="3022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58B02BF-0617-1C61-9F31-9FDE22B27B1F}"/>
              </a:ext>
            </a:extLst>
          </p:cNvPr>
          <p:cNvCxnSpPr>
            <a:cxnSpLocks/>
            <a:stCxn id="117" idx="0"/>
            <a:endCxn id="118" idx="2"/>
          </p:cNvCxnSpPr>
          <p:nvPr/>
        </p:nvCxnSpPr>
        <p:spPr>
          <a:xfrm flipH="1" flipV="1">
            <a:off x="5043903" y="5006375"/>
            <a:ext cx="9659" cy="303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B0A0EBE-B09D-FEB1-49A3-0B550C8B78DD}"/>
              </a:ext>
            </a:extLst>
          </p:cNvPr>
          <p:cNvSpPr txBox="1"/>
          <p:nvPr/>
        </p:nvSpPr>
        <p:spPr>
          <a:xfrm>
            <a:off x="5247145" y="4928881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</a:t>
            </a:r>
            <a:endParaRPr lang="en-US" sz="24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1BBEBCD-C108-8EED-5ABD-1ADC77CDB7A3}"/>
              </a:ext>
            </a:extLst>
          </p:cNvPr>
          <p:cNvSpPr txBox="1"/>
          <p:nvPr/>
        </p:nvSpPr>
        <p:spPr>
          <a:xfrm>
            <a:off x="5179409" y="3604660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874D897-DA05-53D6-AC1A-5733BE55BC1E}"/>
              </a:ext>
            </a:extLst>
          </p:cNvPr>
          <p:cNvCxnSpPr>
            <a:cxnSpLocks/>
            <a:stCxn id="118" idx="0"/>
            <a:endCxn id="48" idx="2"/>
          </p:cNvCxnSpPr>
          <p:nvPr/>
        </p:nvCxnSpPr>
        <p:spPr>
          <a:xfrm flipV="1">
            <a:off x="5043903" y="3575271"/>
            <a:ext cx="0" cy="3245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Diamond 145">
            <a:extLst>
              <a:ext uri="{FF2B5EF4-FFF2-40B4-BE49-F238E27FC236}">
                <a16:creationId xmlns:a16="http://schemas.microsoft.com/office/drawing/2014/main" id="{A763A342-73C9-0A7C-EDB1-82BEA0D98FB9}"/>
              </a:ext>
            </a:extLst>
          </p:cNvPr>
          <p:cNvSpPr/>
          <p:nvPr/>
        </p:nvSpPr>
        <p:spPr>
          <a:xfrm>
            <a:off x="1088570" y="3495254"/>
            <a:ext cx="1561565" cy="110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E29C83E-B1CA-EADA-4DE4-220AC38473C4}"/>
              </a:ext>
            </a:extLst>
          </p:cNvPr>
          <p:cNvCxnSpPr>
            <a:cxnSpLocks/>
            <a:stCxn id="48" idx="1"/>
            <a:endCxn id="146" idx="0"/>
          </p:cNvCxnSpPr>
          <p:nvPr/>
        </p:nvCxnSpPr>
        <p:spPr>
          <a:xfrm flipH="1">
            <a:off x="1869353" y="3290045"/>
            <a:ext cx="2557679" cy="2052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9F6BC1C-2DBF-17C6-4CEE-7D529960F799}"/>
              </a:ext>
            </a:extLst>
          </p:cNvPr>
          <p:cNvCxnSpPr>
            <a:cxnSpLocks/>
            <a:stCxn id="117" idx="0"/>
            <a:endCxn id="146" idx="2"/>
          </p:cNvCxnSpPr>
          <p:nvPr/>
        </p:nvCxnSpPr>
        <p:spPr>
          <a:xfrm flipH="1" flipV="1">
            <a:off x="1869353" y="4601816"/>
            <a:ext cx="3184209" cy="70844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480F48A-23AC-BF13-DB8F-11B8047E1EB7}"/>
              </a:ext>
            </a:extLst>
          </p:cNvPr>
          <p:cNvSpPr txBox="1"/>
          <p:nvPr/>
        </p:nvSpPr>
        <p:spPr>
          <a:xfrm>
            <a:off x="3481942" y="1985164"/>
            <a:ext cx="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7148189-1C7D-DD61-84A6-CA1E129465B7}"/>
              </a:ext>
            </a:extLst>
          </p:cNvPr>
          <p:cNvSpPr txBox="1"/>
          <p:nvPr/>
        </p:nvSpPr>
        <p:spPr>
          <a:xfrm>
            <a:off x="3462202" y="4333544"/>
            <a:ext cx="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73061B8-EFA8-0413-B50E-42E449793A03}"/>
              </a:ext>
            </a:extLst>
          </p:cNvPr>
          <p:cNvSpPr txBox="1"/>
          <p:nvPr/>
        </p:nvSpPr>
        <p:spPr>
          <a:xfrm>
            <a:off x="9105796" y="1241459"/>
            <a:ext cx="1997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Assumption:</a:t>
            </a:r>
          </a:p>
          <a:p>
            <a:r>
              <a:rPr lang="en-US" sz="1400" b="1" dirty="0"/>
              <a:t>There might be no one working in one building.</a:t>
            </a:r>
          </a:p>
          <a:p>
            <a:pPr algn="ctr"/>
            <a:endParaRPr lang="en-US" sz="24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77345C-F44F-D533-C51B-1119A0D95E0D}"/>
              </a:ext>
            </a:extLst>
          </p:cNvPr>
          <p:cNvSpPr txBox="1"/>
          <p:nvPr/>
        </p:nvSpPr>
        <p:spPr>
          <a:xfrm>
            <a:off x="0" y="64180"/>
            <a:ext cx="126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Q1</a:t>
            </a:r>
            <a:endParaRPr lang="en-US" sz="1400" b="1" dirty="0"/>
          </a:p>
        </p:txBody>
      </p:sp>
      <p:sp>
        <p:nvSpPr>
          <p:cNvPr id="176" name="Diamond 175">
            <a:extLst>
              <a:ext uri="{FF2B5EF4-FFF2-40B4-BE49-F238E27FC236}">
                <a16:creationId xmlns:a16="http://schemas.microsoft.com/office/drawing/2014/main" id="{EA24FA80-5FC8-F758-8667-28E98A8432B5}"/>
              </a:ext>
            </a:extLst>
          </p:cNvPr>
          <p:cNvSpPr/>
          <p:nvPr/>
        </p:nvSpPr>
        <p:spPr>
          <a:xfrm>
            <a:off x="6268558" y="3700358"/>
            <a:ext cx="1561565" cy="110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34CE751-FFD9-0E8C-8B3E-D94EDDE3E5B7}"/>
              </a:ext>
            </a:extLst>
          </p:cNvPr>
          <p:cNvCxnSpPr>
            <a:cxnSpLocks/>
            <a:stCxn id="50" idx="1"/>
            <a:endCxn id="176" idx="0"/>
          </p:cNvCxnSpPr>
          <p:nvPr/>
        </p:nvCxnSpPr>
        <p:spPr>
          <a:xfrm flipH="1">
            <a:off x="7049341" y="3185426"/>
            <a:ext cx="1366679" cy="5149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92E508A-641F-94CE-4071-6CE28F3F95DA}"/>
              </a:ext>
            </a:extLst>
          </p:cNvPr>
          <p:cNvCxnSpPr>
            <a:cxnSpLocks/>
            <a:stCxn id="59" idx="1"/>
            <a:endCxn id="176" idx="2"/>
          </p:cNvCxnSpPr>
          <p:nvPr/>
        </p:nvCxnSpPr>
        <p:spPr>
          <a:xfrm flipH="1" flipV="1">
            <a:off x="7049341" y="4806920"/>
            <a:ext cx="1366679" cy="66660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09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D0AE-06D2-909F-55FF-52722614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116232"/>
            <a:ext cx="10515600" cy="493368"/>
          </a:xfrm>
        </p:spPr>
        <p:txBody>
          <a:bodyPr>
            <a:noAutofit/>
          </a:bodyPr>
          <a:lstStyle/>
          <a:p>
            <a:r>
              <a:rPr lang="en-US" sz="4000" dirty="0"/>
              <a:t>Q1: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5C35-151E-52EE-8CAB-C7AC9E95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3" y="609600"/>
            <a:ext cx="11896725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technical_staff</a:t>
            </a:r>
            <a:r>
              <a:rPr lang="en-US" sz="2000" dirty="0"/>
              <a:t> (</a:t>
            </a:r>
            <a:r>
              <a:rPr lang="en-US" sz="2000" dirty="0" err="1"/>
              <a:t>Employee_ID</a:t>
            </a:r>
            <a:r>
              <a:rPr lang="en-US" sz="2000" dirty="0"/>
              <a:t> INTEGER, Name CHAR (20), Address CHAR(150), Birthdate DATE, PRIMARY KEY (</a:t>
            </a:r>
            <a:r>
              <a:rPr lang="en-US" sz="2000" dirty="0" err="1"/>
              <a:t>Employee_ID</a:t>
            </a:r>
            <a:r>
              <a:rPr lang="en-US" sz="2000" dirty="0"/>
              <a:t> ) )</a:t>
            </a:r>
          </a:p>
          <a:p>
            <a:pPr marL="0" indent="0">
              <a:buNone/>
            </a:pPr>
            <a:r>
              <a:rPr lang="en-US" sz="2000" dirty="0"/>
              <a:t>CREATE TABLE PROJECT (</a:t>
            </a:r>
            <a:r>
              <a:rPr lang="en-US" sz="2000" dirty="0" err="1"/>
              <a:t>Project_ID</a:t>
            </a:r>
            <a:r>
              <a:rPr lang="en-US" sz="2000" dirty="0"/>
              <a:t> INTEGER, </a:t>
            </a:r>
            <a:r>
              <a:rPr lang="en-US" sz="2000" dirty="0" err="1"/>
              <a:t>Project_Name</a:t>
            </a:r>
            <a:r>
              <a:rPr lang="en-US" sz="2000" dirty="0"/>
              <a:t> CHAR (50), </a:t>
            </a:r>
            <a:r>
              <a:rPr lang="en-US" sz="2000" dirty="0" err="1"/>
              <a:t>Start_Date</a:t>
            </a:r>
            <a:r>
              <a:rPr lang="en-US" sz="2000" dirty="0"/>
              <a:t> DATE, PRIMARY KEY (</a:t>
            </a:r>
            <a:r>
              <a:rPr lang="en-US" sz="2000" dirty="0" err="1"/>
              <a:t>Project_ID</a:t>
            </a:r>
            <a:r>
              <a:rPr lang="en-US" sz="2000" dirty="0"/>
              <a:t> ) )</a:t>
            </a:r>
          </a:p>
          <a:p>
            <a:pPr marL="0" indent="0">
              <a:buNone/>
            </a:pPr>
            <a:r>
              <a:rPr lang="en-US" sz="2000" dirty="0"/>
              <a:t>CREATE TABLE assigned (</a:t>
            </a:r>
            <a:r>
              <a:rPr lang="en-US" sz="2000" dirty="0" err="1"/>
              <a:t>eid</a:t>
            </a:r>
            <a:r>
              <a:rPr lang="en-US" sz="2000" dirty="0"/>
              <a:t> INTEGER, </a:t>
            </a:r>
            <a:r>
              <a:rPr lang="en-US" sz="2000" dirty="0" err="1"/>
              <a:t>pid</a:t>
            </a:r>
            <a:r>
              <a:rPr lang="en-US" sz="2000" dirty="0"/>
              <a:t> INTEGER, </a:t>
            </a:r>
            <a:r>
              <a:rPr lang="en-US" sz="2000" dirty="0" err="1"/>
              <a:t>Billing_Rate</a:t>
            </a:r>
            <a:r>
              <a:rPr lang="en-US" sz="2000" dirty="0"/>
              <a:t> DECIMAL(10,2), PRIMARY KEY (</a:t>
            </a:r>
            <a:r>
              <a:rPr lang="en-US" sz="2000" dirty="0" err="1"/>
              <a:t>eid,pid</a:t>
            </a:r>
            <a:r>
              <a:rPr lang="en-US" sz="2000" dirty="0"/>
              <a:t>), foreign key (</a:t>
            </a:r>
            <a:r>
              <a:rPr lang="en-US" sz="2000" dirty="0" err="1"/>
              <a:t>eid</a:t>
            </a:r>
            <a:r>
              <a:rPr lang="en-US" sz="2000" dirty="0"/>
              <a:t>) references </a:t>
            </a:r>
            <a:r>
              <a:rPr lang="en-US" sz="2000" dirty="0" err="1"/>
              <a:t>technical_staff</a:t>
            </a:r>
            <a:r>
              <a:rPr lang="en-US" sz="2000" dirty="0"/>
              <a:t>(</a:t>
            </a:r>
            <a:r>
              <a:rPr lang="en-US" sz="2000" dirty="0" err="1"/>
              <a:t>Employee_ID</a:t>
            </a:r>
            <a:r>
              <a:rPr lang="en-US" sz="2000" dirty="0"/>
              <a:t>), foreign key (</a:t>
            </a:r>
            <a:r>
              <a:rPr lang="en-US" sz="2000" dirty="0" err="1"/>
              <a:t>pid</a:t>
            </a:r>
            <a:r>
              <a:rPr lang="en-US" sz="2000" dirty="0"/>
              <a:t>) references PROJECT (Project _ID))</a:t>
            </a:r>
          </a:p>
          <a:p>
            <a:pPr marL="0" indent="0">
              <a:buNone/>
            </a:pPr>
            <a:r>
              <a:rPr lang="en-US" sz="2000" i="1" u="sng" dirty="0"/>
              <a:t>Need database triggers to enforce the total participation of PROJECT in assigned relationship set.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maintenance_staff</a:t>
            </a:r>
            <a:r>
              <a:rPr lang="en-US" sz="2000" dirty="0"/>
              <a:t> (</a:t>
            </a:r>
            <a:r>
              <a:rPr lang="en-US" sz="2000" dirty="0" err="1"/>
              <a:t>Employee_ID</a:t>
            </a:r>
            <a:r>
              <a:rPr lang="en-US" sz="2000" dirty="0"/>
              <a:t> INTEGER, Name CHAR (20), Address CHAR(150), Birthdate DATE, PRIMARY KEY (</a:t>
            </a:r>
            <a:r>
              <a:rPr lang="en-US" sz="2000" dirty="0" err="1"/>
              <a:t>Employee_ID</a:t>
            </a:r>
            <a:r>
              <a:rPr lang="en-US" sz="2000" dirty="0"/>
              <a:t> ) )</a:t>
            </a:r>
          </a:p>
          <a:p>
            <a:pPr marL="0" indent="0">
              <a:buNone/>
            </a:pPr>
            <a:r>
              <a:rPr lang="en-US" sz="2000" dirty="0"/>
              <a:t>CREATE TABLE BUILDING (ID integer, Address CHAR(150), </a:t>
            </a:r>
            <a:r>
              <a:rPr lang="en-US" sz="2000" dirty="0" err="1"/>
              <a:t>mgrID</a:t>
            </a:r>
            <a:r>
              <a:rPr lang="en-US" sz="2000" dirty="0"/>
              <a:t> INTEGER NOT NULL, PRIMARY KEY (ID), foreign key (</a:t>
            </a:r>
            <a:r>
              <a:rPr lang="en-US" sz="2000" dirty="0" err="1"/>
              <a:t>mgrID</a:t>
            </a:r>
            <a:r>
              <a:rPr lang="en-US" sz="2000" dirty="0"/>
              <a:t>) references </a:t>
            </a:r>
            <a:r>
              <a:rPr lang="en-US" sz="2000" dirty="0" err="1"/>
              <a:t>maintenance_staff</a:t>
            </a:r>
            <a:r>
              <a:rPr lang="en-US" sz="2000" dirty="0"/>
              <a:t> (</a:t>
            </a:r>
            <a:r>
              <a:rPr lang="en-US" sz="2000" dirty="0" err="1"/>
              <a:t>Employee_ID</a:t>
            </a:r>
            <a:r>
              <a:rPr lang="en-US" sz="2000" dirty="0"/>
              <a:t> 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TABLE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 INTEGER,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 INTEGER, PRIMARY KEY (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m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id,bid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foreign key (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id) references </a:t>
            </a:r>
            <a:r>
              <a:rPr lang="en-US" sz="2000" dirty="0"/>
              <a:t>maintenance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_staff(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</a:t>
            </a:r>
          </a:p>
          <a:p>
            <a:pPr marL="0" indent="0">
              <a:buNone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database triggers to enforce the total participation of </a:t>
            </a:r>
            <a:r>
              <a:rPr kumimoji="0" lang="en-US" sz="2000" b="0" i="1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maintenance_staff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in </a:t>
            </a:r>
            <a:r>
              <a:rPr kumimoji="0" lang="en-US" sz="2000" b="0" i="1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workM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relationship set.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TABLE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INTEGER,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 INTEGER, PRIMARY KEY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tid,bid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foreign key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references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technical_staff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</a:t>
            </a:r>
          </a:p>
          <a:p>
            <a:pPr marL="0" indent="0">
              <a:buNone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database triggers to enforce the total participation of technical _staff  in </a:t>
            </a:r>
            <a:r>
              <a:rPr kumimoji="0" lang="en-US" sz="2000" b="0" i="1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workT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382043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BEF7E-51C4-F3F7-B7B6-D08875D04BA6}"/>
              </a:ext>
            </a:extLst>
          </p:cNvPr>
          <p:cNvSpPr txBox="1"/>
          <p:nvPr/>
        </p:nvSpPr>
        <p:spPr>
          <a:xfrm>
            <a:off x="0" y="0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Q2</a:t>
            </a:r>
            <a:endParaRPr lang="en-US" sz="14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680AF0-CF8D-5032-0057-BFF43BD55C1B}"/>
              </a:ext>
            </a:extLst>
          </p:cNvPr>
          <p:cNvGrpSpPr/>
          <p:nvPr/>
        </p:nvGrpSpPr>
        <p:grpSpPr>
          <a:xfrm>
            <a:off x="834185" y="263806"/>
            <a:ext cx="3862581" cy="1442370"/>
            <a:chOff x="3865111" y="268982"/>
            <a:chExt cx="3862581" cy="1442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08B3AA-929F-A136-8D4F-013ED0005CFF}"/>
                </a:ext>
              </a:extLst>
            </p:cNvPr>
            <p:cNvSpPr/>
            <p:nvPr/>
          </p:nvSpPr>
          <p:spPr>
            <a:xfrm>
              <a:off x="4955097" y="1140899"/>
              <a:ext cx="1233741" cy="57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artist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4BCFF8-5CC3-F1D8-9310-7AA9FEF15B9E}"/>
                </a:ext>
              </a:extLst>
            </p:cNvPr>
            <p:cNvSpPr/>
            <p:nvPr/>
          </p:nvSpPr>
          <p:spPr>
            <a:xfrm>
              <a:off x="4874222" y="287767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Birth</a:t>
              </a:r>
            </a:p>
            <a:p>
              <a:pPr algn="ctr"/>
              <a:r>
                <a:rPr lang="en-US" sz="1200" b="1" dirty="0"/>
                <a:t>Place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4E232A-38D1-2925-4623-7CA205AB275B}"/>
                </a:ext>
              </a:extLst>
            </p:cNvPr>
            <p:cNvSpPr/>
            <p:nvPr/>
          </p:nvSpPr>
          <p:spPr>
            <a:xfrm>
              <a:off x="5922958" y="288396"/>
              <a:ext cx="833247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DOB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F1DCC4-02CA-EBBB-CA2E-DA521DB9BE73}"/>
                </a:ext>
              </a:extLst>
            </p:cNvPr>
            <p:cNvCxnSpPr>
              <a:cxnSpLocks/>
              <a:stCxn id="6" idx="0"/>
              <a:endCxn id="24" idx="4"/>
            </p:cNvCxnSpPr>
            <p:nvPr/>
          </p:nvCxnSpPr>
          <p:spPr>
            <a:xfrm flipH="1" flipV="1">
              <a:off x="4301547" y="923323"/>
              <a:ext cx="1270421" cy="2175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C9373D-3C81-2D62-C20D-D8B06DDB4BF0}"/>
                </a:ext>
              </a:extLst>
            </p:cNvPr>
            <p:cNvCxnSpPr>
              <a:cxnSpLocks/>
              <a:stCxn id="6" idx="0"/>
              <a:endCxn id="8" idx="4"/>
            </p:cNvCxnSpPr>
            <p:nvPr/>
          </p:nvCxnSpPr>
          <p:spPr>
            <a:xfrm flipH="1" flipV="1">
              <a:off x="5310658" y="942108"/>
              <a:ext cx="261310" cy="1987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2FEBA3-1F01-BF97-3430-EE133B24B33D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V="1">
              <a:off x="5571968" y="942737"/>
              <a:ext cx="767614" cy="1981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1782B6-E73B-8CC3-73DB-DB5FD65D1488}"/>
                </a:ext>
              </a:extLst>
            </p:cNvPr>
            <p:cNvSpPr/>
            <p:nvPr/>
          </p:nvSpPr>
          <p:spPr>
            <a:xfrm>
              <a:off x="6854820" y="302001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Style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1812E6-E66D-55E6-FBC0-1D21C3E5450F}"/>
                </a:ext>
              </a:extLst>
            </p:cNvPr>
            <p:cNvCxnSpPr>
              <a:cxnSpLocks/>
              <a:stCxn id="6" idx="0"/>
              <a:endCxn id="21" idx="4"/>
            </p:cNvCxnSpPr>
            <p:nvPr/>
          </p:nvCxnSpPr>
          <p:spPr>
            <a:xfrm flipV="1">
              <a:off x="5571968" y="956342"/>
              <a:ext cx="1719288" cy="1845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139064-FB3B-1C8B-694F-446480CA8CA9}"/>
                </a:ext>
              </a:extLst>
            </p:cNvPr>
            <p:cNvSpPr/>
            <p:nvPr/>
          </p:nvSpPr>
          <p:spPr>
            <a:xfrm>
              <a:off x="3865111" y="268982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/>
                <a:t>Name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2A0253C-1976-0A69-EB8F-C5EA533ED343}"/>
              </a:ext>
            </a:extLst>
          </p:cNvPr>
          <p:cNvGrpSpPr/>
          <p:nvPr/>
        </p:nvGrpSpPr>
        <p:grpSpPr>
          <a:xfrm>
            <a:off x="7961785" y="4482332"/>
            <a:ext cx="2816674" cy="654341"/>
            <a:chOff x="3598879" y="3765849"/>
            <a:chExt cx="2816674" cy="65434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13B5035-BF15-7816-FD5F-97E142FD5BE2}"/>
                </a:ext>
              </a:extLst>
            </p:cNvPr>
            <p:cNvSpPr/>
            <p:nvPr/>
          </p:nvSpPr>
          <p:spPr>
            <a:xfrm>
              <a:off x="3598879" y="3797831"/>
              <a:ext cx="1233741" cy="57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art_group</a:t>
              </a:r>
              <a:endParaRPr lang="en-US" sz="1200" b="1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A1AFA9B-A732-8720-9B93-6045B77CD072}"/>
                </a:ext>
              </a:extLst>
            </p:cNvPr>
            <p:cNvSpPr/>
            <p:nvPr/>
          </p:nvSpPr>
          <p:spPr>
            <a:xfrm>
              <a:off x="5542681" y="3765849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/>
                <a:t>Name</a:t>
              </a:r>
              <a:r>
                <a:rPr lang="en-US" sz="1200" b="1" u="sng" dirty="0">
                  <a:effectLst/>
                  <a:ea typeface="Arial" panose="020B0604020202020204" pitchFamily="34" charset="0"/>
                </a:rPr>
                <a:t> </a:t>
              </a:r>
              <a:endParaRPr lang="en-US" sz="1200" b="1" u="sng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8645F4C-F5B2-4297-FD69-F9FCC86A8833}"/>
                </a:ext>
              </a:extLst>
            </p:cNvPr>
            <p:cNvCxnSpPr>
              <a:cxnSpLocks/>
              <a:stCxn id="70" idx="3"/>
              <a:endCxn id="71" idx="2"/>
            </p:cNvCxnSpPr>
            <p:nvPr/>
          </p:nvCxnSpPr>
          <p:spPr>
            <a:xfrm>
              <a:off x="4832620" y="4083058"/>
              <a:ext cx="710061" cy="99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66EBA3-8522-110C-78E1-DFEA4FFF2E48}"/>
              </a:ext>
            </a:extLst>
          </p:cNvPr>
          <p:cNvGrpSpPr/>
          <p:nvPr/>
        </p:nvGrpSpPr>
        <p:grpSpPr>
          <a:xfrm>
            <a:off x="6652648" y="330199"/>
            <a:ext cx="2463004" cy="1341200"/>
            <a:chOff x="10191521" y="2051094"/>
            <a:chExt cx="2463004" cy="13412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0C80CDB-262E-8A25-0531-0775DAD8528C}"/>
                </a:ext>
              </a:extLst>
            </p:cNvPr>
            <p:cNvSpPr/>
            <p:nvPr/>
          </p:nvSpPr>
          <p:spPr>
            <a:xfrm>
              <a:off x="11420784" y="2821841"/>
              <a:ext cx="1233741" cy="57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artwork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861381C-ABBA-F72B-F9D4-924A62709914}"/>
                </a:ext>
              </a:extLst>
            </p:cNvPr>
            <p:cNvSpPr/>
            <p:nvPr/>
          </p:nvSpPr>
          <p:spPr>
            <a:xfrm>
              <a:off x="11214706" y="2051094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/>
                <a:t>Title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85C7682-C5EC-6C83-C98D-CA7B0F41D92B}"/>
                </a:ext>
              </a:extLst>
            </p:cNvPr>
            <p:cNvSpPr/>
            <p:nvPr/>
          </p:nvSpPr>
          <p:spPr>
            <a:xfrm>
              <a:off x="10191521" y="2070831"/>
              <a:ext cx="97326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Year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82FF4F3-EF89-D9E8-344A-AB9ACE39F0D1}"/>
                </a:ext>
              </a:extLst>
            </p:cNvPr>
            <p:cNvCxnSpPr>
              <a:cxnSpLocks/>
              <a:stCxn id="92" idx="0"/>
              <a:endCxn id="94" idx="4"/>
            </p:cNvCxnSpPr>
            <p:nvPr/>
          </p:nvCxnSpPr>
          <p:spPr>
            <a:xfrm flipH="1" flipV="1">
              <a:off x="11651142" y="2705435"/>
              <a:ext cx="386513" cy="1164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6CE52CF-9D3B-9F4B-0E31-2191FC3551E0}"/>
                </a:ext>
              </a:extLst>
            </p:cNvPr>
            <p:cNvCxnSpPr>
              <a:cxnSpLocks/>
              <a:stCxn id="92" idx="0"/>
              <a:endCxn id="95" idx="4"/>
            </p:cNvCxnSpPr>
            <p:nvPr/>
          </p:nvCxnSpPr>
          <p:spPr>
            <a:xfrm flipH="1" flipV="1">
              <a:off x="10678152" y="2725172"/>
              <a:ext cx="1359503" cy="966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B2BB7D3-A91B-DF5A-B1C6-B2B77734D9F2}"/>
              </a:ext>
            </a:extLst>
          </p:cNvPr>
          <p:cNvGrpSpPr/>
          <p:nvPr/>
        </p:nvGrpSpPr>
        <p:grpSpPr>
          <a:xfrm>
            <a:off x="1411969" y="4524277"/>
            <a:ext cx="3245855" cy="1642767"/>
            <a:chOff x="4091969" y="5657007"/>
            <a:chExt cx="3245855" cy="16427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92F5ECC-E6C3-7E01-468A-32742115C366}"/>
                </a:ext>
              </a:extLst>
            </p:cNvPr>
            <p:cNvSpPr/>
            <p:nvPr/>
          </p:nvSpPr>
          <p:spPr>
            <a:xfrm>
              <a:off x="4633463" y="5657007"/>
              <a:ext cx="1233741" cy="57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customer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98298E5-2348-1288-8698-756D8D246BD7}"/>
                </a:ext>
              </a:extLst>
            </p:cNvPr>
            <p:cNvSpPr/>
            <p:nvPr/>
          </p:nvSpPr>
          <p:spPr>
            <a:xfrm>
              <a:off x="4091969" y="6636125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/>
                <a:t>Name</a:t>
              </a:r>
              <a:r>
                <a:rPr lang="en-US" sz="1200" b="1" u="sng" dirty="0">
                  <a:effectLst/>
                  <a:ea typeface="Arial" panose="020B0604020202020204" pitchFamily="34" charset="0"/>
                </a:rPr>
                <a:t> </a:t>
              </a:r>
              <a:endParaRPr lang="en-US" sz="1200" b="1" u="sng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2FAED08-1E24-9DE8-463C-73FB8AB854C9}"/>
                </a:ext>
              </a:extLst>
            </p:cNvPr>
            <p:cNvSpPr/>
            <p:nvPr/>
          </p:nvSpPr>
          <p:spPr>
            <a:xfrm>
              <a:off x="4997587" y="6615128"/>
              <a:ext cx="1326630" cy="684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Address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EB73E36-BF13-E02C-B5D3-7503B3D837D7}"/>
                </a:ext>
              </a:extLst>
            </p:cNvPr>
            <p:cNvSpPr/>
            <p:nvPr/>
          </p:nvSpPr>
          <p:spPr>
            <a:xfrm>
              <a:off x="6378547" y="6614243"/>
              <a:ext cx="959277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Spent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4E0916-1BB6-0C2B-EACD-E99A1931BCD0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 flipH="1">
              <a:off x="4528405" y="6227460"/>
              <a:ext cx="721929" cy="4086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2D09DF7-9A6A-B471-6516-A8A60E8C257E}"/>
                </a:ext>
              </a:extLst>
            </p:cNvPr>
            <p:cNvCxnSpPr>
              <a:cxnSpLocks/>
              <a:stCxn id="103" idx="2"/>
              <a:endCxn id="105" idx="0"/>
            </p:cNvCxnSpPr>
            <p:nvPr/>
          </p:nvCxnSpPr>
          <p:spPr>
            <a:xfrm>
              <a:off x="5250334" y="6227460"/>
              <a:ext cx="410568" cy="387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7D43D9-261D-2F55-39D3-1277C9DE6EAB}"/>
                </a:ext>
              </a:extLst>
            </p:cNvPr>
            <p:cNvCxnSpPr>
              <a:cxnSpLocks/>
              <a:stCxn id="103" idx="2"/>
              <a:endCxn id="106" idx="0"/>
            </p:cNvCxnSpPr>
            <p:nvPr/>
          </p:nvCxnSpPr>
          <p:spPr>
            <a:xfrm>
              <a:off x="5250334" y="6227460"/>
              <a:ext cx="1607852" cy="3867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2A14347-2FF0-2FEE-6A93-96D79E627E3E}"/>
              </a:ext>
            </a:extLst>
          </p:cNvPr>
          <p:cNvCxnSpPr>
            <a:cxnSpLocks/>
            <a:stCxn id="6" idx="3"/>
            <a:endCxn id="149" idx="1"/>
          </p:cNvCxnSpPr>
          <p:nvPr/>
        </p:nvCxnSpPr>
        <p:spPr>
          <a:xfrm flipV="1">
            <a:off x="3157912" y="1395879"/>
            <a:ext cx="1888915" cy="2507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D6C7B339-5538-5B22-6F24-E9794E2AF160}"/>
              </a:ext>
            </a:extLst>
          </p:cNvPr>
          <p:cNvSpPr/>
          <p:nvPr/>
        </p:nvSpPr>
        <p:spPr>
          <a:xfrm>
            <a:off x="5046827" y="1068708"/>
            <a:ext cx="1168676" cy="6543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AFCE7E-FE52-50AB-69DD-99717CD12B3C}"/>
              </a:ext>
            </a:extLst>
          </p:cNvPr>
          <p:cNvCxnSpPr>
            <a:cxnSpLocks/>
            <a:stCxn id="92" idx="1"/>
            <a:endCxn id="149" idx="3"/>
          </p:cNvCxnSpPr>
          <p:nvPr/>
        </p:nvCxnSpPr>
        <p:spPr>
          <a:xfrm flipH="1">
            <a:off x="6215503" y="1386173"/>
            <a:ext cx="1666408" cy="970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935C59C-B180-9ABB-00EE-4EAE9EE867C1}"/>
              </a:ext>
            </a:extLst>
          </p:cNvPr>
          <p:cNvSpPr txBox="1"/>
          <p:nvPr/>
        </p:nvSpPr>
        <p:spPr>
          <a:xfrm>
            <a:off x="6239931" y="1336642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81C244-853E-56CE-0F71-D475D66E1E51}"/>
              </a:ext>
            </a:extLst>
          </p:cNvPr>
          <p:cNvSpPr txBox="1"/>
          <p:nvPr/>
        </p:nvSpPr>
        <p:spPr>
          <a:xfrm>
            <a:off x="4853205" y="1336642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7577902-D409-7AED-C7EE-BE60A6D29DCA}"/>
              </a:ext>
            </a:extLst>
          </p:cNvPr>
          <p:cNvSpPr txBox="1"/>
          <p:nvPr/>
        </p:nvSpPr>
        <p:spPr>
          <a:xfrm>
            <a:off x="2034763" y="3869936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6836B9-3EB8-7F80-2038-F4BFB92198A3}"/>
              </a:ext>
            </a:extLst>
          </p:cNvPr>
          <p:cNvSpPr txBox="1"/>
          <p:nvPr/>
        </p:nvSpPr>
        <p:spPr>
          <a:xfrm>
            <a:off x="8214231" y="3251230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91" name="Diamond 190">
            <a:extLst>
              <a:ext uri="{FF2B5EF4-FFF2-40B4-BE49-F238E27FC236}">
                <a16:creationId xmlns:a16="http://schemas.microsoft.com/office/drawing/2014/main" id="{261AAC01-1DCB-3FB4-80F0-9607503EAD99}"/>
              </a:ext>
            </a:extLst>
          </p:cNvPr>
          <p:cNvSpPr/>
          <p:nvPr/>
        </p:nvSpPr>
        <p:spPr>
          <a:xfrm>
            <a:off x="4835017" y="4491141"/>
            <a:ext cx="1986808" cy="6543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b="1" dirty="0" err="1"/>
              <a:t>c_art_group</a:t>
            </a:r>
            <a:endParaRPr lang="en-US" sz="1200" b="1" dirty="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1E5268C-D041-2C0C-CDA7-CF15FBBB507B}"/>
              </a:ext>
            </a:extLst>
          </p:cNvPr>
          <p:cNvCxnSpPr>
            <a:cxnSpLocks/>
            <a:stCxn id="103" idx="3"/>
            <a:endCxn id="191" idx="1"/>
          </p:cNvCxnSpPr>
          <p:nvPr/>
        </p:nvCxnSpPr>
        <p:spPr>
          <a:xfrm>
            <a:off x="3187204" y="4809504"/>
            <a:ext cx="1647813" cy="88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2B0B7D7-8F3C-4719-8568-297FCB873755}"/>
              </a:ext>
            </a:extLst>
          </p:cNvPr>
          <p:cNvCxnSpPr>
            <a:cxnSpLocks/>
            <a:stCxn id="191" idx="3"/>
            <a:endCxn id="70" idx="1"/>
          </p:cNvCxnSpPr>
          <p:nvPr/>
        </p:nvCxnSpPr>
        <p:spPr>
          <a:xfrm flipV="1">
            <a:off x="6821825" y="4799541"/>
            <a:ext cx="1139960" cy="1877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DD3F2F2-D60A-F384-09DB-623CBE153AE6}"/>
              </a:ext>
            </a:extLst>
          </p:cNvPr>
          <p:cNvCxnSpPr>
            <a:cxnSpLocks/>
            <a:stCxn id="6" idx="2"/>
            <a:endCxn id="257" idx="0"/>
          </p:cNvCxnSpPr>
          <p:nvPr/>
        </p:nvCxnSpPr>
        <p:spPr>
          <a:xfrm>
            <a:off x="2541042" y="1706176"/>
            <a:ext cx="19378" cy="127192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1707172-F2AF-F042-BAD4-624482B6C0FB}"/>
              </a:ext>
            </a:extLst>
          </p:cNvPr>
          <p:cNvCxnSpPr>
            <a:cxnSpLocks/>
            <a:stCxn id="103" idx="0"/>
            <a:endCxn id="257" idx="2"/>
          </p:cNvCxnSpPr>
          <p:nvPr/>
        </p:nvCxnSpPr>
        <p:spPr>
          <a:xfrm flipH="1" flipV="1">
            <a:off x="2560420" y="3788507"/>
            <a:ext cx="9914" cy="73577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F93ED53A-4216-E83D-69D2-DF296506BA77}"/>
              </a:ext>
            </a:extLst>
          </p:cNvPr>
          <p:cNvSpPr txBox="1"/>
          <p:nvPr/>
        </p:nvSpPr>
        <p:spPr>
          <a:xfrm>
            <a:off x="8099053" y="1928882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9DFDD70-C83D-B294-03BF-9F684F76921E}"/>
              </a:ext>
            </a:extLst>
          </p:cNvPr>
          <p:cNvSpPr txBox="1"/>
          <p:nvPr/>
        </p:nvSpPr>
        <p:spPr>
          <a:xfrm>
            <a:off x="1943470" y="2279534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257" name="Diamond 256">
            <a:extLst>
              <a:ext uri="{FF2B5EF4-FFF2-40B4-BE49-F238E27FC236}">
                <a16:creationId xmlns:a16="http://schemas.microsoft.com/office/drawing/2014/main" id="{D9606508-05AB-F354-2668-4945B6E5064C}"/>
              </a:ext>
            </a:extLst>
          </p:cNvPr>
          <p:cNvSpPr/>
          <p:nvPr/>
        </p:nvSpPr>
        <p:spPr>
          <a:xfrm>
            <a:off x="1832549" y="2978104"/>
            <a:ext cx="1455741" cy="8104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 panose="020F0502020204030204"/>
              </a:rPr>
              <a:t>c_artist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5D30E47-94AF-0A61-8D13-70639DC05BAC}"/>
              </a:ext>
            </a:extLst>
          </p:cNvPr>
          <p:cNvSpPr txBox="1"/>
          <p:nvPr/>
        </p:nvSpPr>
        <p:spPr>
          <a:xfrm>
            <a:off x="3505432" y="1917202"/>
            <a:ext cx="44432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Assumption:</a:t>
            </a:r>
          </a:p>
          <a:p>
            <a:pPr marL="342900" indent="-342900">
              <a:buAutoNum type="arabicPeriod"/>
            </a:pPr>
            <a:r>
              <a:rPr lang="en-US" sz="1400" b="1" dirty="0"/>
              <a:t>An artist may or may not make any artwork.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An artwork’s artist may be unknown.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An art group may not have any artwork.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A costumer may or may not like any artist or art group. There may be no customer like one specific artist or art group. 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1CEFDDA4-D117-F076-7E48-D0D7E8F49F4A}"/>
              </a:ext>
            </a:extLst>
          </p:cNvPr>
          <p:cNvCxnSpPr>
            <a:cxnSpLocks/>
            <a:stCxn id="92" idx="2"/>
            <a:endCxn id="341" idx="0"/>
          </p:cNvCxnSpPr>
          <p:nvPr/>
        </p:nvCxnSpPr>
        <p:spPr>
          <a:xfrm>
            <a:off x="8498782" y="1671399"/>
            <a:ext cx="61574" cy="76942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Diamond 340">
            <a:extLst>
              <a:ext uri="{FF2B5EF4-FFF2-40B4-BE49-F238E27FC236}">
                <a16:creationId xmlns:a16="http://schemas.microsoft.com/office/drawing/2014/main" id="{5E799403-DB42-FAE0-B351-617DD3061F52}"/>
              </a:ext>
            </a:extLst>
          </p:cNvPr>
          <p:cNvSpPr/>
          <p:nvPr/>
        </p:nvSpPr>
        <p:spPr>
          <a:xfrm>
            <a:off x="7514627" y="2440827"/>
            <a:ext cx="2091458" cy="8104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classified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04F9C57-C749-6AA6-9955-82F99010CABE}"/>
              </a:ext>
            </a:extLst>
          </p:cNvPr>
          <p:cNvCxnSpPr>
            <a:cxnSpLocks/>
            <a:stCxn id="341" idx="2"/>
            <a:endCxn id="70" idx="0"/>
          </p:cNvCxnSpPr>
          <p:nvPr/>
        </p:nvCxnSpPr>
        <p:spPr>
          <a:xfrm>
            <a:off x="8560356" y="3251230"/>
            <a:ext cx="18300" cy="12630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7101224-BCE7-36AF-54E9-0541ED091E1A}"/>
              </a:ext>
            </a:extLst>
          </p:cNvPr>
          <p:cNvSpPr/>
          <p:nvPr/>
        </p:nvSpPr>
        <p:spPr>
          <a:xfrm>
            <a:off x="8588630" y="303992"/>
            <a:ext cx="87287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Type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03EF1D-423C-4C75-EBEF-1B4C77FB3E6E}"/>
              </a:ext>
            </a:extLst>
          </p:cNvPr>
          <p:cNvCxnSpPr>
            <a:cxnSpLocks/>
            <a:stCxn id="92" idx="0"/>
            <a:endCxn id="62" idx="4"/>
          </p:cNvCxnSpPr>
          <p:nvPr/>
        </p:nvCxnSpPr>
        <p:spPr>
          <a:xfrm flipV="1">
            <a:off x="8498782" y="958333"/>
            <a:ext cx="526284" cy="1426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4DE2293-974F-43B4-F410-7F7F1CDE30F6}"/>
              </a:ext>
            </a:extLst>
          </p:cNvPr>
          <p:cNvSpPr/>
          <p:nvPr/>
        </p:nvSpPr>
        <p:spPr>
          <a:xfrm>
            <a:off x="9521695" y="330198"/>
            <a:ext cx="87287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Price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FEA43C-A49F-B869-6FE2-2144A6AF243C}"/>
              </a:ext>
            </a:extLst>
          </p:cNvPr>
          <p:cNvCxnSpPr>
            <a:cxnSpLocks/>
            <a:stCxn id="92" idx="0"/>
            <a:endCxn id="80" idx="4"/>
          </p:cNvCxnSpPr>
          <p:nvPr/>
        </p:nvCxnSpPr>
        <p:spPr>
          <a:xfrm flipV="1">
            <a:off x="8498782" y="984539"/>
            <a:ext cx="1459349" cy="116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D47E429-1C19-6DA1-B2E5-B0A73F8D5482}"/>
              </a:ext>
            </a:extLst>
          </p:cNvPr>
          <p:cNvSpPr txBox="1"/>
          <p:nvPr/>
        </p:nvSpPr>
        <p:spPr>
          <a:xfrm>
            <a:off x="3968460" y="4459777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85D38B6-63D5-25B0-574E-807D41E47D86}"/>
              </a:ext>
            </a:extLst>
          </p:cNvPr>
          <p:cNvSpPr txBox="1"/>
          <p:nvPr/>
        </p:nvSpPr>
        <p:spPr>
          <a:xfrm>
            <a:off x="7300511" y="4427899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840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D0AE-06D2-909F-55FF-52722614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116232"/>
            <a:ext cx="10515600" cy="493368"/>
          </a:xfrm>
        </p:spPr>
        <p:txBody>
          <a:bodyPr>
            <a:noAutofit/>
          </a:bodyPr>
          <a:lstStyle/>
          <a:p>
            <a:r>
              <a:rPr lang="en-US" sz="4000" dirty="0"/>
              <a:t>Q2: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5C35-151E-52EE-8CAB-C7AC9E95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3" y="609600"/>
            <a:ext cx="11896725" cy="613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TABLE artist (Name CHAR(20), </a:t>
            </a:r>
            <a:r>
              <a:rPr lang="en-US" sz="2000" dirty="0" err="1"/>
              <a:t>BirthPlace</a:t>
            </a:r>
            <a:r>
              <a:rPr lang="en-US" sz="2000" dirty="0"/>
              <a:t> CHAR (50), DOB DATE, Style CHAR(20), PRIMARY KEY (Name))</a:t>
            </a:r>
          </a:p>
          <a:p>
            <a:pPr marL="0" indent="0">
              <a:buNone/>
            </a:pPr>
            <a:r>
              <a:rPr lang="en-US" sz="2000" dirty="0"/>
              <a:t>CREATE TABLE artwork (Year INTEGER, Title CHAR (100), Type CHAR(50), Price DECIMAL (15,2), PRIMARY KEY(Title))</a:t>
            </a:r>
          </a:p>
          <a:p>
            <a:pPr marL="0" indent="0">
              <a:buNone/>
            </a:pPr>
            <a:r>
              <a:rPr lang="en-US" sz="2000" dirty="0"/>
              <a:t>CREATE TABLE customer (Name CHAR(30), Address CHAR(150), Spent DECIMAL (10,2), PRIMARY KEY(Name))</a:t>
            </a:r>
          </a:p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art_group</a:t>
            </a:r>
            <a:r>
              <a:rPr lang="en-US" sz="2000" dirty="0"/>
              <a:t>(Name CHAR(50), PRIMARY KEY(Name))</a:t>
            </a:r>
          </a:p>
          <a:p>
            <a:pPr marL="0" indent="0">
              <a:buNone/>
            </a:pPr>
            <a:r>
              <a:rPr lang="en-US" sz="2000" dirty="0"/>
              <a:t>CREATE TABLE make (</a:t>
            </a:r>
            <a:r>
              <a:rPr lang="en-US" sz="2000" dirty="0" err="1"/>
              <a:t>aName</a:t>
            </a:r>
            <a:r>
              <a:rPr lang="en-US" sz="2000" dirty="0"/>
              <a:t> CHAR (20), </a:t>
            </a:r>
            <a:r>
              <a:rPr lang="en-US" sz="2000" dirty="0" err="1"/>
              <a:t>aTitle</a:t>
            </a:r>
            <a:r>
              <a:rPr lang="en-US" sz="2000" dirty="0"/>
              <a:t> CHAR (100), PRIMARY KEY (</a:t>
            </a:r>
            <a:r>
              <a:rPr lang="en-US" sz="2000" dirty="0" err="1"/>
              <a:t>aName</a:t>
            </a:r>
            <a:r>
              <a:rPr lang="en-US" sz="2000" dirty="0"/>
              <a:t>, </a:t>
            </a:r>
            <a:r>
              <a:rPr lang="en-US" sz="2000" dirty="0" err="1"/>
              <a:t>aTitle</a:t>
            </a:r>
            <a:r>
              <a:rPr lang="en-US" sz="2000" dirty="0"/>
              <a:t>), FOREIGN KEY (</a:t>
            </a:r>
            <a:r>
              <a:rPr lang="en-US" sz="2000" dirty="0" err="1"/>
              <a:t>aName</a:t>
            </a:r>
            <a:r>
              <a:rPr lang="en-US" sz="2000" dirty="0"/>
              <a:t>) REFERENCES artist (Name), FOREIGN KEY (</a:t>
            </a:r>
            <a:r>
              <a:rPr lang="en-US" sz="2000" dirty="0" err="1"/>
              <a:t>aTitle</a:t>
            </a:r>
            <a:r>
              <a:rPr lang="en-US" sz="2000" dirty="0"/>
              <a:t>) REFERENCES artwork (Title))</a:t>
            </a:r>
          </a:p>
          <a:p>
            <a:pPr marL="0" indent="0">
              <a:buNone/>
            </a:pPr>
            <a:r>
              <a:rPr lang="en-US" sz="2000" dirty="0"/>
              <a:t>CREATE TABLE classified (</a:t>
            </a:r>
            <a:r>
              <a:rPr lang="en-US" sz="2000" dirty="0" err="1"/>
              <a:t>aName</a:t>
            </a:r>
            <a:r>
              <a:rPr lang="en-US" sz="2000" dirty="0"/>
              <a:t> CHAR (50), </a:t>
            </a:r>
            <a:r>
              <a:rPr lang="en-US" sz="2000" dirty="0" err="1"/>
              <a:t>aTitle</a:t>
            </a:r>
            <a:r>
              <a:rPr lang="en-US" sz="2000" dirty="0"/>
              <a:t> CHAR (100), PRIMARY KEY (</a:t>
            </a:r>
            <a:r>
              <a:rPr lang="en-US" sz="2000" dirty="0" err="1"/>
              <a:t>aName</a:t>
            </a:r>
            <a:r>
              <a:rPr lang="en-US" sz="2000" dirty="0"/>
              <a:t>, </a:t>
            </a:r>
            <a:r>
              <a:rPr lang="en-US" sz="2000" dirty="0" err="1"/>
              <a:t>aTitle</a:t>
            </a:r>
            <a:r>
              <a:rPr lang="en-US" sz="2000" dirty="0"/>
              <a:t>), FOREIGN KEY (</a:t>
            </a:r>
            <a:r>
              <a:rPr lang="en-US" sz="2000" dirty="0" err="1"/>
              <a:t>aName</a:t>
            </a:r>
            <a:r>
              <a:rPr lang="en-US" sz="2000" dirty="0"/>
              <a:t>) REFERENCES </a:t>
            </a:r>
            <a:r>
              <a:rPr lang="en-US" sz="2000" dirty="0" err="1"/>
              <a:t>art_group</a:t>
            </a:r>
            <a:r>
              <a:rPr lang="en-US" sz="2000" dirty="0"/>
              <a:t> (Name), FOREIGN KEY (</a:t>
            </a:r>
            <a:r>
              <a:rPr lang="en-US" sz="2000" dirty="0" err="1"/>
              <a:t>aTitle</a:t>
            </a:r>
            <a:r>
              <a:rPr lang="en-US" sz="2000" dirty="0"/>
              <a:t>) REFERENCES artwork (Title))</a:t>
            </a:r>
          </a:p>
          <a:p>
            <a:pPr marL="0" indent="0">
              <a:buNone/>
            </a:pPr>
            <a:r>
              <a:rPr lang="en-US" sz="2000" i="1" u="sng" dirty="0"/>
              <a:t>Need database triggers to enforce the total participation of artwork in classified relationship set.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c_art_group</a:t>
            </a:r>
            <a:r>
              <a:rPr lang="en-US" sz="2000" dirty="0"/>
              <a:t> (</a:t>
            </a:r>
            <a:r>
              <a:rPr lang="en-US" sz="2000" dirty="0" err="1"/>
              <a:t>aName</a:t>
            </a:r>
            <a:r>
              <a:rPr lang="en-US" sz="2000" dirty="0"/>
              <a:t> CHAR (50), </a:t>
            </a:r>
            <a:r>
              <a:rPr lang="en-US" sz="2000" dirty="0" err="1"/>
              <a:t>cName</a:t>
            </a:r>
            <a:r>
              <a:rPr lang="en-US" sz="2000" dirty="0"/>
              <a:t> CHAR (30), PRIMARY KEY (</a:t>
            </a:r>
            <a:r>
              <a:rPr lang="en-US" sz="2000" dirty="0" err="1"/>
              <a:t>aName</a:t>
            </a:r>
            <a:r>
              <a:rPr lang="en-US" sz="2000" dirty="0"/>
              <a:t>, </a:t>
            </a:r>
            <a:r>
              <a:rPr lang="en-US" sz="2000" dirty="0" err="1"/>
              <a:t>cName</a:t>
            </a:r>
            <a:r>
              <a:rPr lang="en-US" sz="2000" dirty="0"/>
              <a:t>), FOREIGN KEY (</a:t>
            </a:r>
            <a:r>
              <a:rPr lang="en-US" sz="2000" dirty="0" err="1"/>
              <a:t>aName</a:t>
            </a:r>
            <a:r>
              <a:rPr lang="en-US" sz="2000" dirty="0"/>
              <a:t>) REFERENCES </a:t>
            </a:r>
            <a:r>
              <a:rPr lang="en-US" sz="2000" dirty="0" err="1"/>
              <a:t>art_group</a:t>
            </a:r>
            <a:r>
              <a:rPr lang="en-US" sz="2000" dirty="0"/>
              <a:t> (Name), FOREIGN KEY (</a:t>
            </a:r>
            <a:r>
              <a:rPr lang="en-US" sz="2000" dirty="0" err="1"/>
              <a:t>cName</a:t>
            </a:r>
            <a:r>
              <a:rPr lang="en-US" sz="2000" dirty="0"/>
              <a:t>) REFERENCES customer (Name))</a:t>
            </a:r>
          </a:p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c_artist</a:t>
            </a:r>
            <a:r>
              <a:rPr lang="en-US" sz="2000" dirty="0"/>
              <a:t> (</a:t>
            </a:r>
            <a:r>
              <a:rPr lang="en-US" sz="2000" dirty="0" err="1"/>
              <a:t>aName</a:t>
            </a:r>
            <a:r>
              <a:rPr lang="en-US" sz="2000" dirty="0"/>
              <a:t> CHAR (20), </a:t>
            </a:r>
            <a:r>
              <a:rPr lang="en-US" sz="2000" dirty="0" err="1"/>
              <a:t>cName</a:t>
            </a:r>
            <a:r>
              <a:rPr lang="en-US" sz="2000" dirty="0"/>
              <a:t> CHAR (30), PRIMARY KEY (</a:t>
            </a:r>
            <a:r>
              <a:rPr lang="en-US" sz="2000" dirty="0" err="1"/>
              <a:t>aName</a:t>
            </a:r>
            <a:r>
              <a:rPr lang="en-US" sz="2000" dirty="0"/>
              <a:t>, </a:t>
            </a:r>
            <a:r>
              <a:rPr lang="en-US" sz="2000" dirty="0" err="1"/>
              <a:t>cName</a:t>
            </a:r>
            <a:r>
              <a:rPr lang="en-US" sz="2000" dirty="0"/>
              <a:t>), FOREIGN KEY (</a:t>
            </a:r>
            <a:r>
              <a:rPr lang="en-US" sz="2000" dirty="0" err="1"/>
              <a:t>aName</a:t>
            </a:r>
            <a:r>
              <a:rPr lang="en-US" sz="2000" dirty="0"/>
              <a:t>) REFERENCES artist (Name), FOREIGN KEY (</a:t>
            </a:r>
            <a:r>
              <a:rPr lang="en-US" sz="2000" dirty="0" err="1"/>
              <a:t>cName</a:t>
            </a:r>
            <a:r>
              <a:rPr lang="en-US" sz="2000" dirty="0"/>
              <a:t>) REFERENCES customer (Name))</a:t>
            </a:r>
          </a:p>
        </p:txBody>
      </p:sp>
    </p:spTree>
    <p:extLst>
      <p:ext uri="{BB962C8B-B14F-4D97-AF65-F5344CB8AC3E}">
        <p14:creationId xmlns:p14="http://schemas.microsoft.com/office/powerpoint/2010/main" val="82592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BEF7E-51C4-F3F7-B7B6-D08875D04BA6}"/>
              </a:ext>
            </a:extLst>
          </p:cNvPr>
          <p:cNvSpPr txBox="1"/>
          <p:nvPr/>
        </p:nvSpPr>
        <p:spPr>
          <a:xfrm>
            <a:off x="0" y="0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Q3</a:t>
            </a:r>
            <a:endParaRPr lang="en-US" sz="14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680AF0-CF8D-5032-0057-BFF43BD55C1B}"/>
              </a:ext>
            </a:extLst>
          </p:cNvPr>
          <p:cNvGrpSpPr/>
          <p:nvPr/>
        </p:nvGrpSpPr>
        <p:grpSpPr>
          <a:xfrm>
            <a:off x="1084535" y="112095"/>
            <a:ext cx="10566236" cy="1546143"/>
            <a:chOff x="959014" y="321398"/>
            <a:chExt cx="10566236" cy="15461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08B3AA-929F-A136-8D4F-013ED0005CFF}"/>
                </a:ext>
              </a:extLst>
            </p:cNvPr>
            <p:cNvSpPr/>
            <p:nvPr/>
          </p:nvSpPr>
          <p:spPr>
            <a:xfrm>
              <a:off x="4955097" y="1140899"/>
              <a:ext cx="1233741" cy="57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STUDENTS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4BCFF8-5CC3-F1D8-9310-7AA9FEF15B9E}"/>
                </a:ext>
              </a:extLst>
            </p:cNvPr>
            <p:cNvSpPr/>
            <p:nvPr/>
          </p:nvSpPr>
          <p:spPr>
            <a:xfrm>
              <a:off x="1954642" y="336584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Last Name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4E232A-38D1-2925-4623-7CA205AB275B}"/>
                </a:ext>
              </a:extLst>
            </p:cNvPr>
            <p:cNvSpPr/>
            <p:nvPr/>
          </p:nvSpPr>
          <p:spPr>
            <a:xfrm>
              <a:off x="2862935" y="324514"/>
              <a:ext cx="1022078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err="1"/>
                <a:t>StudentNo</a:t>
              </a:r>
              <a:endParaRPr lang="en-US" sz="1200" b="1" u="sng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38A678-AD2D-D46E-E1BB-2C468C3680EA}"/>
                </a:ext>
              </a:extLst>
            </p:cNvPr>
            <p:cNvSpPr/>
            <p:nvPr/>
          </p:nvSpPr>
          <p:spPr>
            <a:xfrm>
              <a:off x="4825075" y="340512"/>
              <a:ext cx="1022079" cy="567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Current</a:t>
              </a:r>
            </a:p>
            <a:p>
              <a:pPr algn="ctr"/>
              <a:r>
                <a:rPr lang="en-US" sz="1200" b="1" dirty="0"/>
                <a:t>Address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F1DCC4-02CA-EBBB-CA2E-DA521DB9BE73}"/>
                </a:ext>
              </a:extLst>
            </p:cNvPr>
            <p:cNvCxnSpPr>
              <a:cxnSpLocks/>
              <a:stCxn id="6" idx="0"/>
              <a:endCxn id="24" idx="4"/>
            </p:cNvCxnSpPr>
            <p:nvPr/>
          </p:nvCxnSpPr>
          <p:spPr>
            <a:xfrm flipH="1" flipV="1">
              <a:off x="1395450" y="1015065"/>
              <a:ext cx="4176518" cy="1258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C9373D-3C81-2D62-C20D-D8B06DDB4BF0}"/>
                </a:ext>
              </a:extLst>
            </p:cNvPr>
            <p:cNvCxnSpPr>
              <a:cxnSpLocks/>
              <a:stCxn id="6" idx="0"/>
              <a:endCxn id="8" idx="4"/>
            </p:cNvCxnSpPr>
            <p:nvPr/>
          </p:nvCxnSpPr>
          <p:spPr>
            <a:xfrm flipH="1" flipV="1">
              <a:off x="2391078" y="990925"/>
              <a:ext cx="3180890" cy="1499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2FEBA3-1F01-BF97-3430-EE133B24B33D}"/>
                </a:ext>
              </a:extLst>
            </p:cNvPr>
            <p:cNvCxnSpPr>
              <a:cxnSpLocks/>
              <a:stCxn id="6" idx="0"/>
              <a:endCxn id="9" idx="4"/>
            </p:cNvCxnSpPr>
            <p:nvPr/>
          </p:nvCxnSpPr>
          <p:spPr>
            <a:xfrm flipH="1" flipV="1">
              <a:off x="3373974" y="978855"/>
              <a:ext cx="2197994" cy="1620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581546-B6E2-B086-F6B3-55B4280A4C0C}"/>
                </a:ext>
              </a:extLst>
            </p:cNvPr>
            <p:cNvCxnSpPr>
              <a:cxnSpLocks/>
              <a:stCxn id="6" idx="0"/>
              <a:endCxn id="10" idx="4"/>
            </p:cNvCxnSpPr>
            <p:nvPr/>
          </p:nvCxnSpPr>
          <p:spPr>
            <a:xfrm flipH="1" flipV="1">
              <a:off x="5336115" y="908345"/>
              <a:ext cx="235853" cy="2325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8BD539-C060-BF7B-A301-5D4ADFF1CD23}"/>
                </a:ext>
              </a:extLst>
            </p:cNvPr>
            <p:cNvCxnSpPr>
              <a:cxnSpLocks/>
              <a:stCxn id="6" idx="2"/>
              <a:endCxn id="139" idx="0"/>
            </p:cNvCxnSpPr>
            <p:nvPr/>
          </p:nvCxnSpPr>
          <p:spPr>
            <a:xfrm flipH="1">
              <a:off x="5119323" y="1711352"/>
              <a:ext cx="452645" cy="1561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1782B6-E73B-8CC3-73DB-DB5FD65D1488}"/>
                </a:ext>
              </a:extLst>
            </p:cNvPr>
            <p:cNvSpPr/>
            <p:nvPr/>
          </p:nvSpPr>
          <p:spPr>
            <a:xfrm>
              <a:off x="3918608" y="321398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/>
                <a:t>SSN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1812E6-E66D-55E6-FBC0-1D21C3E5450F}"/>
                </a:ext>
              </a:extLst>
            </p:cNvPr>
            <p:cNvCxnSpPr>
              <a:cxnSpLocks/>
              <a:stCxn id="6" idx="0"/>
              <a:endCxn id="21" idx="4"/>
            </p:cNvCxnSpPr>
            <p:nvPr/>
          </p:nvCxnSpPr>
          <p:spPr>
            <a:xfrm flipH="1" flipV="1">
              <a:off x="4355044" y="975739"/>
              <a:ext cx="1216924" cy="165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139064-FB3B-1C8B-694F-446480CA8CA9}"/>
                </a:ext>
              </a:extLst>
            </p:cNvPr>
            <p:cNvSpPr/>
            <p:nvPr/>
          </p:nvSpPr>
          <p:spPr>
            <a:xfrm>
              <a:off x="959014" y="360724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GivenName</a:t>
              </a:r>
              <a:endParaRPr lang="en-US" sz="12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D045AEA-8474-C98C-DB74-AC4C2BC94CDA}"/>
                </a:ext>
              </a:extLst>
            </p:cNvPr>
            <p:cNvSpPr/>
            <p:nvPr/>
          </p:nvSpPr>
          <p:spPr>
            <a:xfrm>
              <a:off x="5880749" y="340512"/>
              <a:ext cx="1022079" cy="567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Current</a:t>
              </a:r>
            </a:p>
            <a:p>
              <a:pPr algn="ctr"/>
              <a:r>
                <a:rPr lang="en-US" sz="1200" b="1" dirty="0"/>
                <a:t>Phone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A5EF2A-503D-E833-5429-1ACC94521F4B}"/>
                </a:ext>
              </a:extLst>
            </p:cNvPr>
            <p:cNvCxnSpPr>
              <a:cxnSpLocks/>
              <a:stCxn id="6" idx="0"/>
              <a:endCxn id="42" idx="4"/>
            </p:cNvCxnSpPr>
            <p:nvPr/>
          </p:nvCxnSpPr>
          <p:spPr>
            <a:xfrm flipV="1">
              <a:off x="5571968" y="908345"/>
              <a:ext cx="819821" cy="2325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428CBEE-52CB-2B5F-4328-3B52EB62FFD8}"/>
                </a:ext>
              </a:extLst>
            </p:cNvPr>
            <p:cNvSpPr/>
            <p:nvPr/>
          </p:nvSpPr>
          <p:spPr>
            <a:xfrm>
              <a:off x="6925027" y="340512"/>
              <a:ext cx="1314098" cy="567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Permanent</a:t>
              </a:r>
            </a:p>
            <a:p>
              <a:pPr algn="ctr"/>
              <a:r>
                <a:rPr lang="en-US" sz="1200" b="1" dirty="0"/>
                <a:t>Address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09C7CB9-609D-827C-B154-A295932755E0}"/>
                </a:ext>
              </a:extLst>
            </p:cNvPr>
            <p:cNvCxnSpPr>
              <a:cxnSpLocks/>
              <a:stCxn id="6" idx="0"/>
              <a:endCxn id="46" idx="4"/>
            </p:cNvCxnSpPr>
            <p:nvPr/>
          </p:nvCxnSpPr>
          <p:spPr>
            <a:xfrm flipV="1">
              <a:off x="5571968" y="908345"/>
              <a:ext cx="2010108" cy="2325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AF2BB2E-8097-5417-8E0C-47598E711A40}"/>
                </a:ext>
              </a:extLst>
            </p:cNvPr>
            <p:cNvSpPr/>
            <p:nvPr/>
          </p:nvSpPr>
          <p:spPr>
            <a:xfrm>
              <a:off x="8261324" y="340511"/>
              <a:ext cx="1314098" cy="567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Permanent</a:t>
              </a:r>
            </a:p>
            <a:p>
              <a:pPr algn="ctr"/>
              <a:r>
                <a:rPr lang="en-US" sz="1200" b="1" dirty="0"/>
                <a:t>Phone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587E50C-051F-512E-4DE3-F9CAAD65BA7B}"/>
                </a:ext>
              </a:extLst>
            </p:cNvPr>
            <p:cNvCxnSpPr>
              <a:cxnSpLocks/>
              <a:stCxn id="6" idx="0"/>
              <a:endCxn id="48" idx="4"/>
            </p:cNvCxnSpPr>
            <p:nvPr/>
          </p:nvCxnSpPr>
          <p:spPr>
            <a:xfrm flipV="1">
              <a:off x="5571968" y="908344"/>
              <a:ext cx="3346405" cy="2325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5DAFA46-8DD0-CEE5-42EF-168BFBBB2876}"/>
                </a:ext>
              </a:extLst>
            </p:cNvPr>
            <p:cNvSpPr/>
            <p:nvPr/>
          </p:nvSpPr>
          <p:spPr>
            <a:xfrm>
              <a:off x="9597621" y="340511"/>
              <a:ext cx="917979" cy="567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DateOfBirth</a:t>
              </a:r>
              <a:endParaRPr lang="en-US" sz="1200" b="1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171A68-1440-4399-EEA6-4655AB6ADFBD}"/>
                </a:ext>
              </a:extLst>
            </p:cNvPr>
            <p:cNvCxnSpPr>
              <a:cxnSpLocks/>
              <a:stCxn id="6" idx="0"/>
              <a:endCxn id="60" idx="4"/>
            </p:cNvCxnSpPr>
            <p:nvPr/>
          </p:nvCxnSpPr>
          <p:spPr>
            <a:xfrm flipV="1">
              <a:off x="5571968" y="908344"/>
              <a:ext cx="4484643" cy="2325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982DC57-A03E-4CD8-C9D8-8139778A6AA8}"/>
                </a:ext>
              </a:extLst>
            </p:cNvPr>
            <p:cNvSpPr/>
            <p:nvPr/>
          </p:nvSpPr>
          <p:spPr>
            <a:xfrm>
              <a:off x="10589188" y="340511"/>
              <a:ext cx="936062" cy="567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Gender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5DFE31E-3C69-78A7-9D68-7B847AF66CBE}"/>
                </a:ext>
              </a:extLst>
            </p:cNvPr>
            <p:cNvCxnSpPr>
              <a:cxnSpLocks/>
              <a:stCxn id="6" idx="0"/>
              <a:endCxn id="65" idx="4"/>
            </p:cNvCxnSpPr>
            <p:nvPr/>
          </p:nvCxnSpPr>
          <p:spPr>
            <a:xfrm flipV="1">
              <a:off x="5571968" y="908344"/>
              <a:ext cx="5485251" cy="2325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2A0253C-1976-0A69-EB8F-C5EA533ED343}"/>
              </a:ext>
            </a:extLst>
          </p:cNvPr>
          <p:cNvGrpSpPr/>
          <p:nvPr/>
        </p:nvGrpSpPr>
        <p:grpSpPr>
          <a:xfrm>
            <a:off x="2273129" y="5376096"/>
            <a:ext cx="3795241" cy="1424703"/>
            <a:chOff x="2370997" y="3797831"/>
            <a:chExt cx="3795241" cy="142470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13B5035-BF15-7816-FD5F-97E142FD5BE2}"/>
                </a:ext>
              </a:extLst>
            </p:cNvPr>
            <p:cNvSpPr/>
            <p:nvPr/>
          </p:nvSpPr>
          <p:spPr>
            <a:xfrm>
              <a:off x="3598879" y="3797831"/>
              <a:ext cx="1233741" cy="57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DEPARTMENTS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A1AFA9B-A732-8720-9B93-6045B77CD072}"/>
                </a:ext>
              </a:extLst>
            </p:cNvPr>
            <p:cNvSpPr/>
            <p:nvPr/>
          </p:nvSpPr>
          <p:spPr>
            <a:xfrm>
              <a:off x="2370997" y="4568193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/>
                <a:t>Name</a:t>
              </a:r>
              <a:r>
                <a:rPr lang="en-US" sz="1200" b="1" u="sng" dirty="0">
                  <a:effectLst/>
                  <a:ea typeface="Arial" panose="020B0604020202020204" pitchFamily="34" charset="0"/>
                </a:rPr>
                <a:t> </a:t>
              </a:r>
              <a:endParaRPr lang="en-US" sz="1200" b="1" u="sng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BE50981-04CD-5714-C648-3C0F353BC9A5}"/>
                </a:ext>
              </a:extLst>
            </p:cNvPr>
            <p:cNvSpPr/>
            <p:nvPr/>
          </p:nvSpPr>
          <p:spPr>
            <a:xfrm>
              <a:off x="3378573" y="4551413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err="1"/>
                <a:t>dCode</a:t>
              </a:r>
              <a:endParaRPr lang="en-US" sz="1200" b="1" u="sng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E6E2FF9-E8D2-F511-27E8-8E8C9ABD307C}"/>
                </a:ext>
              </a:extLst>
            </p:cNvPr>
            <p:cNvSpPr/>
            <p:nvPr/>
          </p:nvSpPr>
          <p:spPr>
            <a:xfrm>
              <a:off x="4294809" y="4531960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OfficePhone</a:t>
              </a:r>
              <a:endParaRPr lang="en-US" sz="1200" b="1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08036B9-CDC8-929A-3CCB-9DC56053DD8A}"/>
                </a:ext>
              </a:extLst>
            </p:cNvPr>
            <p:cNvSpPr/>
            <p:nvPr/>
          </p:nvSpPr>
          <p:spPr>
            <a:xfrm>
              <a:off x="5192976" y="4551414"/>
              <a:ext cx="97326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College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8645F4C-F5B2-4297-FD69-F9FCC86A8833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 flipH="1">
              <a:off x="2807433" y="4368284"/>
              <a:ext cx="1408317" cy="1999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18E00-A8B0-8775-7DFA-FA46BEF5F824}"/>
                </a:ext>
              </a:extLst>
            </p:cNvPr>
            <p:cNvCxnSpPr>
              <a:cxnSpLocks/>
              <a:stCxn id="70" idx="2"/>
              <a:endCxn id="72" idx="0"/>
            </p:cNvCxnSpPr>
            <p:nvPr/>
          </p:nvCxnSpPr>
          <p:spPr>
            <a:xfrm flipH="1">
              <a:off x="3815009" y="4368284"/>
              <a:ext cx="400741" cy="1831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55FC0A0-5536-5E2A-552A-3AC8B3140AE4}"/>
                </a:ext>
              </a:extLst>
            </p:cNvPr>
            <p:cNvCxnSpPr>
              <a:cxnSpLocks/>
              <a:stCxn id="70" idx="2"/>
              <a:endCxn id="73" idx="0"/>
            </p:cNvCxnSpPr>
            <p:nvPr/>
          </p:nvCxnSpPr>
          <p:spPr>
            <a:xfrm>
              <a:off x="4215750" y="4368284"/>
              <a:ext cx="515495" cy="16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E71C98-E99A-3496-17E4-0C8E640A483F}"/>
                </a:ext>
              </a:extLst>
            </p:cNvPr>
            <p:cNvCxnSpPr>
              <a:cxnSpLocks/>
              <a:stCxn id="70" idx="2"/>
              <a:endCxn id="74" idx="0"/>
            </p:cNvCxnSpPr>
            <p:nvPr/>
          </p:nvCxnSpPr>
          <p:spPr>
            <a:xfrm>
              <a:off x="4215750" y="4368284"/>
              <a:ext cx="1463857" cy="18313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66EBA3-8522-110C-78E1-DFEA4FFF2E48}"/>
              </a:ext>
            </a:extLst>
          </p:cNvPr>
          <p:cNvGrpSpPr/>
          <p:nvPr/>
        </p:nvGrpSpPr>
        <p:grpSpPr>
          <a:xfrm>
            <a:off x="5112067" y="2358257"/>
            <a:ext cx="2791341" cy="1323625"/>
            <a:chOff x="8795856" y="4047207"/>
            <a:chExt cx="2791341" cy="132362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0C80CDB-262E-8A25-0531-0775DAD8528C}"/>
                </a:ext>
              </a:extLst>
            </p:cNvPr>
            <p:cNvSpPr/>
            <p:nvPr/>
          </p:nvSpPr>
          <p:spPr>
            <a:xfrm>
              <a:off x="8795856" y="4281667"/>
              <a:ext cx="1233741" cy="57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DEGREE</a:t>
              </a:r>
            </a:p>
            <a:p>
              <a:pPr algn="ctr"/>
              <a:r>
                <a:rPr lang="en-US" sz="1200" b="1" dirty="0"/>
                <a:t>PROGRAMS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861381C-ABBA-F72B-F9D4-924A62709914}"/>
                </a:ext>
              </a:extLst>
            </p:cNvPr>
            <p:cNvSpPr/>
            <p:nvPr/>
          </p:nvSpPr>
          <p:spPr>
            <a:xfrm>
              <a:off x="10664130" y="4716491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dLevel</a:t>
              </a:r>
              <a:endParaRPr lang="en-US" sz="1200" b="1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85C7682-C5EC-6C83-C98D-CA7B0F41D92B}"/>
                </a:ext>
              </a:extLst>
            </p:cNvPr>
            <p:cNvSpPr/>
            <p:nvPr/>
          </p:nvSpPr>
          <p:spPr>
            <a:xfrm>
              <a:off x="10613935" y="4047207"/>
              <a:ext cx="97326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err="1"/>
                <a:t>dMajor</a:t>
              </a:r>
              <a:endParaRPr lang="en-US" sz="1200" b="1" u="sng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82FF4F3-EF89-D9E8-344A-AB9ACE39F0D1}"/>
                </a:ext>
              </a:extLst>
            </p:cNvPr>
            <p:cNvCxnSpPr>
              <a:cxnSpLocks/>
              <a:stCxn id="92" idx="3"/>
              <a:endCxn id="94" idx="2"/>
            </p:cNvCxnSpPr>
            <p:nvPr/>
          </p:nvCxnSpPr>
          <p:spPr>
            <a:xfrm>
              <a:off x="10029597" y="4566894"/>
              <a:ext cx="634533" cy="4767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6CE52CF-9D3B-9F4B-0E31-2191FC3551E0}"/>
                </a:ext>
              </a:extLst>
            </p:cNvPr>
            <p:cNvCxnSpPr>
              <a:cxnSpLocks/>
              <a:stCxn id="92" idx="3"/>
              <a:endCxn id="95" idx="2"/>
            </p:cNvCxnSpPr>
            <p:nvPr/>
          </p:nvCxnSpPr>
          <p:spPr>
            <a:xfrm flipV="1">
              <a:off x="10029597" y="4374378"/>
              <a:ext cx="584338" cy="192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B2BB7D3-A91B-DF5A-B1C6-B2B77734D9F2}"/>
              </a:ext>
            </a:extLst>
          </p:cNvPr>
          <p:cNvGrpSpPr/>
          <p:nvPr/>
        </p:nvGrpSpPr>
        <p:grpSpPr>
          <a:xfrm>
            <a:off x="6738488" y="5422031"/>
            <a:ext cx="5089131" cy="1378768"/>
            <a:chOff x="4091969" y="5921006"/>
            <a:chExt cx="5089131" cy="137876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92F5ECC-E6C3-7E01-468A-32742115C366}"/>
                </a:ext>
              </a:extLst>
            </p:cNvPr>
            <p:cNvSpPr/>
            <p:nvPr/>
          </p:nvSpPr>
          <p:spPr>
            <a:xfrm>
              <a:off x="5523669" y="5921006"/>
              <a:ext cx="1233741" cy="57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COURSE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98298E5-2348-1288-8698-756D8D246BD7}"/>
                </a:ext>
              </a:extLst>
            </p:cNvPr>
            <p:cNvSpPr/>
            <p:nvPr/>
          </p:nvSpPr>
          <p:spPr>
            <a:xfrm>
              <a:off x="4091969" y="6636125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Name</a:t>
              </a:r>
              <a:r>
                <a:rPr lang="en-US" sz="1200" b="1" u="sng" dirty="0">
                  <a:effectLst/>
                  <a:ea typeface="Arial" panose="020B0604020202020204" pitchFamily="34" charset="0"/>
                </a:rPr>
                <a:t> </a:t>
              </a:r>
              <a:endParaRPr lang="en-US" sz="1200" b="1" u="sng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2FAED08-1E24-9DE8-463C-73FB8AB854C9}"/>
                </a:ext>
              </a:extLst>
            </p:cNvPr>
            <p:cNvSpPr/>
            <p:nvPr/>
          </p:nvSpPr>
          <p:spPr>
            <a:xfrm>
              <a:off x="4997587" y="6615128"/>
              <a:ext cx="1326630" cy="684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Description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EB73E36-BF13-E02C-B5D3-7503B3D837D7}"/>
                </a:ext>
              </a:extLst>
            </p:cNvPr>
            <p:cNvSpPr/>
            <p:nvPr/>
          </p:nvSpPr>
          <p:spPr>
            <a:xfrm>
              <a:off x="6378547" y="6614243"/>
              <a:ext cx="959277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/>
                <a:t>Course</a:t>
              </a:r>
            </a:p>
            <a:p>
              <a:pPr algn="ctr"/>
              <a:r>
                <a:rPr lang="en-US" sz="1200" b="1" u="sng" dirty="0"/>
                <a:t>NO.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6F02F47-3B51-10C2-A2C0-3C603459D3BA}"/>
                </a:ext>
              </a:extLst>
            </p:cNvPr>
            <p:cNvSpPr/>
            <p:nvPr/>
          </p:nvSpPr>
          <p:spPr>
            <a:xfrm>
              <a:off x="7392154" y="6602663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CreditHours</a:t>
              </a:r>
              <a:endParaRPr lang="en-US" sz="1200" b="1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4E0916-1BB6-0C2B-EACD-E99A1931BCD0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 flipH="1">
              <a:off x="4528405" y="6491459"/>
              <a:ext cx="1612135" cy="1446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2D09DF7-9A6A-B471-6516-A8A60E8C257E}"/>
                </a:ext>
              </a:extLst>
            </p:cNvPr>
            <p:cNvCxnSpPr>
              <a:cxnSpLocks/>
              <a:stCxn id="103" idx="2"/>
              <a:endCxn id="105" idx="0"/>
            </p:cNvCxnSpPr>
            <p:nvPr/>
          </p:nvCxnSpPr>
          <p:spPr>
            <a:xfrm flipH="1">
              <a:off x="5660902" y="6491459"/>
              <a:ext cx="479638" cy="1236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7D43D9-261D-2F55-39D3-1277C9DE6EAB}"/>
                </a:ext>
              </a:extLst>
            </p:cNvPr>
            <p:cNvCxnSpPr>
              <a:cxnSpLocks/>
              <a:stCxn id="103" idx="2"/>
              <a:endCxn id="106" idx="0"/>
            </p:cNvCxnSpPr>
            <p:nvPr/>
          </p:nvCxnSpPr>
          <p:spPr>
            <a:xfrm>
              <a:off x="6140540" y="6491459"/>
              <a:ext cx="717646" cy="1227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C4C33EE-7112-603C-1E13-2FDA9ABC8070}"/>
                </a:ext>
              </a:extLst>
            </p:cNvPr>
            <p:cNvCxnSpPr>
              <a:cxnSpLocks/>
              <a:stCxn id="103" idx="2"/>
              <a:endCxn id="107" idx="0"/>
            </p:cNvCxnSpPr>
            <p:nvPr/>
          </p:nvCxnSpPr>
          <p:spPr>
            <a:xfrm>
              <a:off x="6140540" y="6491459"/>
              <a:ext cx="1688050" cy="1112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7D59A65-060D-164C-D4CB-D1E6EB784ABC}"/>
                </a:ext>
              </a:extLst>
            </p:cNvPr>
            <p:cNvSpPr/>
            <p:nvPr/>
          </p:nvSpPr>
          <p:spPr>
            <a:xfrm>
              <a:off x="8308228" y="6599831"/>
              <a:ext cx="872872" cy="654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Level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AF6CB21-2E37-FFE4-BF39-B4770812D346}"/>
                </a:ext>
              </a:extLst>
            </p:cNvPr>
            <p:cNvCxnSpPr>
              <a:cxnSpLocks/>
              <a:stCxn id="103" idx="2"/>
              <a:endCxn id="123" idx="0"/>
            </p:cNvCxnSpPr>
            <p:nvPr/>
          </p:nvCxnSpPr>
          <p:spPr>
            <a:xfrm>
              <a:off x="6140540" y="6491459"/>
              <a:ext cx="2604124" cy="1083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Diamond 138">
            <a:extLst>
              <a:ext uri="{FF2B5EF4-FFF2-40B4-BE49-F238E27FC236}">
                <a16:creationId xmlns:a16="http://schemas.microsoft.com/office/drawing/2014/main" id="{88A52450-E4BB-0C3A-53BC-F80EC1281227}"/>
              </a:ext>
            </a:extLst>
          </p:cNvPr>
          <p:cNvSpPr/>
          <p:nvPr/>
        </p:nvSpPr>
        <p:spPr>
          <a:xfrm>
            <a:off x="4660506" y="1658238"/>
            <a:ext cx="1168676" cy="6543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major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2A14347-2FF0-2FEE-6A93-96D79E627E3E}"/>
              </a:ext>
            </a:extLst>
          </p:cNvPr>
          <p:cNvCxnSpPr>
            <a:cxnSpLocks/>
            <a:stCxn id="6" idx="2"/>
            <a:endCxn id="149" idx="0"/>
          </p:cNvCxnSpPr>
          <p:nvPr/>
        </p:nvCxnSpPr>
        <p:spPr>
          <a:xfrm>
            <a:off x="5697489" y="1502049"/>
            <a:ext cx="1028909" cy="19439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D6C7B339-5538-5B22-6F24-E9794E2AF160}"/>
              </a:ext>
            </a:extLst>
          </p:cNvPr>
          <p:cNvSpPr/>
          <p:nvPr/>
        </p:nvSpPr>
        <p:spPr>
          <a:xfrm>
            <a:off x="6142060" y="1696445"/>
            <a:ext cx="1168676" cy="6543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minor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4AB38-FC99-9DB3-4942-3885CA175A2D}"/>
              </a:ext>
            </a:extLst>
          </p:cNvPr>
          <p:cNvCxnSpPr>
            <a:cxnSpLocks/>
            <a:stCxn id="92" idx="0"/>
            <a:endCxn id="139" idx="2"/>
          </p:cNvCxnSpPr>
          <p:nvPr/>
        </p:nvCxnSpPr>
        <p:spPr>
          <a:xfrm flipH="1" flipV="1">
            <a:off x="5244844" y="2312579"/>
            <a:ext cx="484094" cy="2801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AFCE7E-FE52-50AB-69DD-99717CD12B3C}"/>
              </a:ext>
            </a:extLst>
          </p:cNvPr>
          <p:cNvCxnSpPr>
            <a:cxnSpLocks/>
            <a:stCxn id="92" idx="0"/>
            <a:endCxn id="149" idx="2"/>
          </p:cNvCxnSpPr>
          <p:nvPr/>
        </p:nvCxnSpPr>
        <p:spPr>
          <a:xfrm flipV="1">
            <a:off x="5728938" y="2350786"/>
            <a:ext cx="997460" cy="24193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935C59C-B180-9ABB-00EE-4EAE9EE867C1}"/>
              </a:ext>
            </a:extLst>
          </p:cNvPr>
          <p:cNvSpPr txBox="1"/>
          <p:nvPr/>
        </p:nvSpPr>
        <p:spPr>
          <a:xfrm>
            <a:off x="6006270" y="1473572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81C244-853E-56CE-0F71-D475D66E1E51}"/>
              </a:ext>
            </a:extLst>
          </p:cNvPr>
          <p:cNvSpPr txBox="1"/>
          <p:nvPr/>
        </p:nvSpPr>
        <p:spPr>
          <a:xfrm>
            <a:off x="4853205" y="1336642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7577902-D409-7AED-C7EE-BE60A6D29DCA}"/>
              </a:ext>
            </a:extLst>
          </p:cNvPr>
          <p:cNvSpPr txBox="1"/>
          <p:nvPr/>
        </p:nvSpPr>
        <p:spPr>
          <a:xfrm>
            <a:off x="4869322" y="2130007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6836B9-3EB8-7F80-2038-F4BFB92198A3}"/>
              </a:ext>
            </a:extLst>
          </p:cNvPr>
          <p:cNvSpPr txBox="1"/>
          <p:nvPr/>
        </p:nvSpPr>
        <p:spPr>
          <a:xfrm>
            <a:off x="5867355" y="2247122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191" name="Diamond 190">
            <a:extLst>
              <a:ext uri="{FF2B5EF4-FFF2-40B4-BE49-F238E27FC236}">
                <a16:creationId xmlns:a16="http://schemas.microsoft.com/office/drawing/2014/main" id="{261AAC01-1DCB-3FB4-80F0-9607503EAD99}"/>
              </a:ext>
            </a:extLst>
          </p:cNvPr>
          <p:cNvSpPr/>
          <p:nvPr/>
        </p:nvSpPr>
        <p:spPr>
          <a:xfrm>
            <a:off x="5901881" y="5358227"/>
            <a:ext cx="1168676" cy="6543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offer 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1E5268C-D041-2C0C-CDA7-CF15FBBB507B}"/>
              </a:ext>
            </a:extLst>
          </p:cNvPr>
          <p:cNvCxnSpPr>
            <a:cxnSpLocks/>
            <a:stCxn id="103" idx="1"/>
            <a:endCxn id="191" idx="3"/>
          </p:cNvCxnSpPr>
          <p:nvPr/>
        </p:nvCxnSpPr>
        <p:spPr>
          <a:xfrm flipH="1" flipV="1">
            <a:off x="7070557" y="5685398"/>
            <a:ext cx="1099631" cy="2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2B0B7D7-8F3C-4719-8568-297FCB873755}"/>
              </a:ext>
            </a:extLst>
          </p:cNvPr>
          <p:cNvCxnSpPr>
            <a:cxnSpLocks/>
            <a:stCxn id="191" idx="1"/>
            <a:endCxn id="70" idx="3"/>
          </p:cNvCxnSpPr>
          <p:nvPr/>
        </p:nvCxnSpPr>
        <p:spPr>
          <a:xfrm flipH="1" flipV="1">
            <a:off x="4734752" y="5661323"/>
            <a:ext cx="1167129" cy="2407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9E20E5E-7E36-EA6D-F673-721FE0B07C0F}"/>
              </a:ext>
            </a:extLst>
          </p:cNvPr>
          <p:cNvSpPr txBox="1"/>
          <p:nvPr/>
        </p:nvSpPr>
        <p:spPr>
          <a:xfrm>
            <a:off x="5282858" y="5341137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CD54A87-674A-48A4-70AC-2FB433A576D0}"/>
              </a:ext>
            </a:extLst>
          </p:cNvPr>
          <p:cNvSpPr txBox="1"/>
          <p:nvPr/>
        </p:nvSpPr>
        <p:spPr>
          <a:xfrm>
            <a:off x="7518788" y="5358227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</a:t>
            </a:r>
            <a:endParaRPr lang="en-US" sz="2400" b="1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DD3F2F2-D60A-F384-09DB-623CBE153AE6}"/>
              </a:ext>
            </a:extLst>
          </p:cNvPr>
          <p:cNvCxnSpPr>
            <a:cxnSpLocks/>
            <a:stCxn id="6" idx="3"/>
            <a:endCxn id="257" idx="0"/>
          </p:cNvCxnSpPr>
          <p:nvPr/>
        </p:nvCxnSpPr>
        <p:spPr>
          <a:xfrm>
            <a:off x="6314359" y="1216823"/>
            <a:ext cx="2432165" cy="137589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Diamond 256">
            <a:extLst>
              <a:ext uri="{FF2B5EF4-FFF2-40B4-BE49-F238E27FC236}">
                <a16:creationId xmlns:a16="http://schemas.microsoft.com/office/drawing/2014/main" id="{D9606508-05AB-F354-2668-4945B6E5064C}"/>
              </a:ext>
            </a:extLst>
          </p:cNvPr>
          <p:cNvSpPr/>
          <p:nvPr/>
        </p:nvSpPr>
        <p:spPr>
          <a:xfrm>
            <a:off x="8018653" y="2592717"/>
            <a:ext cx="1455741" cy="8104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register 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1707172-F2AF-F042-BAD4-624482B6C0FB}"/>
              </a:ext>
            </a:extLst>
          </p:cNvPr>
          <p:cNvCxnSpPr>
            <a:cxnSpLocks/>
            <a:stCxn id="103" idx="0"/>
            <a:endCxn id="257" idx="2"/>
          </p:cNvCxnSpPr>
          <p:nvPr/>
        </p:nvCxnSpPr>
        <p:spPr>
          <a:xfrm flipH="1" flipV="1">
            <a:off x="8746524" y="3403120"/>
            <a:ext cx="40535" cy="201891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F93ED53A-4216-E83D-69D2-DF296506BA77}"/>
              </a:ext>
            </a:extLst>
          </p:cNvPr>
          <p:cNvSpPr txBox="1"/>
          <p:nvPr/>
        </p:nvSpPr>
        <p:spPr>
          <a:xfrm>
            <a:off x="7612081" y="1604949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9DFDD70-C83D-B294-03BF-9F684F76921E}"/>
              </a:ext>
            </a:extLst>
          </p:cNvPr>
          <p:cNvSpPr txBox="1"/>
          <p:nvPr/>
        </p:nvSpPr>
        <p:spPr>
          <a:xfrm>
            <a:off x="8492634" y="4384312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3541CB29-D8F1-5994-F85B-443DCB2B7B73}"/>
              </a:ext>
            </a:extLst>
          </p:cNvPr>
          <p:cNvSpPr/>
          <p:nvPr/>
        </p:nvSpPr>
        <p:spPr>
          <a:xfrm>
            <a:off x="10228078" y="2358257"/>
            <a:ext cx="97326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date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63BE4CF-03F6-A39A-3FC7-6CBEC37841B1}"/>
              </a:ext>
            </a:extLst>
          </p:cNvPr>
          <p:cNvCxnSpPr>
            <a:cxnSpLocks/>
            <a:stCxn id="257" idx="3"/>
            <a:endCxn id="271" idx="2"/>
          </p:cNvCxnSpPr>
          <p:nvPr/>
        </p:nvCxnSpPr>
        <p:spPr>
          <a:xfrm flipV="1">
            <a:off x="9474394" y="2685428"/>
            <a:ext cx="753684" cy="3124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252B1BC1-8FA3-FD19-D046-08355DEB182A}"/>
              </a:ext>
            </a:extLst>
          </p:cNvPr>
          <p:cNvSpPr/>
          <p:nvPr/>
        </p:nvSpPr>
        <p:spPr>
          <a:xfrm>
            <a:off x="10255502" y="3182477"/>
            <a:ext cx="973262" cy="65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grade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3CE73931-2864-CC0B-93B5-5CFABD3DE291}"/>
              </a:ext>
            </a:extLst>
          </p:cNvPr>
          <p:cNvCxnSpPr>
            <a:cxnSpLocks/>
            <a:stCxn id="257" idx="3"/>
            <a:endCxn id="281" idx="2"/>
          </p:cNvCxnSpPr>
          <p:nvPr/>
        </p:nvCxnSpPr>
        <p:spPr>
          <a:xfrm>
            <a:off x="9474394" y="2997919"/>
            <a:ext cx="781108" cy="5117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C5D30E47-94AF-0A61-8D13-70639DC05BAC}"/>
              </a:ext>
            </a:extLst>
          </p:cNvPr>
          <p:cNvSpPr txBox="1"/>
          <p:nvPr/>
        </p:nvSpPr>
        <p:spPr>
          <a:xfrm>
            <a:off x="139696" y="1938939"/>
            <a:ext cx="4443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Assumption:</a:t>
            </a:r>
          </a:p>
          <a:p>
            <a:pPr marL="342900" indent="-342900">
              <a:buAutoNum type="arabicPeriod"/>
            </a:pPr>
            <a:r>
              <a:rPr lang="en-US" sz="1400" b="1" dirty="0"/>
              <a:t>A department may or may not administer any degree program.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A degree programs may or may not be majored and minored by any student.</a:t>
            </a:r>
          </a:p>
          <a:p>
            <a:pPr marL="342900" indent="-342900">
              <a:buAutoNum type="arabicPeriod"/>
            </a:pPr>
            <a:r>
              <a:rPr lang="en-US" sz="1400" b="1" dirty="0" err="1"/>
              <a:t>dMajor</a:t>
            </a:r>
            <a:r>
              <a:rPr lang="en-US" sz="1400" b="1" dirty="0"/>
              <a:t> attribute in DEGREEPROGRAME set as primary key (unique name).  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/>
              <a:t>A department may or may not offer any course.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/>
              <a:t>A course may or may not be registered by any student.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1CEFDDA4-D117-F076-7E48-D0D7E8F49F4A}"/>
              </a:ext>
            </a:extLst>
          </p:cNvPr>
          <p:cNvCxnSpPr>
            <a:cxnSpLocks/>
            <a:stCxn id="92" idx="2"/>
            <a:endCxn id="341" idx="0"/>
          </p:cNvCxnSpPr>
          <p:nvPr/>
        </p:nvCxnSpPr>
        <p:spPr>
          <a:xfrm flipH="1">
            <a:off x="5728937" y="3163170"/>
            <a:ext cx="1" cy="8193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Diamond 340">
            <a:extLst>
              <a:ext uri="{FF2B5EF4-FFF2-40B4-BE49-F238E27FC236}">
                <a16:creationId xmlns:a16="http://schemas.microsoft.com/office/drawing/2014/main" id="{5E799403-DB42-FAE0-B351-617DD3061F52}"/>
              </a:ext>
            </a:extLst>
          </p:cNvPr>
          <p:cNvSpPr/>
          <p:nvPr/>
        </p:nvSpPr>
        <p:spPr>
          <a:xfrm>
            <a:off x="4683208" y="3982530"/>
            <a:ext cx="2091458" cy="8104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Administered 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04F9C57-C749-6AA6-9955-82F99010CABE}"/>
              </a:ext>
            </a:extLst>
          </p:cNvPr>
          <p:cNvCxnSpPr>
            <a:cxnSpLocks/>
            <a:stCxn id="341" idx="2"/>
            <a:endCxn id="70" idx="0"/>
          </p:cNvCxnSpPr>
          <p:nvPr/>
        </p:nvCxnSpPr>
        <p:spPr>
          <a:xfrm flipH="1">
            <a:off x="4117882" y="4792933"/>
            <a:ext cx="1611055" cy="5831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6B04238A-3F1E-560D-C548-A5D0B783C795}"/>
              </a:ext>
            </a:extLst>
          </p:cNvPr>
          <p:cNvSpPr txBox="1"/>
          <p:nvPr/>
        </p:nvSpPr>
        <p:spPr>
          <a:xfrm>
            <a:off x="5823683" y="3461650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</a:t>
            </a:r>
            <a:endParaRPr lang="en-US" sz="2400" b="1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A9E74C99-3C6F-B1C6-67CE-DD2086BD8914}"/>
              </a:ext>
            </a:extLst>
          </p:cNvPr>
          <p:cNvSpPr txBox="1"/>
          <p:nvPr/>
        </p:nvSpPr>
        <p:spPr>
          <a:xfrm>
            <a:off x="4817156" y="4717682"/>
            <a:ext cx="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045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D0AE-06D2-909F-55FF-52722614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116232"/>
            <a:ext cx="10515600" cy="493368"/>
          </a:xfrm>
        </p:spPr>
        <p:txBody>
          <a:bodyPr>
            <a:noAutofit/>
          </a:bodyPr>
          <a:lstStyle/>
          <a:p>
            <a:r>
              <a:rPr lang="en-US" sz="4000" dirty="0"/>
              <a:t>Q3: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5C35-151E-52EE-8CAB-C7AC9E95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3" y="609600"/>
            <a:ext cx="11896725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TABLE STUDENTS (</a:t>
            </a:r>
            <a:r>
              <a:rPr lang="en-US" sz="2000" dirty="0" err="1"/>
              <a:t>GivenName</a:t>
            </a:r>
            <a:r>
              <a:rPr lang="en-US" sz="2000" dirty="0"/>
              <a:t> CHAR(20), </a:t>
            </a:r>
            <a:r>
              <a:rPr lang="en-US" sz="2000" dirty="0" err="1"/>
              <a:t>LastName</a:t>
            </a:r>
            <a:r>
              <a:rPr lang="en-US" sz="2000" dirty="0"/>
              <a:t> CHAR (20), </a:t>
            </a:r>
            <a:r>
              <a:rPr lang="en-US" sz="2000" dirty="0" err="1"/>
              <a:t>StudnetNo</a:t>
            </a:r>
            <a:r>
              <a:rPr lang="en-US" sz="2000" dirty="0"/>
              <a:t> INTEGER, SSN INTEGER, </a:t>
            </a:r>
            <a:r>
              <a:rPr lang="en-US" sz="2000" dirty="0" err="1"/>
              <a:t>CurrentAddress</a:t>
            </a:r>
            <a:r>
              <a:rPr lang="en-US" sz="2000" dirty="0"/>
              <a:t> CHAR(150), </a:t>
            </a:r>
            <a:r>
              <a:rPr lang="en-US" sz="2000" dirty="0" err="1"/>
              <a:t>CurrentPhone</a:t>
            </a:r>
            <a:r>
              <a:rPr lang="en-US" sz="2000" dirty="0"/>
              <a:t> CHAR(10), </a:t>
            </a:r>
            <a:r>
              <a:rPr lang="en-US" sz="2000" dirty="0" err="1"/>
              <a:t>PermanentAddress</a:t>
            </a:r>
            <a:r>
              <a:rPr lang="en-US" sz="2000" dirty="0"/>
              <a:t> CHAR(150), </a:t>
            </a:r>
            <a:r>
              <a:rPr lang="en-US" sz="2000" dirty="0" err="1"/>
              <a:t>PermanentPhone</a:t>
            </a:r>
            <a:r>
              <a:rPr lang="en-US" sz="2000" dirty="0"/>
              <a:t> CHAR(10), </a:t>
            </a:r>
            <a:r>
              <a:rPr lang="en-US" sz="2000" dirty="0" err="1"/>
              <a:t>DateOfBirth</a:t>
            </a:r>
            <a:r>
              <a:rPr lang="en-US" sz="2000" dirty="0"/>
              <a:t> DATE, Gender CHAR(1) ,PRIMARY KEY (</a:t>
            </a:r>
            <a:r>
              <a:rPr lang="en-US" sz="2000" dirty="0" err="1"/>
              <a:t>StudnetNo</a:t>
            </a:r>
            <a:r>
              <a:rPr lang="en-US" sz="2000" dirty="0"/>
              <a:t>, SSN))</a:t>
            </a:r>
          </a:p>
          <a:p>
            <a:pPr marL="0" indent="0">
              <a:buNone/>
            </a:pPr>
            <a:r>
              <a:rPr lang="en-US" sz="2000" dirty="0"/>
              <a:t>CREATE TABLE DEPARTMENTS (Name CHAR (20), </a:t>
            </a:r>
            <a:r>
              <a:rPr lang="en-US" sz="2000" dirty="0" err="1"/>
              <a:t>dCode</a:t>
            </a:r>
            <a:r>
              <a:rPr lang="en-US" sz="2000" dirty="0"/>
              <a:t> CHAR (10), </a:t>
            </a:r>
            <a:r>
              <a:rPr lang="en-US" sz="2000" dirty="0" err="1"/>
              <a:t>OfficePhone</a:t>
            </a:r>
            <a:r>
              <a:rPr lang="en-US" sz="2000" dirty="0"/>
              <a:t> CHAR (10), College CHAR (10), PRIMARY KEY (</a:t>
            </a:r>
            <a:r>
              <a:rPr lang="en-US" sz="2000" dirty="0" err="1"/>
              <a:t>Name,dCode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CREATE TABLE DEGREEPROGRAMS (</a:t>
            </a:r>
            <a:r>
              <a:rPr lang="en-US" sz="2000" dirty="0" err="1"/>
              <a:t>dMajor</a:t>
            </a:r>
            <a:r>
              <a:rPr lang="en-US" sz="2000" dirty="0"/>
              <a:t> CHAR (20), </a:t>
            </a:r>
            <a:r>
              <a:rPr lang="en-US" sz="2000" dirty="0" err="1"/>
              <a:t>dLevel</a:t>
            </a:r>
            <a:r>
              <a:rPr lang="en-US" sz="2000" dirty="0"/>
              <a:t> CHAR (10), </a:t>
            </a:r>
            <a:r>
              <a:rPr lang="en-US" sz="2000" dirty="0" err="1"/>
              <a:t>dCode</a:t>
            </a:r>
            <a:r>
              <a:rPr lang="en-US" sz="2000" dirty="0"/>
              <a:t> CHAR (10) not null, PRIMARY KEY (</a:t>
            </a:r>
            <a:r>
              <a:rPr lang="en-US" sz="2000" dirty="0" err="1"/>
              <a:t>dMajor</a:t>
            </a:r>
            <a:r>
              <a:rPr lang="en-US" sz="2000" dirty="0"/>
              <a:t>), FOREIGN KEY (</a:t>
            </a:r>
            <a:r>
              <a:rPr lang="en-US" sz="2000" dirty="0" err="1"/>
              <a:t>dCode</a:t>
            </a:r>
            <a:r>
              <a:rPr lang="en-US" sz="2000" dirty="0"/>
              <a:t>) REFERENCES DEGREEPROGRAMS (</a:t>
            </a:r>
            <a:r>
              <a:rPr lang="en-US" sz="2000" dirty="0" err="1"/>
              <a:t>dCode</a:t>
            </a:r>
            <a:r>
              <a:rPr lang="en-US" sz="2000" dirty="0"/>
              <a:t>)))</a:t>
            </a:r>
          </a:p>
          <a:p>
            <a:pPr marL="0" indent="0">
              <a:buNone/>
            </a:pPr>
            <a:r>
              <a:rPr lang="en-US" sz="2000" dirty="0"/>
              <a:t>CREATE TABLE COURSE (Name CHAR (20), Description CHAR (100), </a:t>
            </a:r>
            <a:r>
              <a:rPr lang="en-US" sz="2000" dirty="0" err="1"/>
              <a:t>CourseNo</a:t>
            </a:r>
            <a:r>
              <a:rPr lang="en-US" sz="2000" dirty="0"/>
              <a:t> CHAR (10), </a:t>
            </a:r>
            <a:r>
              <a:rPr lang="en-US" sz="2000" dirty="0" err="1"/>
              <a:t>CreditHours</a:t>
            </a:r>
            <a:r>
              <a:rPr lang="en-US" sz="2000" dirty="0"/>
              <a:t> INTEGER, Level CHAR (10), </a:t>
            </a:r>
            <a:r>
              <a:rPr lang="en-US" sz="2000" dirty="0" err="1"/>
              <a:t>dName</a:t>
            </a:r>
            <a:r>
              <a:rPr lang="en-US" sz="2000" dirty="0"/>
              <a:t> CHAR (20) not null, PRIMARY KEY (</a:t>
            </a:r>
            <a:r>
              <a:rPr lang="en-US" sz="2000" dirty="0" err="1"/>
              <a:t>CourseNo</a:t>
            </a:r>
            <a:r>
              <a:rPr lang="en-US" sz="2000" dirty="0"/>
              <a:t>), foreign key (</a:t>
            </a:r>
            <a:r>
              <a:rPr lang="en-US" sz="2000" dirty="0" err="1"/>
              <a:t>dName</a:t>
            </a:r>
            <a:r>
              <a:rPr lang="en-US" sz="2000" dirty="0"/>
              <a:t>) references DEPARTMENTS(Name))</a:t>
            </a:r>
          </a:p>
          <a:p>
            <a:pPr marL="0" indent="0">
              <a:buNone/>
            </a:pPr>
            <a:r>
              <a:rPr lang="en-US" sz="2000" dirty="0"/>
              <a:t>CREATE TABLE major (</a:t>
            </a:r>
            <a:r>
              <a:rPr lang="en-US" sz="2000" dirty="0" err="1"/>
              <a:t>sid</a:t>
            </a:r>
            <a:r>
              <a:rPr lang="en-US" sz="2000" dirty="0"/>
              <a:t> INTEGER, did CHAR (20), PRIMARY KEY (</a:t>
            </a:r>
            <a:r>
              <a:rPr lang="en-US" sz="2000" dirty="0" err="1"/>
              <a:t>sid,did</a:t>
            </a:r>
            <a:r>
              <a:rPr lang="en-US" sz="2000" dirty="0"/>
              <a:t>), foreign key (</a:t>
            </a:r>
            <a:r>
              <a:rPr lang="en-US" sz="2000" dirty="0" err="1"/>
              <a:t>sid</a:t>
            </a:r>
            <a:r>
              <a:rPr lang="en-US" sz="2000" dirty="0"/>
              <a:t>) references STUDENTS (</a:t>
            </a:r>
            <a:r>
              <a:rPr lang="en-US" sz="2000" dirty="0" err="1"/>
              <a:t>StudnetNo</a:t>
            </a:r>
            <a:r>
              <a:rPr lang="en-US" sz="2000" dirty="0"/>
              <a:t>), foreign key (did) references DEGREEPROGRAMS (</a:t>
            </a:r>
            <a:r>
              <a:rPr lang="en-US" sz="2000" dirty="0" err="1"/>
              <a:t>dMajor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i="1" u="sng" dirty="0"/>
              <a:t>Need database triggers to enforce the total participation of STUDENTS in major relationship set.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TABLE minor (</a:t>
            </a:r>
            <a:r>
              <a:rPr lang="en-US" sz="2000" dirty="0" err="1"/>
              <a:t>sid</a:t>
            </a:r>
            <a:r>
              <a:rPr lang="en-US" sz="2000" dirty="0"/>
              <a:t> INTEGER, did CHAR (20), PRIMARY KEY (</a:t>
            </a:r>
            <a:r>
              <a:rPr lang="en-US" sz="2000" dirty="0" err="1"/>
              <a:t>sid,did</a:t>
            </a:r>
            <a:r>
              <a:rPr lang="en-US" sz="2000" dirty="0"/>
              <a:t>), foreign key (</a:t>
            </a:r>
            <a:r>
              <a:rPr lang="en-US" sz="2000" dirty="0" err="1"/>
              <a:t>sid</a:t>
            </a:r>
            <a:r>
              <a:rPr lang="en-US" sz="2000" dirty="0"/>
              <a:t>) references STUDENTS(</a:t>
            </a:r>
            <a:r>
              <a:rPr lang="en-US" sz="2000" dirty="0" err="1"/>
              <a:t>StudentNo</a:t>
            </a:r>
            <a:r>
              <a:rPr lang="en-US" sz="2000" dirty="0"/>
              <a:t>), foreign key (did) references DEGREEPROGRAMS(</a:t>
            </a:r>
            <a:r>
              <a:rPr lang="en-US" sz="2000" dirty="0" err="1"/>
              <a:t>dMajor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CREATE TABLE register (date </a:t>
            </a:r>
            <a:r>
              <a:rPr lang="en-US" sz="2000" dirty="0" err="1"/>
              <a:t>DATE</a:t>
            </a:r>
            <a:r>
              <a:rPr lang="en-US" sz="2000" dirty="0"/>
              <a:t>, grade INTEGER, </a:t>
            </a:r>
            <a:r>
              <a:rPr lang="en-US" sz="2000" dirty="0" err="1"/>
              <a:t>sid</a:t>
            </a:r>
            <a:r>
              <a:rPr lang="en-US" sz="2000" dirty="0"/>
              <a:t> INTEGER, </a:t>
            </a:r>
            <a:r>
              <a:rPr lang="en-US" sz="2000" dirty="0" err="1"/>
              <a:t>cid</a:t>
            </a:r>
            <a:r>
              <a:rPr lang="en-US" sz="2000" dirty="0"/>
              <a:t> CHAR (20), PRIMARY KEY (</a:t>
            </a:r>
            <a:r>
              <a:rPr lang="en-US" sz="2000" dirty="0" err="1"/>
              <a:t>sid,did</a:t>
            </a:r>
            <a:r>
              <a:rPr lang="en-US" sz="2000" dirty="0"/>
              <a:t>), foreign key (</a:t>
            </a:r>
            <a:r>
              <a:rPr lang="en-US" sz="2000" dirty="0" err="1"/>
              <a:t>sid</a:t>
            </a:r>
            <a:r>
              <a:rPr lang="en-US" sz="2000" dirty="0"/>
              <a:t>) references STUDENTS, foreign key (did) references DEGREEPROGRAMS(</a:t>
            </a:r>
            <a:r>
              <a:rPr lang="en-US" sz="2000" dirty="0" err="1"/>
              <a:t>dMajor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i="1" u="sng" dirty="0"/>
              <a:t>Need database triggers to enforce the total participation of STUDENTS in register relationship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46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1165</Words>
  <Application>Microsoft Office PowerPoint</Application>
  <PresentationFormat>Widescreen</PresentationFormat>
  <Paragraphs>150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Q1: Relations</vt:lpstr>
      <vt:lpstr>PowerPoint Presentation</vt:lpstr>
      <vt:lpstr>Q2: Relations</vt:lpstr>
      <vt:lpstr>PowerPoint Presentation</vt:lpstr>
      <vt:lpstr>Q3: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Pinpin</dc:creator>
  <cp:lastModifiedBy>Pinpin</cp:lastModifiedBy>
  <cp:revision>243</cp:revision>
  <dcterms:created xsi:type="dcterms:W3CDTF">2022-09-07T23:34:03Z</dcterms:created>
  <dcterms:modified xsi:type="dcterms:W3CDTF">2022-09-09T04:24:48Z</dcterms:modified>
</cp:coreProperties>
</file>